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77" r:id="rId8"/>
    <p:sldId id="260" r:id="rId9"/>
    <p:sldId id="266" r:id="rId10"/>
    <p:sldId id="268" r:id="rId11"/>
    <p:sldId id="269" r:id="rId12"/>
    <p:sldId id="271" r:id="rId13"/>
    <p:sldId id="272" r:id="rId14"/>
    <p:sldId id="273" r:id="rId15"/>
    <p:sldId id="278" r:id="rId16"/>
    <p:sldId id="279"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teminatlar</a:t>
            </a:r>
            <a:endParaRPr lang="tr-TR" dirty="0"/>
          </a:p>
        </p:txBody>
      </p:sp>
      <p:sp>
        <p:nvSpPr>
          <p:cNvPr id="3" name="Alt Başlık 2"/>
          <p:cNvSpPr>
            <a:spLocks noGrp="1"/>
          </p:cNvSpPr>
          <p:nvPr>
            <p:ph type="subTitle" idx="1"/>
          </p:nvPr>
        </p:nvSpPr>
        <p:spPr/>
        <p:txBody>
          <a:bodyPr>
            <a:normAutofit/>
          </a:bodyPr>
          <a:lstStyle/>
          <a:p>
            <a:pPr algn="ctr"/>
            <a:endParaRPr lang="tr-TR" sz="4000" dirty="0"/>
          </a:p>
        </p:txBody>
      </p:sp>
    </p:spTree>
    <p:extLst>
      <p:ext uri="{BB962C8B-B14F-4D97-AF65-F5344CB8AC3E}">
        <p14:creationId xmlns:p14="http://schemas.microsoft.com/office/powerpoint/2010/main" val="347537725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74625" y="1670858"/>
            <a:ext cx="4472248" cy="3142211"/>
          </a:xfrm>
        </p:spPr>
        <p:txBody>
          <a:bodyPr>
            <a:normAutofit fontScale="90000"/>
          </a:bodyPr>
          <a:lstStyle/>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cap="none" dirty="0" smtClean="0">
                <a:latin typeface="Times New Roman" panose="02020603050405020304" pitchFamily="18" charset="0"/>
                <a:cs typeface="Times New Roman" panose="02020603050405020304" pitchFamily="18" charset="0"/>
              </a:rPr>
              <a:t/>
            </a:r>
            <a:br>
              <a:rPr lang="tr-TR" sz="2000" cap="none" dirty="0" smtClean="0">
                <a:latin typeface="Times New Roman" panose="02020603050405020304" pitchFamily="18" charset="0"/>
                <a:cs typeface="Times New Roman" panose="02020603050405020304" pitchFamily="18" charset="0"/>
              </a:rPr>
            </a:br>
            <a:r>
              <a:rPr lang="tr-TR" sz="3100" cap="none" dirty="0" smtClean="0">
                <a:latin typeface="Times New Roman" panose="02020603050405020304" pitchFamily="18" charset="0"/>
                <a:cs typeface="Times New Roman" panose="02020603050405020304" pitchFamily="18" charset="0"/>
              </a:rPr>
              <a:t>«İşin Konusunun</a:t>
            </a:r>
            <a:br>
              <a:rPr lang="tr-TR" sz="3100" cap="none" dirty="0" smtClean="0">
                <a:latin typeface="Times New Roman" panose="02020603050405020304" pitchFamily="18" charset="0"/>
                <a:cs typeface="Times New Roman" panose="02020603050405020304" pitchFamily="18" charset="0"/>
              </a:rPr>
            </a:br>
            <a:r>
              <a:rPr lang="tr-TR" sz="3100" cap="none" dirty="0" smtClean="0">
                <a:latin typeface="Times New Roman" panose="02020603050405020304" pitchFamily="18" charset="0"/>
                <a:cs typeface="Times New Roman" panose="02020603050405020304" pitchFamily="18" charset="0"/>
              </a:rPr>
              <a:t> Piyasadan Hazır Halde Alınıp Satılan </a:t>
            </a:r>
            <a:r>
              <a:rPr lang="tr-TR" sz="3100" b="1" cap="none" dirty="0" smtClean="0">
                <a:latin typeface="Times New Roman" panose="02020603050405020304" pitchFamily="18" charset="0"/>
                <a:cs typeface="Times New Roman" panose="02020603050405020304" pitchFamily="18" charset="0"/>
              </a:rPr>
              <a:t>Mal Alımı </a:t>
            </a:r>
            <a:r>
              <a:rPr lang="tr-TR" sz="3100" cap="none" dirty="0" smtClean="0">
                <a:latin typeface="Times New Roman" panose="02020603050405020304" pitchFamily="18" charset="0"/>
                <a:cs typeface="Times New Roman" panose="02020603050405020304" pitchFamily="18" charset="0"/>
              </a:rPr>
              <a:t>Olması Halinde, Sosyal Sigortalar Kurumundan </a:t>
            </a:r>
            <a:r>
              <a:rPr lang="tr-TR" sz="3100" b="1" cap="none" dirty="0" smtClean="0">
                <a:latin typeface="Times New Roman" panose="02020603050405020304" pitchFamily="18" charset="0"/>
                <a:cs typeface="Times New Roman" panose="02020603050405020304" pitchFamily="18" charset="0"/>
              </a:rPr>
              <a:t>İlişiksiz Belgesi Getirilmesi Şartı Aranmaz</a:t>
            </a:r>
            <a:r>
              <a:rPr lang="tr-TR" sz="3100" dirty="0" smtClean="0">
                <a:latin typeface="Times New Roman" panose="02020603050405020304" pitchFamily="18" charset="0"/>
                <a:cs typeface="Times New Roman" panose="02020603050405020304" pitchFamily="18" charset="0"/>
              </a:rPr>
              <a:t>.»</a:t>
            </a:r>
            <a:endParaRPr lang="tr-TR" sz="3100" dirty="0">
              <a:latin typeface="Times New Roman" panose="02020603050405020304" pitchFamily="18" charset="0"/>
              <a:cs typeface="Times New Roman" panose="02020603050405020304" pitchFamily="18" charset="0"/>
            </a:endParaRPr>
          </a:p>
        </p:txBody>
      </p:sp>
      <p:sp>
        <p:nvSpPr>
          <p:cNvPr id="5" name="AutoShape 6" descr="https://sqrl.metu.edu.tr/src/download.php?passed_id=10768&amp;mailbox=INBOX&amp;ent_id=2&amp;absolute_dl=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0" y="1359129"/>
            <a:ext cx="6309360" cy="4879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2"/>
          <p:cNvSpPr/>
          <p:nvPr/>
        </p:nvSpPr>
        <p:spPr>
          <a:xfrm>
            <a:off x="2261062" y="307571"/>
            <a:ext cx="6882938" cy="923330"/>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SGK Prim ve İdari Para Cezası Borçlarının </a:t>
            </a:r>
            <a:r>
              <a:rPr lang="tr-TR" b="1" dirty="0" err="1">
                <a:latin typeface="Times New Roman" panose="02020603050405020304" pitchFamily="18" charset="0"/>
                <a:cs typeface="Times New Roman" panose="02020603050405020304" pitchFamily="18" charset="0"/>
              </a:rPr>
              <a:t>Hakedişlerden</a:t>
            </a:r>
            <a:r>
              <a:rPr lang="tr-TR" b="1" dirty="0">
                <a:latin typeface="Times New Roman" panose="02020603050405020304" pitchFamily="18" charset="0"/>
                <a:cs typeface="Times New Roman" panose="02020603050405020304" pitchFamily="18" charset="0"/>
              </a:rPr>
              <a:t> Mahsubu, Ödenmesi </a:t>
            </a:r>
            <a:r>
              <a:rPr lang="tr-TR" b="1" dirty="0" smtClean="0">
                <a:latin typeface="Times New Roman" panose="02020603050405020304" pitchFamily="18" charset="0"/>
                <a:cs typeface="Times New Roman" panose="02020603050405020304" pitchFamily="18" charset="0"/>
              </a:rPr>
              <a:t>ve </a:t>
            </a:r>
            <a:r>
              <a:rPr lang="tr-TR" b="1" dirty="0">
                <a:latin typeface="Times New Roman" panose="02020603050405020304" pitchFamily="18" charset="0"/>
                <a:cs typeface="Times New Roman" panose="02020603050405020304" pitchFamily="18" charset="0"/>
              </a:rPr>
              <a:t>İlişiksizlik Belgesinin Aranması Hakkında Yönetmelik 7.Madde</a:t>
            </a:r>
            <a:r>
              <a:rPr lang="tr-TR" dirty="0">
                <a:latin typeface="Times New Roman" panose="02020603050405020304" pitchFamily="18" charset="0"/>
                <a:cs typeface="Times New Roman" panose="02020603050405020304" pitchFamily="18" charset="0"/>
              </a:rPr>
              <a:t>; </a:t>
            </a:r>
            <a:endParaRPr lang="tr-TR" dirty="0"/>
          </a:p>
        </p:txBody>
      </p:sp>
    </p:spTree>
    <p:extLst>
      <p:ext uri="{BB962C8B-B14F-4D97-AF65-F5344CB8AC3E}">
        <p14:creationId xmlns:p14="http://schemas.microsoft.com/office/powerpoint/2010/main" val="11180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5302" y="1770611"/>
            <a:ext cx="9610898" cy="357446"/>
          </a:xfrm>
        </p:spPr>
        <p:txBody>
          <a:bodyPr>
            <a:normAutofit fontScale="90000"/>
          </a:bodyPr>
          <a:lstStyle/>
          <a:p>
            <a:pPr algn="ctr"/>
            <a:r>
              <a:rPr lang="tr-TR" sz="1800" b="1" cap="none" dirty="0" smtClean="0"/>
              <a:t/>
            </a:r>
            <a:br>
              <a:rPr lang="tr-TR" sz="1800" b="1" cap="none" dirty="0" smtClean="0"/>
            </a:br>
            <a:r>
              <a:rPr lang="tr-TR" sz="1800" b="1" cap="none" dirty="0"/>
              <a:t/>
            </a:r>
            <a:br>
              <a:rPr lang="tr-TR" sz="1800" b="1" cap="none" dirty="0"/>
            </a:br>
            <a:r>
              <a:rPr lang="tr-TR" sz="1800" b="1" cap="none" dirty="0" smtClean="0"/>
              <a:t/>
            </a:r>
            <a:br>
              <a:rPr lang="tr-TR" sz="1800" b="1" cap="none" dirty="0" smtClean="0"/>
            </a:br>
            <a:r>
              <a:rPr lang="tr-TR" sz="1800" b="1" cap="none" dirty="0" smtClean="0"/>
              <a:t>4735 Sayılı Kanunun 13 Üncü Maddesinde Kesin Teminat ve Ek Kesin Teminatın Geri Verilmesi;</a:t>
            </a:r>
            <a:br>
              <a:rPr lang="tr-TR" sz="1800" b="1" cap="none" dirty="0" smtClean="0"/>
            </a:br>
            <a:r>
              <a:rPr lang="tr-TR" sz="1800" b="1" cap="none" dirty="0" smtClean="0"/>
              <a:t>“</a:t>
            </a:r>
            <a:r>
              <a:rPr lang="tr-TR" sz="1800" cap="none" dirty="0" smtClean="0"/>
              <a:t>Taahhüdün, Sözleşme ve İhale Dokümanı Hükümlerine Uygun Olarak Yerine Getirildiği ve Yüklenicinin Bu İşten Dolayı İdareye Herhangi Bir Borcunun Olmadığı Tespit Edildikten Sonra Alınmış Olan Kesin Teminat ve Varsa Ek Kesin Teminatların</a:t>
            </a:r>
            <a:r>
              <a:rPr lang="tr-TR" dirty="0" smtClean="0"/>
              <a:t>;</a:t>
            </a:r>
            <a:r>
              <a:rPr lang="tr-TR" dirty="0"/>
              <a:t/>
            </a:r>
            <a:br>
              <a:rPr lang="tr-TR" dirty="0"/>
            </a:br>
            <a:endParaRPr lang="tr-TR" dirty="0"/>
          </a:p>
        </p:txBody>
      </p:sp>
      <p:sp>
        <p:nvSpPr>
          <p:cNvPr id="3" name="İçerik Yer Tutucusu 2"/>
          <p:cNvSpPr>
            <a:spLocks noGrp="1"/>
          </p:cNvSpPr>
          <p:nvPr>
            <p:ph sz="half" idx="1"/>
          </p:nvPr>
        </p:nvSpPr>
        <p:spPr>
          <a:xfrm>
            <a:off x="685800" y="2884516"/>
            <a:ext cx="5334000" cy="3334168"/>
          </a:xfrm>
        </p:spPr>
        <p:txBody>
          <a:bodyPr/>
          <a:lstStyle/>
          <a:p>
            <a:r>
              <a:rPr lang="tr-TR" sz="1800" dirty="0"/>
              <a:t>a) </a:t>
            </a:r>
            <a:r>
              <a:rPr lang="tr-TR" sz="1800" b="1" u="sng" dirty="0"/>
              <a:t>Yapım işlerinde</a:t>
            </a:r>
            <a:r>
              <a:rPr lang="tr-TR" sz="1800" dirty="0"/>
              <a:t>; varsa eksik ve kusurların giderilerek geçici kabul tutanağının onaylanmasından sonra yarısı, Sosyal Sigortalar Kurumundan ilişiksiz belgesi getirilmesi ve kesin kabul tutanağının onaylanmasından sonra </a:t>
            </a:r>
            <a:r>
              <a:rPr lang="tr-TR" sz="1800" dirty="0" smtClean="0"/>
              <a:t>kalanı, </a:t>
            </a:r>
          </a:p>
          <a:p>
            <a:pPr marL="0" indent="0">
              <a:buNone/>
            </a:pPr>
            <a:r>
              <a:rPr lang="tr-TR" sz="1800" dirty="0" smtClean="0"/>
              <a:t>    Yükleniciye </a:t>
            </a:r>
            <a:r>
              <a:rPr lang="tr-TR" sz="1800" dirty="0"/>
              <a:t>iade </a:t>
            </a:r>
            <a:r>
              <a:rPr lang="tr-TR" sz="1800" dirty="0" smtClean="0"/>
              <a:t>edilir.</a:t>
            </a:r>
            <a:endParaRPr lang="tr-TR" sz="1800" dirty="0"/>
          </a:p>
          <a:p>
            <a:endParaRPr lang="tr-TR" dirty="0"/>
          </a:p>
        </p:txBody>
      </p:sp>
      <p:sp>
        <p:nvSpPr>
          <p:cNvPr id="4" name="İçerik Yer Tutucusu 3"/>
          <p:cNvSpPr>
            <a:spLocks noGrp="1"/>
          </p:cNvSpPr>
          <p:nvPr>
            <p:ph sz="half" idx="2"/>
          </p:nvPr>
        </p:nvSpPr>
        <p:spPr>
          <a:xfrm>
            <a:off x="6172200" y="2884516"/>
            <a:ext cx="5334000" cy="3334168"/>
          </a:xfrm>
        </p:spPr>
        <p:txBody>
          <a:bodyPr/>
          <a:lstStyle/>
          <a:p>
            <a:r>
              <a:rPr lang="tr-TR" sz="1800" dirty="0"/>
              <a:t>b) </a:t>
            </a:r>
            <a:r>
              <a:rPr lang="tr-TR" sz="1800" b="1" u="sng" dirty="0"/>
              <a:t>Yapım işleri dışındaki işlerde;</a:t>
            </a:r>
            <a:r>
              <a:rPr lang="tr-TR" sz="1800" dirty="0"/>
              <a:t> Sosyal Sigortalar Kurumundan ilişiksiz belgesinin getirildiği saptandıktan sonra; alınan mal veya yapılan iş için bir garanti süresi öngörülmesi halinde yarısı, garanti süresi dolduktan sonra kalanı, garanti süresi öngörülmeyen hallerde ise </a:t>
            </a:r>
            <a:r>
              <a:rPr lang="tr-TR" sz="1800" dirty="0" smtClean="0"/>
              <a:t>tamamı, </a:t>
            </a:r>
          </a:p>
          <a:p>
            <a:pPr marL="0" indent="0">
              <a:buNone/>
            </a:pPr>
            <a:r>
              <a:rPr lang="tr-TR" sz="1800" dirty="0"/>
              <a:t> </a:t>
            </a:r>
            <a:r>
              <a:rPr lang="tr-TR" sz="1800" dirty="0" smtClean="0"/>
              <a:t>   Yükleniciye </a:t>
            </a:r>
            <a:r>
              <a:rPr lang="tr-TR" sz="1800" dirty="0"/>
              <a:t>iade </a:t>
            </a:r>
            <a:r>
              <a:rPr lang="tr-TR" sz="1800" dirty="0" smtClean="0"/>
              <a:t>edilir.</a:t>
            </a:r>
            <a:endParaRPr lang="tr-TR" sz="1800" dirty="0"/>
          </a:p>
          <a:p>
            <a:endParaRPr lang="tr-TR" dirty="0"/>
          </a:p>
        </p:txBody>
      </p:sp>
    </p:spTree>
    <p:extLst>
      <p:ext uri="{BB962C8B-B14F-4D97-AF65-F5344CB8AC3E}">
        <p14:creationId xmlns:p14="http://schemas.microsoft.com/office/powerpoint/2010/main" val="121615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762000"/>
            <a:ext cx="6364778" cy="1295400"/>
          </a:xfrm>
        </p:spPr>
        <p:txBody>
          <a:bodyPr/>
          <a:lstStyle/>
          <a:p>
            <a:pPr algn="ctr"/>
            <a:r>
              <a:rPr lang="tr-TR" dirty="0" smtClean="0"/>
              <a:t>MAL ALIMINDA </a:t>
            </a:r>
            <a:br>
              <a:rPr lang="tr-TR" dirty="0" smtClean="0"/>
            </a:br>
            <a:r>
              <a:rPr lang="tr-TR" dirty="0" smtClean="0"/>
              <a:t>KESİN TEMİNAT İADESİ</a:t>
            </a:r>
            <a:endParaRPr lang="tr-TR" dirty="0"/>
          </a:p>
        </p:txBody>
      </p:sp>
      <p:sp>
        <p:nvSpPr>
          <p:cNvPr id="3" name="Metin Yer Tutucusu 2"/>
          <p:cNvSpPr>
            <a:spLocks noGrp="1"/>
          </p:cNvSpPr>
          <p:nvPr>
            <p:ph type="body" idx="1"/>
          </p:nvPr>
        </p:nvSpPr>
        <p:spPr/>
        <p:txBody>
          <a:bodyPr/>
          <a:lstStyle/>
          <a:p>
            <a:pPr algn="ctr"/>
            <a:r>
              <a:rPr lang="tr-TR" dirty="0" smtClean="0"/>
              <a:t>MEKTUP </a:t>
            </a:r>
            <a:endParaRPr lang="tr-TR" dirty="0"/>
          </a:p>
        </p:txBody>
      </p:sp>
      <p:sp>
        <p:nvSpPr>
          <p:cNvPr id="4" name="İçerik Yer Tutucusu 3"/>
          <p:cNvSpPr>
            <a:spLocks noGrp="1"/>
          </p:cNvSpPr>
          <p:nvPr>
            <p:ph sz="half" idx="2"/>
          </p:nvPr>
        </p:nvSpPr>
        <p:spPr/>
        <p:txBody>
          <a:bodyPr/>
          <a:lstStyle/>
          <a:p>
            <a:r>
              <a:rPr lang="tr-TR" dirty="0"/>
              <a:t>İş bittiğinde ya da garanti süresi </a:t>
            </a:r>
            <a:r>
              <a:rPr lang="tr-TR" dirty="0" smtClean="0"/>
              <a:t>dolduğunda, yüklenici tarafından başvuru şartı aranmadan, bankasına </a:t>
            </a:r>
            <a:r>
              <a:rPr lang="tr-TR" dirty="0"/>
              <a:t>iade edilir.</a:t>
            </a:r>
          </a:p>
        </p:txBody>
      </p:sp>
      <p:sp>
        <p:nvSpPr>
          <p:cNvPr id="5" name="Metin Yer Tutucusu 4"/>
          <p:cNvSpPr>
            <a:spLocks noGrp="1"/>
          </p:cNvSpPr>
          <p:nvPr>
            <p:ph type="body" sz="quarter" idx="3"/>
          </p:nvPr>
        </p:nvSpPr>
        <p:spPr/>
        <p:txBody>
          <a:bodyPr/>
          <a:lstStyle/>
          <a:p>
            <a:pPr algn="ctr"/>
            <a:r>
              <a:rPr lang="tr-TR" dirty="0" smtClean="0"/>
              <a:t>NAKİT</a:t>
            </a:r>
            <a:endParaRPr lang="tr-TR" dirty="0"/>
          </a:p>
        </p:txBody>
      </p:sp>
      <p:sp>
        <p:nvSpPr>
          <p:cNvPr id="6" name="İçerik Yer Tutucusu 5"/>
          <p:cNvSpPr>
            <a:spLocks noGrp="1"/>
          </p:cNvSpPr>
          <p:nvPr>
            <p:ph sz="quarter" idx="4"/>
          </p:nvPr>
        </p:nvSpPr>
        <p:spPr>
          <a:xfrm>
            <a:off x="6172200" y="3132666"/>
            <a:ext cx="5334000" cy="3575705"/>
          </a:xfrm>
        </p:spPr>
        <p:txBody>
          <a:bodyPr>
            <a:normAutofit fontScale="77500" lnSpcReduction="20000"/>
          </a:bodyPr>
          <a:lstStyle/>
          <a:p>
            <a:r>
              <a:rPr lang="tr-TR" dirty="0"/>
              <a:t>İş bittiğinde ya da garanti süresi dolduğunda </a:t>
            </a:r>
            <a:r>
              <a:rPr lang="tr-TR" dirty="0" smtClean="0"/>
              <a:t>yüklenici dilekçesi (idare tarafından dilekçe talebi yazısı yazılmalıdır) </a:t>
            </a:r>
            <a:r>
              <a:rPr lang="tr-TR" dirty="0"/>
              <a:t>ve ilgili bölüm yazısı </a:t>
            </a:r>
            <a:r>
              <a:rPr lang="tr-TR" dirty="0" smtClean="0"/>
              <a:t>ile iade </a:t>
            </a:r>
            <a:r>
              <a:rPr lang="tr-TR" dirty="0"/>
              <a:t>edilir.</a:t>
            </a:r>
          </a:p>
          <a:p>
            <a:r>
              <a:rPr lang="tr-TR" dirty="0"/>
              <a:t>13 üncü maddeye göre mahsup işlemi yapılmasına gerek bulunmayan hallerde; yapım işlerinde kesin hesap ve kesin kabul tutanağının onaylanmasından, </a:t>
            </a:r>
            <a:r>
              <a:rPr lang="tr-TR" dirty="0">
                <a:solidFill>
                  <a:srgbClr val="FF0000"/>
                </a:solidFill>
              </a:rPr>
              <a:t>diğer işlerde ise işin kabul tarihinden veya varsa garanti süresinin bitim tarihinden itibaren </a:t>
            </a:r>
            <a:r>
              <a:rPr lang="tr-TR" dirty="0" smtClean="0">
                <a:solidFill>
                  <a:srgbClr val="FF0000"/>
                </a:solidFill>
              </a:rPr>
              <a:t>2 </a:t>
            </a:r>
            <a:r>
              <a:rPr lang="tr-TR" dirty="0">
                <a:solidFill>
                  <a:srgbClr val="FF0000"/>
                </a:solidFill>
              </a:rPr>
              <a:t>yıl içinde idarenin yazılı uyarısına rağmen talep edilmemesi nedeniyle iade edilemeyen</a:t>
            </a:r>
            <a:r>
              <a:rPr lang="tr-TR" dirty="0"/>
              <a:t> kesin teminat mektupları hükümsüz kalır ve bankasına iade edilir. </a:t>
            </a:r>
            <a:r>
              <a:rPr lang="tr-TR" dirty="0">
                <a:solidFill>
                  <a:srgbClr val="FF0000"/>
                </a:solidFill>
              </a:rPr>
              <a:t>Teminat mektubu dışındaki teminatlar sürenin bitiminde Hazineye gelir kaydedilir</a:t>
            </a:r>
            <a:r>
              <a:rPr lang="tr-TR" dirty="0" smtClean="0"/>
              <a:t>.</a:t>
            </a:r>
            <a:r>
              <a:rPr lang="tr-TR" i="1" dirty="0" smtClean="0"/>
              <a:t> </a:t>
            </a:r>
            <a:r>
              <a:rPr lang="tr-TR" i="1" dirty="0"/>
              <a:t>(4735-14.madde)</a:t>
            </a:r>
            <a:endParaRPr lang="tr-TR" dirty="0"/>
          </a:p>
          <a:p>
            <a:pPr marL="0" indent="0">
              <a:buNone/>
            </a:pPr>
            <a:endParaRPr lang="tr-TR" dirty="0"/>
          </a:p>
        </p:txBody>
      </p:sp>
    </p:spTree>
    <p:extLst>
      <p:ext uri="{BB962C8B-B14F-4D97-AF65-F5344CB8AC3E}">
        <p14:creationId xmlns:p14="http://schemas.microsoft.com/office/powerpoint/2010/main" val="292034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7978" y="548640"/>
            <a:ext cx="9027622" cy="598516"/>
          </a:xfrm>
        </p:spPr>
        <p:txBody>
          <a:bodyPr>
            <a:noAutofit/>
          </a:bodyPr>
          <a:lstStyle/>
          <a:p>
            <a:pPr algn="ctr"/>
            <a:r>
              <a:rPr lang="tr-TR" sz="2000" dirty="0" smtClean="0"/>
              <a:t>HİZMET/YAPIM İŞLERİNDE </a:t>
            </a:r>
            <a:br>
              <a:rPr lang="tr-TR" sz="2000" dirty="0" smtClean="0"/>
            </a:br>
            <a:r>
              <a:rPr lang="tr-TR" sz="2000" dirty="0" smtClean="0"/>
              <a:t>KESİN </a:t>
            </a:r>
            <a:r>
              <a:rPr lang="tr-TR" sz="2000" dirty="0"/>
              <a:t>TEMİNAT İADESİ</a:t>
            </a:r>
          </a:p>
        </p:txBody>
      </p:sp>
      <p:sp>
        <p:nvSpPr>
          <p:cNvPr id="3" name="Metin Yer Tutucusu 2"/>
          <p:cNvSpPr>
            <a:spLocks noGrp="1"/>
          </p:cNvSpPr>
          <p:nvPr>
            <p:ph type="body" idx="1"/>
          </p:nvPr>
        </p:nvSpPr>
        <p:spPr>
          <a:xfrm>
            <a:off x="914409" y="1147156"/>
            <a:ext cx="5079991" cy="390699"/>
          </a:xfrm>
        </p:spPr>
        <p:txBody>
          <a:bodyPr>
            <a:normAutofit fontScale="92500" lnSpcReduction="20000"/>
          </a:bodyPr>
          <a:lstStyle/>
          <a:p>
            <a:pPr algn="ctr"/>
            <a:r>
              <a:rPr lang="tr-TR" dirty="0" smtClean="0"/>
              <a:t>MEKTUP</a:t>
            </a:r>
            <a:endParaRPr lang="tr-TR" dirty="0"/>
          </a:p>
        </p:txBody>
      </p:sp>
      <p:sp>
        <p:nvSpPr>
          <p:cNvPr id="4" name="İçerik Yer Tutucusu 3"/>
          <p:cNvSpPr>
            <a:spLocks noGrp="1"/>
          </p:cNvSpPr>
          <p:nvPr>
            <p:ph sz="half" idx="2"/>
          </p:nvPr>
        </p:nvSpPr>
        <p:spPr>
          <a:xfrm>
            <a:off x="685800" y="1596043"/>
            <a:ext cx="5311775" cy="5112327"/>
          </a:xfrm>
        </p:spPr>
        <p:txBody>
          <a:bodyPr>
            <a:noAutofit/>
          </a:bodyPr>
          <a:lstStyle/>
          <a:p>
            <a:r>
              <a:rPr lang="tr-TR" sz="1000" dirty="0"/>
              <a:t>İdareye ihale konusu işle ilgili olarak işveren tarafından, borcunun bulunmadığına dair ilişiksizlik belgesinin ibraz edilmemesi halinde, idare, kesin teminatın kısmen veya tamamen iadesi imkânının başladığı tarihten itibaren 15 gün içinde durumu ilgili SGK İl Müdürlüğüne/Sosyal Güvenlik Merkezine yazı ile bildirerek, işverenin Sosyal Güvenlik Kurumuna ihale konusu işin yapıldığı süreye ilişkin borcunun olup olmadığını sorar.(</a:t>
            </a:r>
            <a:r>
              <a:rPr lang="tr-TR" sz="1000" i="1" dirty="0"/>
              <a:t>SGK </a:t>
            </a:r>
            <a:r>
              <a:rPr lang="tr-TR" sz="1000" i="1" dirty="0" smtClean="0"/>
              <a:t>İlişiksizlik </a:t>
            </a:r>
            <a:r>
              <a:rPr lang="tr-TR" sz="1000" i="1" dirty="0" err="1"/>
              <a:t>Belg.Aran.Hk</a:t>
            </a:r>
            <a:r>
              <a:rPr lang="tr-TR" sz="1000" i="1" dirty="0"/>
              <a:t> Yönet. 7.madde</a:t>
            </a:r>
            <a:r>
              <a:rPr lang="tr-TR" sz="1000" dirty="0"/>
              <a:t>)</a:t>
            </a:r>
          </a:p>
          <a:p>
            <a:r>
              <a:rPr lang="tr-TR" sz="1000" dirty="0"/>
              <a:t>İdarelerce SGK tarafından sosyal güvenlik borcu bulunmadığına ilişkin yazıların geç verilmesi sebebiyle kesin teminat mektuplarının geçerlik süresinin dolmasına meydan verilmeksizin işlemlerin tekemmül ettirilmesini </a:t>
            </a:r>
            <a:r>
              <a:rPr lang="tr-TR" sz="1000" dirty="0" err="1"/>
              <a:t>teminen</a:t>
            </a:r>
            <a:r>
              <a:rPr lang="tr-TR" sz="1000" dirty="0"/>
              <a:t>, 4735 sayılı Kanunun 13 üncü maddesinin ikinci fıkrası gereğince, yükleniciler tarafından yapım işlerinde kesin kabul tarihine, diğer işlerde kabul tarihine veya varsa garanti süresinin bitimine kadar </a:t>
            </a:r>
            <a:r>
              <a:rPr lang="tr-TR" sz="1000" dirty="0" err="1"/>
              <a:t>SGK’dan</a:t>
            </a:r>
            <a:r>
              <a:rPr lang="tr-TR" sz="1000" dirty="0"/>
              <a:t> ilişiksiz belgesi getirilmemesi halinde kesin teminatlar paraya çevrilerek borçlarına mahsup edilecek, varsa kalanı yükleniciye geri verilecektir.(</a:t>
            </a:r>
            <a:r>
              <a:rPr lang="tr-TR" sz="1000" i="1" dirty="0"/>
              <a:t>Genel Tebliğ 18.4.1.1.1</a:t>
            </a:r>
            <a:r>
              <a:rPr lang="tr-TR" sz="1000" dirty="0"/>
              <a:t>)</a:t>
            </a:r>
          </a:p>
          <a:p>
            <a:r>
              <a:rPr lang="tr-TR" sz="1000" dirty="0"/>
              <a:t>Yüklenicinin bu iş nedeniyle idareye ve Sosyal Sigortalar Kurumuna olan borçları ile ücret ve ücret sayılan ödemelerden yapılan kanunî vergi kesintilerinin yapım işlerinde kesin kabul tarihine, diğer işlerde kabul tarihine veya varsa garanti süresinin bitimine kadar ödenmemesi halinde, protesto çekmeye ve hüküm almaya gerek kalmaksızın kesin teminatlar paraya çevrilerek borçlarına karşılık mahsup edilir, varsa kalanı yükleniciye geri verilir. (</a:t>
            </a:r>
            <a:r>
              <a:rPr lang="tr-TR" sz="1000" i="1" dirty="0"/>
              <a:t>4735-13.madde</a:t>
            </a:r>
            <a:r>
              <a:rPr lang="tr-TR" sz="1000" dirty="0" smtClean="0"/>
              <a:t>)</a:t>
            </a:r>
          </a:p>
          <a:p>
            <a:r>
              <a:rPr lang="tr-TR" sz="1000" i="1" dirty="0"/>
              <a:t>13 üncü maddeye göre mahsup işlemi yapılmasına gerek bulunmayan hallerde; </a:t>
            </a:r>
            <a:r>
              <a:rPr lang="tr-TR" sz="1000" i="1" dirty="0">
                <a:solidFill>
                  <a:srgbClr val="FF0000"/>
                </a:solidFill>
              </a:rPr>
              <a:t>yapım işlerinde kesin hesap ve kesin kabul tutanağının onaylanmasından, diğer işlerde ise işin kabul tarihinden veya varsa garanti süresinin bitim tarihinden itibaren </a:t>
            </a:r>
            <a:r>
              <a:rPr lang="tr-TR" sz="1000" b="1" i="1" dirty="0" smtClean="0">
                <a:solidFill>
                  <a:srgbClr val="FF0000"/>
                </a:solidFill>
              </a:rPr>
              <a:t>2</a:t>
            </a:r>
            <a:r>
              <a:rPr lang="tr-TR" sz="1000" i="1" dirty="0" smtClean="0">
                <a:solidFill>
                  <a:srgbClr val="FF0000"/>
                </a:solidFill>
              </a:rPr>
              <a:t> </a:t>
            </a:r>
            <a:r>
              <a:rPr lang="tr-TR" sz="1000" i="1" dirty="0">
                <a:solidFill>
                  <a:srgbClr val="FF0000"/>
                </a:solidFill>
              </a:rPr>
              <a:t>yıl içinde idarenin yazılı uyarısına rağmen talep edilmemesi nedeniyle iade edilemeyen kesin teminat mektupları hükümsüz kalır ve bankasına iade edilir</a:t>
            </a:r>
            <a:r>
              <a:rPr lang="tr-TR" sz="1000" i="1" dirty="0"/>
              <a:t>. Teminat mektubu dışındaki teminatlar sürenin bitiminde Hazineye gelir kaydedilir(</a:t>
            </a:r>
            <a:r>
              <a:rPr lang="tr-TR" sz="1000" dirty="0" smtClean="0"/>
              <a:t>4735-14.madde</a:t>
            </a:r>
            <a:r>
              <a:rPr lang="tr-TR" sz="1000" i="1" dirty="0"/>
              <a:t>)     </a:t>
            </a:r>
            <a:endParaRPr lang="tr-TR" sz="1000" dirty="0"/>
          </a:p>
          <a:p>
            <a:pPr marL="0" indent="0">
              <a:buNone/>
            </a:pPr>
            <a:endParaRPr lang="tr-TR" sz="1100" dirty="0"/>
          </a:p>
          <a:p>
            <a:endParaRPr lang="tr-TR" sz="1100" dirty="0"/>
          </a:p>
        </p:txBody>
      </p:sp>
      <p:sp>
        <p:nvSpPr>
          <p:cNvPr id="5" name="Metin Yer Tutucusu 4"/>
          <p:cNvSpPr>
            <a:spLocks noGrp="1"/>
          </p:cNvSpPr>
          <p:nvPr>
            <p:ph type="body" sz="quarter" idx="3"/>
          </p:nvPr>
        </p:nvSpPr>
        <p:spPr>
          <a:xfrm>
            <a:off x="6400800" y="1221972"/>
            <a:ext cx="5105400" cy="473824"/>
          </a:xfrm>
        </p:spPr>
        <p:txBody>
          <a:bodyPr>
            <a:normAutofit lnSpcReduction="10000"/>
          </a:bodyPr>
          <a:lstStyle/>
          <a:p>
            <a:pPr algn="ctr"/>
            <a:r>
              <a:rPr lang="tr-TR" dirty="0" smtClean="0"/>
              <a:t>NAKİT</a:t>
            </a:r>
            <a:endParaRPr lang="tr-TR" dirty="0"/>
          </a:p>
        </p:txBody>
      </p:sp>
      <p:sp>
        <p:nvSpPr>
          <p:cNvPr id="6" name="İçerik Yer Tutucusu 5"/>
          <p:cNvSpPr>
            <a:spLocks noGrp="1"/>
          </p:cNvSpPr>
          <p:nvPr>
            <p:ph sz="quarter" idx="4"/>
          </p:nvPr>
        </p:nvSpPr>
        <p:spPr>
          <a:xfrm>
            <a:off x="6172200" y="1695796"/>
            <a:ext cx="5334000" cy="4522889"/>
          </a:xfrm>
        </p:spPr>
        <p:txBody>
          <a:bodyPr>
            <a:normAutofit/>
          </a:bodyPr>
          <a:lstStyle/>
          <a:p>
            <a:r>
              <a:rPr lang="tr-TR" dirty="0"/>
              <a:t> </a:t>
            </a:r>
            <a:r>
              <a:rPr lang="tr-TR" sz="1100" dirty="0"/>
              <a:t>İdareye ihale konusu işle ilgili olarak işveren tarafından, borcunun bulunmadığına dair ilişiksizlik belgesinin ibraz edilmemesi halinde, idare, kesin teminatın kısmen veya tamamen iadesi imkânının başladığı tarihten itibaren 15 gün içinde durumu ilgili SGK İl Müdürlüğüne/Sosyal Güvenlik Merkezine yazı ile bildirerek, işverenin Sosyal Güvenlik Kurumuna ihale konusu işin yapıldığı süreye ilişkin borcunun olup olmadığını sorar.(</a:t>
            </a:r>
            <a:r>
              <a:rPr lang="tr-TR" sz="1100" i="1" dirty="0"/>
              <a:t>SGK </a:t>
            </a:r>
            <a:r>
              <a:rPr lang="tr-TR" sz="1100" i="1" dirty="0" smtClean="0"/>
              <a:t>İlişiksizlik </a:t>
            </a:r>
            <a:r>
              <a:rPr lang="tr-TR" sz="1100" i="1" dirty="0" err="1"/>
              <a:t>Belg.Aran.Hk</a:t>
            </a:r>
            <a:r>
              <a:rPr lang="tr-TR" sz="1100" i="1" dirty="0"/>
              <a:t> Yönet. 7.madde</a:t>
            </a:r>
            <a:r>
              <a:rPr lang="tr-TR" sz="1100" dirty="0" smtClean="0"/>
              <a:t>)</a:t>
            </a:r>
          </a:p>
          <a:p>
            <a:r>
              <a:rPr lang="tr-TR" sz="1100" dirty="0"/>
              <a:t>Yüklenicinin bu iş nedeniyle idareye ve Sosyal Sigortalar Kurumuna olan borçları ile ücret ve ücret sayılan ödemelerden yapılan kanunî vergi kesintilerinin yapım işlerinde kesin kabul tarihine, diğer işlerde kabul tarihine veya varsa garanti süresinin bitimine kadar ödenmemesi halinde, protesto çekmeye ve hüküm almaya gerek kalmaksızın kesin teminatlar paraya çevrilerek borçlarına karşılık mahsup edilir, varsa kalanı yükleniciye geri verilir. (</a:t>
            </a:r>
            <a:r>
              <a:rPr lang="tr-TR" sz="1100" i="1" dirty="0"/>
              <a:t>4735-13.madde</a:t>
            </a:r>
            <a:r>
              <a:rPr lang="tr-TR" sz="1100" dirty="0" smtClean="0"/>
              <a:t>)</a:t>
            </a:r>
          </a:p>
          <a:p>
            <a:r>
              <a:rPr lang="tr-TR" sz="1100" dirty="0"/>
              <a:t>13 üncü maddeye göre mahsup işlemi yapılmasına gerek bulunmayan hallerde; </a:t>
            </a:r>
            <a:r>
              <a:rPr lang="tr-TR" sz="1100" dirty="0">
                <a:solidFill>
                  <a:srgbClr val="FF0000"/>
                </a:solidFill>
              </a:rPr>
              <a:t>yapım işlerinde kesin hesap ve kesin kabul tutanağının onaylanmasından, diğer işlerde ise işin kabul tarihinden veya varsa garanti süresinin bitim tarihinden itibaren iki yıl içinde idarenin yazılı uyarısına rağmen talep edilmemesi nedeniyle iade edilemeyen </a:t>
            </a:r>
            <a:r>
              <a:rPr lang="tr-TR" sz="1100" dirty="0"/>
              <a:t>kesin teminat mektupları hükümsüz kalır ve bankasına iade edilir. </a:t>
            </a:r>
            <a:r>
              <a:rPr lang="tr-TR" sz="1100" dirty="0">
                <a:solidFill>
                  <a:srgbClr val="FF0000"/>
                </a:solidFill>
              </a:rPr>
              <a:t>Teminat mektubu dışındaki teminatlar sürenin bitiminde Hazineye gelir kaydedilir</a:t>
            </a:r>
            <a:r>
              <a:rPr lang="tr-TR" sz="1100" dirty="0"/>
              <a:t>. (</a:t>
            </a:r>
            <a:r>
              <a:rPr lang="tr-TR" sz="1100" i="1" dirty="0"/>
              <a:t>4735-14.madde</a:t>
            </a:r>
            <a:r>
              <a:rPr lang="tr-TR" sz="1100" dirty="0" smtClean="0"/>
              <a:t>)</a:t>
            </a:r>
          </a:p>
          <a:p>
            <a:r>
              <a:rPr lang="tr-TR" sz="1100" dirty="0"/>
              <a:t> ****4735 sayılı Kanunun 14 üncü maddesinde yer alan hüküm gereği 2 yıl geçtiği halde idare üzerine düşen görevi, yükleniciyi uyarmayı yerine getirmezse teminatları gelir kaydetme mümkün olamayacaktır.</a:t>
            </a:r>
          </a:p>
        </p:txBody>
      </p:sp>
    </p:spTree>
    <p:extLst>
      <p:ext uri="{BB962C8B-B14F-4D97-AF65-F5344CB8AC3E}">
        <p14:creationId xmlns:p14="http://schemas.microsoft.com/office/powerpoint/2010/main" val="2422967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87731" y="1413165"/>
            <a:ext cx="9301941" cy="1376595"/>
          </a:xfrm>
          <a:prstGeom prst="rect">
            <a:avLst/>
          </a:prstGeom>
        </p:spPr>
        <p:txBody>
          <a:bodyPr wrap="square">
            <a:spAutoFit/>
          </a:bodyPr>
          <a:lstStyle/>
          <a:p>
            <a:pPr algn="just">
              <a:lnSpc>
                <a:spcPct val="107000"/>
              </a:lnSpc>
              <a:spcAft>
                <a:spcPts val="800"/>
              </a:spcAft>
              <a:tabLst>
                <a:tab pos="2440940" algn="l"/>
              </a:tabLst>
            </a:pPr>
            <a:r>
              <a:rPr lang="tr-TR" dirty="0" smtClean="0">
                <a:latin typeface="Times New Roman" panose="02020603050405020304" pitchFamily="18" charset="0"/>
                <a:ea typeface="Calibri" panose="020F0502020204030204" pitchFamily="34" charset="0"/>
                <a:cs typeface="Times New Roman" panose="02020603050405020304" pitchFamily="18" charset="0"/>
              </a:rPr>
              <a:t>Başkanlığımız </a:t>
            </a:r>
            <a:r>
              <a:rPr lang="tr-TR" dirty="0">
                <a:latin typeface="Times New Roman" panose="02020603050405020304" pitchFamily="18" charset="0"/>
                <a:ea typeface="Calibri" panose="020F0502020204030204" pitchFamily="34" charset="0"/>
                <a:cs typeface="Times New Roman" panose="02020603050405020304" pitchFamily="18" charset="0"/>
              </a:rPr>
              <a:t>İç </a:t>
            </a:r>
            <a:r>
              <a:rPr lang="tr-TR" dirty="0" err="1">
                <a:latin typeface="Times New Roman" panose="02020603050405020304" pitchFamily="18" charset="0"/>
                <a:ea typeface="Calibri" panose="020F0502020204030204" pitchFamily="34" charset="0"/>
                <a:cs typeface="Times New Roman" panose="02020603050405020304" pitchFamily="18" charset="0"/>
              </a:rPr>
              <a:t>Satınalma</a:t>
            </a:r>
            <a:r>
              <a:rPr lang="tr-TR" dirty="0">
                <a:latin typeface="Times New Roman" panose="02020603050405020304" pitchFamily="18" charset="0"/>
                <a:ea typeface="Calibri" panose="020F0502020204030204" pitchFamily="34" charset="0"/>
                <a:cs typeface="Times New Roman" panose="02020603050405020304" pitchFamily="18" charset="0"/>
              </a:rPr>
              <a:t> Müdürlüğü </a:t>
            </a:r>
            <a:r>
              <a:rPr lang="tr-TR" dirty="0" smtClean="0">
                <a:latin typeface="Times New Roman" panose="02020603050405020304" pitchFamily="18" charset="0"/>
                <a:ea typeface="Calibri" panose="020F0502020204030204" pitchFamily="34" charset="0"/>
                <a:cs typeface="Times New Roman" panose="02020603050405020304" pitchFamily="18" charset="0"/>
              </a:rPr>
              <a:t>tarafından, </a:t>
            </a:r>
            <a:r>
              <a:rPr lang="tr-TR" sz="2400" b="1" dirty="0">
                <a:latin typeface="Times New Roman" panose="02020603050405020304" pitchFamily="18" charset="0"/>
                <a:ea typeface="Calibri" panose="020F0502020204030204" pitchFamily="34" charset="0"/>
                <a:cs typeface="Times New Roman" panose="02020603050405020304" pitchFamily="18" charset="0"/>
              </a:rPr>
              <a:t>2003</a:t>
            </a:r>
            <a:r>
              <a:rPr lang="tr-TR" dirty="0">
                <a:latin typeface="Times New Roman" panose="02020603050405020304" pitchFamily="18" charset="0"/>
                <a:ea typeface="Calibri" panose="020F0502020204030204" pitchFamily="34" charset="0"/>
                <a:cs typeface="Times New Roman" panose="02020603050405020304" pitchFamily="18" charset="0"/>
              </a:rPr>
              <a:t> yılından bugüne kadar yapılan ihalelerde alınan </a:t>
            </a:r>
            <a:r>
              <a:rPr lang="tr-TR" dirty="0" smtClean="0">
                <a:latin typeface="Times New Roman" panose="02020603050405020304" pitchFamily="18" charset="0"/>
                <a:ea typeface="Calibri" panose="020F0502020204030204" pitchFamily="34" charset="0"/>
                <a:cs typeface="Times New Roman" panose="02020603050405020304" pitchFamily="18" charset="0"/>
              </a:rPr>
              <a:t>teminatların, </a:t>
            </a:r>
            <a:r>
              <a:rPr lang="tr-TR" dirty="0">
                <a:latin typeface="Times New Roman" panose="02020603050405020304" pitchFamily="18" charset="0"/>
                <a:ea typeface="Calibri" panose="020F0502020204030204" pitchFamily="34" charset="0"/>
                <a:cs typeface="Times New Roman" panose="02020603050405020304" pitchFamily="18" charset="0"/>
              </a:rPr>
              <a:t>İç </a:t>
            </a:r>
            <a:r>
              <a:rPr lang="tr-TR" dirty="0" err="1">
                <a:latin typeface="Times New Roman" panose="02020603050405020304" pitchFamily="18" charset="0"/>
                <a:ea typeface="Calibri" panose="020F0502020204030204" pitchFamily="34" charset="0"/>
                <a:cs typeface="Times New Roman" panose="02020603050405020304" pitchFamily="18" charset="0"/>
              </a:rPr>
              <a:t>Satınalma</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Müdürlüğü personellerimizin titiz ve yoğun </a:t>
            </a:r>
            <a:r>
              <a:rPr lang="tr-TR" dirty="0">
                <a:latin typeface="Times New Roman" panose="02020603050405020304" pitchFamily="18" charset="0"/>
                <a:ea typeface="Calibri" panose="020F0502020204030204" pitchFamily="34" charset="0"/>
                <a:cs typeface="Times New Roman" panose="02020603050405020304" pitchFamily="18" charset="0"/>
              </a:rPr>
              <a:t>çalışması ile gerekli tüm kontrol ve iadeleri yapılarak, yeni bir dosyalama ve tek </a:t>
            </a:r>
            <a:r>
              <a:rPr lang="tr-TR" dirty="0" smtClean="0">
                <a:latin typeface="Times New Roman" panose="02020603050405020304" pitchFamily="18" charset="0"/>
                <a:ea typeface="Calibri" panose="020F0502020204030204" pitchFamily="34" charset="0"/>
                <a:cs typeface="Times New Roman" panose="02020603050405020304" pitchFamily="18" charset="0"/>
              </a:rPr>
              <a:t>merkezli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excel</a:t>
            </a:r>
            <a:r>
              <a:rPr lang="tr-TR" dirty="0" smtClean="0">
                <a:latin typeface="Times New Roman" panose="02020603050405020304" pitchFamily="18" charset="0"/>
                <a:ea typeface="Calibri" panose="020F0502020204030204" pitchFamily="34" charset="0"/>
                <a:cs typeface="Times New Roman" panose="02020603050405020304" pitchFamily="18" charset="0"/>
              </a:rPr>
              <a:t> sistemi (Geçici ve Kesin teminatlar Takip Tablosu) </a:t>
            </a:r>
            <a:r>
              <a:rPr lang="tr-TR" dirty="0">
                <a:latin typeface="Times New Roman" panose="02020603050405020304" pitchFamily="18" charset="0"/>
                <a:ea typeface="Calibri" panose="020F0502020204030204" pitchFamily="34" charset="0"/>
                <a:cs typeface="Times New Roman" panose="02020603050405020304" pitchFamily="18" charset="0"/>
              </a:rPr>
              <a:t>ile </a:t>
            </a:r>
            <a:r>
              <a:rPr lang="tr-TR" dirty="0" smtClean="0">
                <a:latin typeface="Times New Roman" panose="02020603050405020304" pitchFamily="18" charset="0"/>
                <a:ea typeface="Calibri" panose="020F0502020204030204" pitchFamily="34" charset="0"/>
                <a:cs typeface="Times New Roman" panose="02020603050405020304" pitchFamily="18" charset="0"/>
              </a:rPr>
              <a:t>teminat takibi ve  </a:t>
            </a:r>
            <a:r>
              <a:rPr lang="tr-TR" dirty="0">
                <a:latin typeface="Times New Roman" panose="02020603050405020304" pitchFamily="18" charset="0"/>
                <a:ea typeface="Calibri" panose="020F0502020204030204" pitchFamily="34" charset="0"/>
                <a:cs typeface="Times New Roman" panose="02020603050405020304" pitchFamily="18" charset="0"/>
              </a:rPr>
              <a:t>kontrolü </a:t>
            </a:r>
            <a:r>
              <a:rPr lang="tr-TR" dirty="0" smtClean="0">
                <a:latin typeface="Times New Roman" panose="02020603050405020304" pitchFamily="18" charset="0"/>
                <a:ea typeface="Calibri" panose="020F0502020204030204" pitchFamily="34" charset="0"/>
                <a:cs typeface="Times New Roman" panose="02020603050405020304" pitchFamily="18" charset="0"/>
              </a:rPr>
              <a:t>sağlamıştır.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Beyaz Yakalı Nasıl Örgütlenir? - Eylem Akçay - bianet"/>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247910" y="2806180"/>
            <a:ext cx="485775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7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35000" y="702733"/>
            <a:ext cx="11277600" cy="5998635"/>
          </a:xfrm>
          <a:prstGeom prst="rect">
            <a:avLst/>
          </a:prstGeom>
          <a:ln>
            <a:noFill/>
          </a:ln>
          <a:effectLst>
            <a:softEdge rad="112500"/>
          </a:effectLst>
        </p:spPr>
      </p:pic>
    </p:spTree>
    <p:extLst>
      <p:ext uri="{BB962C8B-B14F-4D97-AF65-F5344CB8AC3E}">
        <p14:creationId xmlns:p14="http://schemas.microsoft.com/office/powerpoint/2010/main" val="860995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4067" y="668867"/>
            <a:ext cx="11565468" cy="6079066"/>
          </a:xfrm>
          <a:prstGeom prst="rect">
            <a:avLst/>
          </a:prstGeom>
          <a:ln>
            <a:noFill/>
          </a:ln>
          <a:effectLst>
            <a:softEdge rad="112500"/>
          </a:effectLst>
        </p:spPr>
      </p:pic>
    </p:spTree>
    <p:extLst>
      <p:ext uri="{BB962C8B-B14F-4D97-AF65-F5344CB8AC3E}">
        <p14:creationId xmlns:p14="http://schemas.microsoft.com/office/powerpoint/2010/main" val="1649287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14458" y="1371600"/>
            <a:ext cx="3707477" cy="3671518"/>
          </a:xfrm>
          <a:prstGeom prst="rect">
            <a:avLst/>
          </a:prstGeom>
        </p:spPr>
        <p:txBody>
          <a:bodyPr wrap="square">
            <a:spAutoFit/>
          </a:bodyPr>
          <a:lstStyle/>
          <a:p>
            <a:pPr algn="ctr">
              <a:lnSpc>
                <a:spcPct val="107000"/>
              </a:lnSpc>
              <a:spcAft>
                <a:spcPts val="800"/>
              </a:spcAft>
              <a:tabLst>
                <a:tab pos="244094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Sonuç olarak elimizde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2440940" algn="l"/>
              </a:tabLst>
            </a:pPr>
            <a:r>
              <a:rPr lang="tr-TR" dirty="0" smtClean="0">
                <a:latin typeface="Times New Roman" panose="02020603050405020304" pitchFamily="18" charset="0"/>
                <a:ea typeface="Calibri" panose="020F0502020204030204" pitchFamily="34" charset="0"/>
                <a:cs typeface="Times New Roman" panose="02020603050405020304" pitchFamily="18" charset="0"/>
              </a:rPr>
              <a:t>iade </a:t>
            </a:r>
            <a:r>
              <a:rPr lang="tr-TR" dirty="0">
                <a:latin typeface="Times New Roman" panose="02020603050405020304" pitchFamily="18" charset="0"/>
                <a:ea typeface="Calibri" panose="020F0502020204030204" pitchFamily="34" charset="0"/>
                <a:cs typeface="Times New Roman" panose="02020603050405020304" pitchFamily="18" charset="0"/>
              </a:rPr>
              <a:t>edilebilecek/vadesini bekleyen/hala üzerinde çalışılan</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44094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b="1" dirty="0">
                <a:latin typeface="Times New Roman" panose="02020603050405020304" pitchFamily="18" charset="0"/>
                <a:ea typeface="Calibri" panose="020F0502020204030204" pitchFamily="34" charset="0"/>
                <a:cs typeface="Times New Roman" panose="02020603050405020304" pitchFamily="18" charset="0"/>
              </a:rPr>
              <a:t>261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adet Kesin Teminat  </a:t>
            </a:r>
          </a:p>
          <a:p>
            <a:pPr algn="ctr">
              <a:lnSpc>
                <a:spcPct val="107000"/>
              </a:lnSpc>
              <a:spcAft>
                <a:spcPts val="800"/>
              </a:spcAft>
              <a:tabLst>
                <a:tab pos="2440940" algn="l"/>
              </a:tabLst>
            </a:pPr>
            <a:r>
              <a:rPr lang="tr-TR" dirty="0" smtClean="0">
                <a:latin typeface="Times New Roman" panose="02020603050405020304" pitchFamily="18" charset="0"/>
                <a:ea typeface="Calibri" panose="020F0502020204030204" pitchFamily="34" charset="0"/>
                <a:cs typeface="Times New Roman" panose="02020603050405020304" pitchFamily="18" charset="0"/>
              </a:rPr>
              <a:t>(20 nakit teminat, 6 </a:t>
            </a:r>
            <a:r>
              <a:rPr lang="tr-TR" dirty="0">
                <a:latin typeface="Times New Roman" panose="02020603050405020304" pitchFamily="18" charset="0"/>
                <a:ea typeface="Calibri" panose="020F0502020204030204" pitchFamily="34" charset="0"/>
                <a:cs typeface="Times New Roman" panose="02020603050405020304" pitchFamily="18" charset="0"/>
              </a:rPr>
              <a:t>mektup  </a:t>
            </a:r>
            <a:r>
              <a:rPr lang="tr-TR" dirty="0" smtClean="0">
                <a:latin typeface="Times New Roman" panose="02020603050405020304" pitchFamily="18" charset="0"/>
                <a:ea typeface="Calibri" panose="020F0502020204030204" pitchFamily="34" charset="0"/>
                <a:cs typeface="Times New Roman" panose="02020603050405020304" pitchFamily="18" charset="0"/>
              </a:rPr>
              <a:t>iade edilmiş </a:t>
            </a: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smtClean="0">
                <a:latin typeface="Times New Roman" panose="02020603050405020304" pitchFamily="18" charset="0"/>
                <a:ea typeface="Calibri" panose="020F0502020204030204" pitchFamily="34" charset="0"/>
                <a:cs typeface="Times New Roman" panose="02020603050405020304" pitchFamily="18" charset="0"/>
              </a:rPr>
              <a:t> 2 nakde çevirme işlemi, 1 haciz şerhi gerçekleştirilmiştir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44094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b="1" dirty="0">
                <a:latin typeface="Times New Roman" panose="02020603050405020304" pitchFamily="18" charset="0"/>
                <a:ea typeface="Calibri" panose="020F0502020204030204" pitchFamily="34" charset="0"/>
                <a:cs typeface="Times New Roman" panose="02020603050405020304" pitchFamily="18" charset="0"/>
              </a:rPr>
              <a:t>32 Geçici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Teminat </a:t>
            </a:r>
          </a:p>
          <a:p>
            <a:pPr algn="ctr">
              <a:lnSpc>
                <a:spcPct val="107000"/>
              </a:lnSpc>
              <a:spcAft>
                <a:spcPts val="800"/>
              </a:spcAft>
              <a:tabLst>
                <a:tab pos="2440940" algn="l"/>
              </a:tabLst>
            </a:pPr>
            <a:r>
              <a:rPr lang="tr-TR" dirty="0" smtClean="0">
                <a:latin typeface="Times New Roman" panose="02020603050405020304" pitchFamily="18" charset="0"/>
                <a:ea typeface="Calibri" panose="020F0502020204030204" pitchFamily="34" charset="0"/>
                <a:cs typeface="Times New Roman" panose="02020603050405020304" pitchFamily="18" charset="0"/>
              </a:rPr>
              <a:t>(8 adet nakit teminat iade edilmiştir)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440940" algn="l"/>
              </a:tabLst>
            </a:pPr>
            <a:r>
              <a:rPr lang="tr-TR" b="1" dirty="0" smtClean="0">
                <a:latin typeface="Times New Roman" panose="02020603050405020304" pitchFamily="18" charset="0"/>
                <a:ea typeface="Calibri" panose="020F0502020204030204" pitchFamily="34" charset="0"/>
              </a:rPr>
              <a:t>Bulunmaktadır.</a:t>
            </a:r>
            <a:endParaRPr lang="tr-TR" b="1" dirty="0"/>
          </a:p>
        </p:txBody>
      </p:sp>
      <p:pic>
        <p:nvPicPr>
          <p:cNvPr id="3" name="Resim 2"/>
          <p:cNvPicPr>
            <a:picLocks noChangeAspect="1"/>
          </p:cNvPicPr>
          <p:nvPr/>
        </p:nvPicPr>
        <p:blipFill>
          <a:blip r:embed="rId2"/>
          <a:stretch>
            <a:fillRect/>
          </a:stretch>
        </p:blipFill>
        <p:spPr>
          <a:xfrm>
            <a:off x="831274" y="1737360"/>
            <a:ext cx="5644342" cy="4712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628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27069" y="1911927"/>
            <a:ext cx="6616931" cy="685059"/>
          </a:xfrm>
          <a:prstGeom prst="rect">
            <a:avLst/>
          </a:prstGeom>
        </p:spPr>
        <p:txBody>
          <a:bodyPr wrap="square">
            <a:spAutoFit/>
          </a:bodyPr>
          <a:lstStyle/>
          <a:p>
            <a:pPr algn="ctr">
              <a:lnSpc>
                <a:spcPct val="107000"/>
              </a:lnSpc>
              <a:spcAft>
                <a:spcPts val="800"/>
              </a:spcAft>
              <a:tabLst>
                <a:tab pos="244094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2021 yılından itibaren e-ihale uygulama yönetmeliğinde uygulanacak usullere </a:t>
            </a:r>
            <a:r>
              <a:rPr lang="tr-TR" dirty="0" smtClean="0">
                <a:latin typeface="Times New Roman" panose="02020603050405020304" pitchFamily="18" charset="0"/>
                <a:ea typeface="Calibri" panose="020F0502020204030204" pitchFamily="34" charset="0"/>
                <a:cs typeface="Times New Roman" panose="02020603050405020304" pitchFamily="18" charset="0"/>
              </a:rPr>
              <a:t>göre Teminat takipleri yapılmaktadır.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Bakanlık, e-Teminat Mektubu düzenlemesi yapt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384" y="2596986"/>
            <a:ext cx="62103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02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1768" y="2452255"/>
            <a:ext cx="10465724" cy="3665912"/>
          </a:xfrm>
        </p:spPr>
        <p:txBody>
          <a:bodyPr/>
          <a:lstStyle/>
          <a:p>
            <a:pPr marL="0" indent="0" algn="ctr">
              <a:buNone/>
            </a:pPr>
            <a:endParaRPr lang="tr-TR" dirty="0" smtClean="0"/>
          </a:p>
          <a:p>
            <a:pPr marL="0" indent="0">
              <a:buNone/>
            </a:pPr>
            <a:endParaRPr lang="tr-TR" sz="1400" dirty="0" smtClean="0"/>
          </a:p>
          <a:p>
            <a:pPr marL="0" indent="0">
              <a:buNone/>
            </a:pPr>
            <a:endParaRPr lang="tr-TR" sz="1400" dirty="0"/>
          </a:p>
          <a:p>
            <a:pPr marL="0" indent="0">
              <a:buNone/>
            </a:pPr>
            <a:endParaRPr lang="tr-TR" sz="1400" dirty="0" smtClean="0"/>
          </a:p>
          <a:p>
            <a:pPr marL="0" indent="0">
              <a:buNone/>
            </a:pPr>
            <a:endParaRPr lang="tr-TR" sz="1400" dirty="0"/>
          </a:p>
          <a:p>
            <a:pPr marL="0" indent="0">
              <a:buNone/>
            </a:pPr>
            <a:endParaRPr lang="tr-TR" sz="1400" dirty="0"/>
          </a:p>
          <a:p>
            <a:pPr marL="0" indent="0">
              <a:buNone/>
            </a:pPr>
            <a:r>
              <a:rPr lang="tr-TR" sz="1400" dirty="0" smtClean="0"/>
              <a:t>                                     HAZIRLAYAN                                                                                                      KONTROL EDEN</a:t>
            </a:r>
          </a:p>
          <a:p>
            <a:pPr marL="0" indent="0">
              <a:buNone/>
            </a:pPr>
            <a:r>
              <a:rPr lang="tr-TR" sz="1400" dirty="0" smtClean="0"/>
              <a:t>                            </a:t>
            </a:r>
            <a:r>
              <a:rPr lang="tr-TR" sz="1800" b="1" dirty="0" smtClean="0"/>
              <a:t>Özge Pınar KARACA                                                               Erdoğan ÇAĞLAR</a:t>
            </a:r>
          </a:p>
          <a:p>
            <a:pPr marL="0" indent="0">
              <a:buNone/>
            </a:pPr>
            <a:r>
              <a:rPr lang="tr-TR" sz="1800" b="1" dirty="0" smtClean="0"/>
              <a:t>                       </a:t>
            </a:r>
            <a:r>
              <a:rPr lang="tr-TR" sz="1800" dirty="0" smtClean="0"/>
              <a:t>Bilgisayar İşletmeni</a:t>
            </a:r>
            <a:r>
              <a:rPr lang="tr-TR" sz="1800" b="1" dirty="0" smtClean="0"/>
              <a:t>                                                              </a:t>
            </a:r>
            <a:r>
              <a:rPr lang="tr-TR" sz="1800" dirty="0" smtClean="0"/>
              <a:t>İç </a:t>
            </a:r>
            <a:r>
              <a:rPr lang="tr-TR" sz="1800" dirty="0" err="1" smtClean="0"/>
              <a:t>Satınalma</a:t>
            </a:r>
            <a:r>
              <a:rPr lang="tr-TR" sz="1800" dirty="0" smtClean="0"/>
              <a:t> Müdür V.</a:t>
            </a:r>
          </a:p>
          <a:p>
            <a:pPr marL="0" indent="0">
              <a:buNone/>
            </a:pPr>
            <a:endParaRPr lang="tr-TR" sz="1800" b="1" dirty="0"/>
          </a:p>
          <a:p>
            <a:pPr marL="0" indent="0">
              <a:buNone/>
            </a:pPr>
            <a:endParaRPr lang="tr-TR" sz="1800" b="1" dirty="0" smtClean="0"/>
          </a:p>
        </p:txBody>
      </p:sp>
      <p:pic>
        <p:nvPicPr>
          <p:cNvPr id="1026" name="Picture 2" descr="Logolar ve Amblemler | ODTÜ - Orta Doğu Teknik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763" y="423949"/>
            <a:ext cx="4089861" cy="252706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3806753" y="2993098"/>
            <a:ext cx="4578493" cy="871804"/>
          </a:xfrm>
          <a:prstGeom prst="rect">
            <a:avLst/>
          </a:prstGeom>
        </p:spPr>
      </p:pic>
    </p:spTree>
    <p:extLst>
      <p:ext uri="{BB962C8B-B14F-4D97-AF65-F5344CB8AC3E}">
        <p14:creationId xmlns:p14="http://schemas.microsoft.com/office/powerpoint/2010/main" val="4229908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3739" y="2227810"/>
            <a:ext cx="9060872" cy="2211246"/>
          </a:xfrm>
          <a:prstGeom prst="rect">
            <a:avLst/>
          </a:prstGeom>
        </p:spPr>
        <p:txBody>
          <a:bodyPr wrap="square">
            <a:spAutoFit/>
          </a:bodyPr>
          <a:lstStyle/>
          <a:p>
            <a:pPr>
              <a:lnSpc>
                <a:spcPct val="107000"/>
              </a:lnSpc>
              <a:spcAft>
                <a:spcPts val="80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4734   sayılı </a:t>
            </a:r>
            <a:r>
              <a:rPr lang="tr-TR" b="1" dirty="0">
                <a:latin typeface="Times New Roman" panose="02020603050405020304" pitchFamily="18" charset="0"/>
                <a:ea typeface="Calibri" panose="020F0502020204030204" pitchFamily="34" charset="0"/>
                <a:cs typeface="Times New Roman" panose="02020603050405020304" pitchFamily="18" charset="0"/>
              </a:rPr>
              <a:t>Kamu İhale Kanunu </a:t>
            </a: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Madde 33 Geçici teminat -</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İhalelerde</a:t>
            </a:r>
            <a:r>
              <a:rPr lang="tr-TR" dirty="0">
                <a:latin typeface="Times New Roman" panose="02020603050405020304" pitchFamily="18" charset="0"/>
                <a:ea typeface="Calibri" panose="020F0502020204030204" pitchFamily="34" charset="0"/>
                <a:cs typeface="Times New Roman" panose="02020603050405020304" pitchFamily="18" charset="0"/>
              </a:rPr>
              <a:t>, teklif edilen bedelin % 3'ünden az olmamak üzere, istekli tarafından verilecek tutarda geçici teminat alınır.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İhale </a:t>
            </a:r>
            <a:r>
              <a:rPr lang="tr-TR" dirty="0">
                <a:latin typeface="Times New Roman" panose="02020603050405020304" pitchFamily="18" charset="0"/>
                <a:ea typeface="Calibri" panose="020F0502020204030204" pitchFamily="34" charset="0"/>
                <a:cs typeface="Times New Roman" panose="02020603050405020304" pitchFamily="18" charset="0"/>
              </a:rPr>
              <a:t>üzerinde kalan </a:t>
            </a:r>
            <a:r>
              <a:rPr lang="tr-TR" dirty="0" smtClean="0">
                <a:latin typeface="Times New Roman" panose="02020603050405020304" pitchFamily="18" charset="0"/>
                <a:ea typeface="Calibri" panose="020F0502020204030204" pitchFamily="34" charset="0"/>
                <a:cs typeface="Times New Roman" panose="02020603050405020304" pitchFamily="18" charset="0"/>
              </a:rPr>
              <a:t>istekli, </a:t>
            </a:r>
            <a:r>
              <a:rPr lang="tr-TR" dirty="0">
                <a:latin typeface="Times New Roman" panose="02020603050405020304" pitchFamily="18" charset="0"/>
                <a:ea typeface="Calibri" panose="020F0502020204030204" pitchFamily="34" charset="0"/>
                <a:cs typeface="Times New Roman" panose="02020603050405020304" pitchFamily="18" charset="0"/>
              </a:rPr>
              <a:t>kesin teminatı vererek sözleşmeyi imzalamak </a:t>
            </a:r>
            <a:r>
              <a:rPr lang="tr-TR" dirty="0" smtClean="0">
                <a:latin typeface="Times New Roman" panose="02020603050405020304" pitchFamily="18" charset="0"/>
                <a:ea typeface="Calibri" panose="020F0502020204030204" pitchFamily="34" charset="0"/>
                <a:cs typeface="Times New Roman" panose="02020603050405020304" pitchFamily="18" charset="0"/>
              </a:rPr>
              <a:t>zorundadır.</a:t>
            </a: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u="sng" dirty="0" smtClean="0">
                <a:latin typeface="Times New Roman" panose="02020603050405020304" pitchFamily="18" charset="0"/>
                <a:ea typeface="Calibri" panose="020F0502020204030204" pitchFamily="34" charset="0"/>
                <a:cs typeface="Times New Roman" panose="02020603050405020304" pitchFamily="18" charset="0"/>
              </a:rPr>
              <a:t>Sözleşme </a:t>
            </a:r>
            <a:r>
              <a:rPr lang="tr-TR" u="sng" dirty="0">
                <a:latin typeface="Times New Roman" panose="02020603050405020304" pitchFamily="18" charset="0"/>
                <a:ea typeface="Calibri" panose="020F0502020204030204" pitchFamily="34" charset="0"/>
                <a:cs typeface="Times New Roman" panose="02020603050405020304" pitchFamily="18" charset="0"/>
              </a:rPr>
              <a:t>imzalandıktan hemen sonra </a:t>
            </a:r>
            <a:r>
              <a:rPr lang="tr-TR" dirty="0">
                <a:latin typeface="Times New Roman" panose="02020603050405020304" pitchFamily="18" charset="0"/>
                <a:ea typeface="Calibri" panose="020F0502020204030204" pitchFamily="34" charset="0"/>
                <a:cs typeface="Times New Roman" panose="02020603050405020304" pitchFamily="18" charset="0"/>
              </a:rPr>
              <a:t>geçici teminat iade edilir. </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Bu </a:t>
            </a:r>
            <a:r>
              <a:rPr lang="tr-TR" dirty="0">
                <a:latin typeface="Times New Roman" panose="02020603050405020304" pitchFamily="18" charset="0"/>
                <a:ea typeface="Calibri" panose="020F0502020204030204" pitchFamily="34" charset="0"/>
                <a:cs typeface="Times New Roman" panose="02020603050405020304" pitchFamily="18" charset="0"/>
              </a:rPr>
              <a:t>zorunluluklara uyulmadığı takdirde, protesto çekmeye ve hüküm almaya gerek kalmaksızın ihale üzerinde kalan isteklinin </a:t>
            </a:r>
            <a:r>
              <a:rPr lang="tr-TR" i="1" u="sng" dirty="0">
                <a:latin typeface="Times New Roman" panose="02020603050405020304" pitchFamily="18" charset="0"/>
                <a:ea typeface="Calibri" panose="020F0502020204030204" pitchFamily="34" charset="0"/>
                <a:cs typeface="Times New Roman" panose="02020603050405020304" pitchFamily="18" charset="0"/>
              </a:rPr>
              <a:t>geçici teminatı gelir kaydedilir</a:t>
            </a:r>
            <a:r>
              <a:rPr lang="tr-TR" dirty="0">
                <a:latin typeface="Times New Roman" panose="02020603050405020304" pitchFamily="18" charset="0"/>
                <a:ea typeface="Calibri" panose="020F0502020204030204" pitchFamily="34" charset="0"/>
                <a:cs typeface="Times New Roman" panose="02020603050405020304" pitchFamily="18" charset="0"/>
              </a:rPr>
              <a:t>.(4734-44.madde)</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03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87978" y="1130531"/>
            <a:ext cx="8778239" cy="5164875"/>
          </a:xfrm>
          <a:prstGeom prst="rect">
            <a:avLst/>
          </a:prstGeom>
        </p:spPr>
        <p:txBody>
          <a:bodyPr wrap="square">
            <a:spAutoFit/>
          </a:bodyPr>
          <a:lstStyle/>
          <a:p>
            <a:pPr marL="342900" indent="-342900" algn="just">
              <a:lnSpc>
                <a:spcPct val="107000"/>
              </a:lnSpc>
              <a:spcAft>
                <a:spcPts val="800"/>
              </a:spcAft>
              <a:buAutoNum type="arabicPlain" startAt="4734"/>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 sayılı </a:t>
            </a:r>
            <a:r>
              <a:rPr lang="tr-TR" sz="1400" b="1" dirty="0">
                <a:latin typeface="Times New Roman" panose="02020603050405020304" pitchFamily="18" charset="0"/>
                <a:ea typeface="Calibri" panose="020F0502020204030204" pitchFamily="34" charset="0"/>
                <a:cs typeface="Times New Roman" panose="02020603050405020304" pitchFamily="18" charset="0"/>
              </a:rPr>
              <a:t>Kamu İhale Kanunu Madde 34 Teminat olarak kabul edilecek değerler </a:t>
            </a:r>
            <a:endParaRPr lang="tr-TR"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         a</a:t>
            </a:r>
            <a:r>
              <a:rPr lang="tr-TR" sz="1400" dirty="0">
                <a:latin typeface="Times New Roman" panose="02020603050405020304" pitchFamily="18" charset="0"/>
                <a:ea typeface="Calibri" panose="020F0502020204030204" pitchFamily="34" charset="0"/>
                <a:cs typeface="Times New Roman" panose="02020603050405020304" pitchFamily="18" charset="0"/>
              </a:rPr>
              <a:t>)  Tedavüldeki Türk Parası.            </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b) Teminat mektupları.</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c) Hazine Müsteşarlığınca ihraç edilen Devlet İç Borçlanma Senetleri ve bu senetler yerine düzenlenen belgeler.</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İlgili mevzuatına göre Türkiye’de faaliyette bulunmasına izin verilen yabancı bankaların düzenleyecekleri teminat mektupları ile Türkiye dışında faaliyette bulunan banka veya benzeri kredi kuruluşlarının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kontrgarantisi</a:t>
            </a:r>
            <a:r>
              <a:rPr lang="tr-TR" sz="1400" dirty="0">
                <a:latin typeface="Times New Roman" panose="02020603050405020304" pitchFamily="18" charset="0"/>
                <a:ea typeface="Calibri" panose="020F0502020204030204" pitchFamily="34" charset="0"/>
                <a:cs typeface="Times New Roman" panose="02020603050405020304" pitchFamily="18" charset="0"/>
              </a:rPr>
              <a:t> üzerine Türkiye’de faaliyette bulunan bankaların veya özel finans kurumlarının düzenleyecekleri teminat mektupları da teminat olarak kabul edilir.   </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(c) bendinde belirtilen senetler ve bu senetler yerine düzenlenen belgelerden nominal değere faiz dahil edilerek ihraç edilenler, anaparaya tekabül eden satış değeri üzerinden teminat olarak kabul edilir.</a:t>
            </a:r>
          </a:p>
          <a:p>
            <a:pPr indent="449580" algn="just">
              <a:lnSpc>
                <a:spcPct val="107000"/>
              </a:lnSpc>
              <a:spcAft>
                <a:spcPts val="800"/>
              </a:spcAft>
            </a:pPr>
            <a:r>
              <a:rPr lang="tr-TR" sz="1400" i="1" dirty="0">
                <a:latin typeface="Times New Roman" panose="02020603050405020304" pitchFamily="18" charset="0"/>
                <a:ea typeface="Calibri" panose="020F0502020204030204" pitchFamily="34" charset="0"/>
                <a:cs typeface="Times New Roman" panose="02020603050405020304" pitchFamily="18" charset="0"/>
              </a:rPr>
              <a:t>Teminat mektupları dışındaki teminatlar ihale komisyonlarınca teslim alınamaz</a:t>
            </a:r>
            <a:r>
              <a:rPr lang="tr-TR" sz="1400" dirty="0">
                <a:latin typeface="Times New Roman" panose="02020603050405020304" pitchFamily="18" charset="0"/>
                <a:ea typeface="Calibri" panose="020F0502020204030204" pitchFamily="34" charset="0"/>
                <a:cs typeface="Times New Roman" panose="02020603050405020304" pitchFamily="18" charset="0"/>
              </a:rPr>
              <a:t>. Bunların saymanlık ya da muhasebe müdürlüklerine yatırılması zorunludur. </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İhale üzerinde kalan istekli ile ekonomik açıdan en avantajlı ikinci teklif sahibi istekliye ait teminat mektupları ihaleden sonra saymanlık ya da muhasebe müdürlüklerine teslim edilir. Diğer isteklilere ait teminatlar ise hemen iade edilir. İhale üzerinde kalan istekli ile sözleşme imzalanması halinde, ekonomik açıdan en avantajlı ikinci teklif sahibine ait teminat sözleşme imzalandıktan hemen sonra iade edilir.</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Teminatlar, teminat olarak kabul edilen diğer değerlerle değiştirilebilir.</a:t>
            </a:r>
          </a:p>
          <a:p>
            <a:pPr indent="449580" algn="just">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Her ne suretle olursa olsun, idarece alınan teminatlar </a:t>
            </a:r>
            <a:r>
              <a:rPr lang="tr-TR" sz="1400" b="1" dirty="0">
                <a:latin typeface="Times New Roman" panose="02020603050405020304" pitchFamily="18" charset="0"/>
                <a:ea typeface="Calibri" panose="020F0502020204030204" pitchFamily="34" charset="0"/>
                <a:cs typeface="Times New Roman" panose="02020603050405020304" pitchFamily="18" charset="0"/>
              </a:rPr>
              <a:t>haczedilemez</a:t>
            </a:r>
            <a:r>
              <a:rPr lang="tr-TR" sz="1400" dirty="0">
                <a:latin typeface="Times New Roman" panose="02020603050405020304" pitchFamily="18" charset="0"/>
                <a:ea typeface="Calibri" panose="020F0502020204030204" pitchFamily="34" charset="0"/>
                <a:cs typeface="Times New Roman" panose="02020603050405020304" pitchFamily="18" charset="0"/>
              </a:rPr>
              <a:t> ve üzerine ihtiyati tedbir konulamaz.</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83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1229" y="1878191"/>
            <a:ext cx="8570422" cy="1843197"/>
          </a:xfrm>
          <a:prstGeom prst="rect">
            <a:avLst/>
          </a:prstGeom>
        </p:spPr>
        <p:txBody>
          <a:bodyPr wrap="square">
            <a:spAutoFit/>
          </a:bodyPr>
          <a:lstStyle/>
          <a:p>
            <a:pPr algn="just">
              <a:spcAft>
                <a:spcPts val="0"/>
              </a:spcAft>
            </a:pPr>
            <a:r>
              <a:rPr lang="tr-TR" sz="2000" b="1" kern="0" dirty="0">
                <a:latin typeface="Times New Roman" panose="02020603050405020304" pitchFamily="18" charset="0"/>
                <a:ea typeface="Times New Roman" panose="02020603050405020304" pitchFamily="18" charset="0"/>
                <a:cs typeface="Times New Roman" panose="02020603050405020304" pitchFamily="18" charset="0"/>
              </a:rPr>
              <a:t>4734   sayılı Kamu İhale Kanunu Madde 35 Teminat mektupları </a:t>
            </a:r>
            <a:r>
              <a:rPr lang="tr-TR" sz="2000" kern="0" dirty="0">
                <a:latin typeface="Times New Roman" panose="02020603050405020304" pitchFamily="18" charset="0"/>
                <a:ea typeface="Times New Roman" panose="02020603050405020304" pitchFamily="18" charset="0"/>
                <a:cs typeface="Times New Roman" panose="02020603050405020304" pitchFamily="18" charset="0"/>
              </a:rPr>
              <a:t>-</a:t>
            </a:r>
            <a:r>
              <a:rPr lang="tr-TR"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Bu Kanun kapsamında verilecek teminat mektuplarının kapsam ve şeklini tespite </a:t>
            </a:r>
            <a:r>
              <a:rPr lang="tr-TR" b="1" i="1" kern="0" dirty="0">
                <a:latin typeface="Times New Roman" panose="02020603050405020304" pitchFamily="18" charset="0"/>
                <a:ea typeface="Times New Roman" panose="02020603050405020304" pitchFamily="18" charset="0"/>
                <a:cs typeface="Times New Roman" panose="02020603050405020304" pitchFamily="18" charset="0"/>
              </a:rPr>
              <a:t>Kamu İhale </a:t>
            </a:r>
            <a:r>
              <a:rPr lang="tr-TR" b="1" i="1" kern="0" dirty="0" smtClean="0">
                <a:latin typeface="Times New Roman" panose="02020603050405020304" pitchFamily="18" charset="0"/>
                <a:ea typeface="Times New Roman" panose="02020603050405020304" pitchFamily="18" charset="0"/>
                <a:cs typeface="Times New Roman" panose="02020603050405020304" pitchFamily="18" charset="0"/>
              </a:rPr>
              <a:t>Kurumu </a:t>
            </a:r>
            <a:r>
              <a:rPr lang="tr-TR" b="1" i="1" kern="0" dirty="0">
                <a:latin typeface="Times New Roman" panose="02020603050405020304" pitchFamily="18" charset="0"/>
                <a:ea typeface="Times New Roman" panose="02020603050405020304" pitchFamily="18" charset="0"/>
                <a:cs typeface="Times New Roman" panose="02020603050405020304" pitchFamily="18" charset="0"/>
              </a:rPr>
              <a:t>yetkilidir</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a:t>
            </a:r>
            <a:r>
              <a:rPr lang="tr-TR" kern="0" baseline="30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b="1" kern="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800"/>
              </a:spcAft>
            </a:pPr>
            <a:r>
              <a:rPr lang="tr-TR" u="sng" dirty="0">
                <a:latin typeface="Times New Roman" panose="02020603050405020304" pitchFamily="18" charset="0"/>
                <a:ea typeface="Calibri" panose="020F0502020204030204" pitchFamily="34" charset="0"/>
                <a:cs typeface="Times New Roman" panose="02020603050405020304" pitchFamily="18" charset="0"/>
              </a:rPr>
              <a:t>Tekliflerin geçerlilik süresinden en az </a:t>
            </a:r>
            <a:r>
              <a:rPr lang="tr-TR" u="sng" dirty="0" smtClean="0">
                <a:latin typeface="Times New Roman" panose="02020603050405020304" pitchFamily="18" charset="0"/>
                <a:ea typeface="Calibri" panose="020F0502020204030204" pitchFamily="34" charset="0"/>
                <a:cs typeface="Times New Roman" panose="02020603050405020304" pitchFamily="18" charset="0"/>
              </a:rPr>
              <a:t>30 </a:t>
            </a:r>
            <a:r>
              <a:rPr lang="tr-TR" u="sng" dirty="0">
                <a:latin typeface="Times New Roman" panose="02020603050405020304" pitchFamily="18" charset="0"/>
                <a:ea typeface="Calibri" panose="020F0502020204030204" pitchFamily="34" charset="0"/>
                <a:cs typeface="Times New Roman" panose="02020603050405020304" pitchFamily="18" charset="0"/>
              </a:rPr>
              <a:t>gün fazla süreli </a:t>
            </a:r>
            <a:r>
              <a:rPr lang="tr-TR" dirty="0">
                <a:latin typeface="Times New Roman" panose="02020603050405020304" pitchFamily="18" charset="0"/>
                <a:ea typeface="Calibri" panose="020F0502020204030204" pitchFamily="34" charset="0"/>
                <a:cs typeface="Times New Roman" panose="02020603050405020304" pitchFamily="18" charset="0"/>
              </a:rPr>
              <a:t>olmak kaydıyla, geçici teminat mektuplarında süre belirtilir. Teklif geçerlilik süresinin uzatılması halinde, geçici teminat mektuplarının süresi de aynı süre ile uzatılır. </a:t>
            </a:r>
            <a:endParaRPr lang="tr-TR"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036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1600" y="1803405"/>
            <a:ext cx="9448800" cy="615599"/>
          </a:xfrm>
        </p:spPr>
        <p:txBody>
          <a:bodyPr>
            <a:normAutofit/>
          </a:bodyPr>
          <a:lstStyle/>
          <a:p>
            <a:pPr algn="ctr"/>
            <a:r>
              <a:rPr lang="tr-TR" sz="2000" b="1" cap="none" dirty="0" smtClean="0">
                <a:latin typeface="Times New Roman" panose="02020603050405020304" pitchFamily="18" charset="0"/>
                <a:cs typeface="Times New Roman" panose="02020603050405020304" pitchFamily="18" charset="0"/>
              </a:rPr>
              <a:t>İhale Uygulama Yönetmeliklerinin ‘Teminatlar’ Başlıklı İlgili Maddelerinde;</a:t>
            </a:r>
            <a:endParaRPr lang="tr-TR" sz="2000" b="1" cap="none"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371600" y="2643447"/>
            <a:ext cx="9448800" cy="1674554"/>
          </a:xfrm>
        </p:spPr>
        <p:txBody>
          <a:bodyPr>
            <a:normAutofit/>
          </a:bodyPr>
          <a:lstStyle/>
          <a:p>
            <a:pPr algn="just"/>
            <a:r>
              <a:rPr lang="tr-TR" dirty="0" smtClean="0">
                <a:latin typeface="Times New Roman" panose="02020603050405020304" pitchFamily="18" charset="0"/>
                <a:ea typeface="Times New Roman" panose="02020603050405020304" pitchFamily="18" charset="0"/>
              </a:rPr>
              <a:t>	Gerekli </a:t>
            </a:r>
            <a:r>
              <a:rPr lang="tr-TR" dirty="0">
                <a:latin typeface="Times New Roman" panose="02020603050405020304" pitchFamily="18" charset="0"/>
                <a:ea typeface="Times New Roman" panose="02020603050405020304" pitchFamily="18" charset="0"/>
              </a:rPr>
              <a:t>görüldüğünde, </a:t>
            </a:r>
            <a:r>
              <a:rPr lang="tr-TR" i="1" u="sng" dirty="0">
                <a:latin typeface="Times New Roman" panose="02020603050405020304" pitchFamily="18" charset="0"/>
                <a:ea typeface="Times New Roman" panose="02020603050405020304" pitchFamily="18" charset="0"/>
              </a:rPr>
              <a:t>teminat mektuplarının teyidi </a:t>
            </a:r>
            <a:r>
              <a:rPr lang="tr-TR" dirty="0">
                <a:latin typeface="Times New Roman" panose="02020603050405020304" pitchFamily="18" charset="0"/>
                <a:ea typeface="Times New Roman" panose="02020603050405020304" pitchFamily="18" charset="0"/>
              </a:rPr>
              <a:t>idarelerce, ilgili bankanın genel müdürlüğünden veya şubesinden ya da ilgili sigorta şirketinin genel müdürlüğünden veyahut yetkilendirilmiş merkezi kuruluşların internet sayfaları üzerinden yapılabilir. Resmi yazışma yoluyla yapılan teyitlerde, bankanın veya sigorta şirketinin en az </a:t>
            </a:r>
            <a:r>
              <a:rPr lang="tr-TR" dirty="0" smtClean="0">
                <a:latin typeface="Times New Roman" panose="02020603050405020304" pitchFamily="18" charset="0"/>
                <a:ea typeface="Times New Roman" panose="02020603050405020304" pitchFamily="18" charset="0"/>
              </a:rPr>
              <a:t>2 </a:t>
            </a:r>
            <a:r>
              <a:rPr lang="tr-TR" dirty="0">
                <a:latin typeface="Times New Roman" panose="02020603050405020304" pitchFamily="18" charset="0"/>
                <a:ea typeface="Times New Roman" panose="02020603050405020304" pitchFamily="18" charset="0"/>
              </a:rPr>
              <a:t>yetkilisinin imzasının bulunması </a:t>
            </a:r>
            <a:r>
              <a:rPr lang="tr-TR" dirty="0" smtClean="0">
                <a:latin typeface="Times New Roman" panose="02020603050405020304" pitchFamily="18" charset="0"/>
                <a:ea typeface="Times New Roman" panose="02020603050405020304" pitchFamily="18" charset="0"/>
              </a:rPr>
              <a:t>gerekir.</a:t>
            </a:r>
            <a:endParaRPr lang="tr-TR" dirty="0"/>
          </a:p>
        </p:txBody>
      </p:sp>
    </p:spTree>
    <p:extLst>
      <p:ext uri="{BB962C8B-B14F-4D97-AF65-F5344CB8AC3E}">
        <p14:creationId xmlns:p14="http://schemas.microsoft.com/office/powerpoint/2010/main" val="28821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7898" y="1130531"/>
            <a:ext cx="10658301" cy="1163782"/>
          </a:xfrm>
        </p:spPr>
        <p:txBody>
          <a:bodyPr>
            <a:normAutofit/>
          </a:bodyPr>
          <a:lstStyle/>
          <a:p>
            <a:pPr algn="ctr"/>
            <a:r>
              <a:rPr lang="tr-TR" sz="2400" b="1" dirty="0"/>
              <a:t>ELEKTRONİK İHALE UYGULAMA YÖNETMELİĞİ </a:t>
            </a:r>
            <a:r>
              <a:rPr lang="tr-TR" sz="2400" b="1" dirty="0" smtClean="0"/>
              <a:t/>
            </a:r>
            <a:br>
              <a:rPr lang="tr-TR" sz="2400" b="1" dirty="0" smtClean="0"/>
            </a:br>
            <a:r>
              <a:rPr lang="tr-TR" sz="2400" b="1" dirty="0" smtClean="0"/>
              <a:t>Yeterlilik </a:t>
            </a:r>
            <a:r>
              <a:rPr lang="tr-TR" sz="2400" b="1" dirty="0"/>
              <a:t>Tablosu </a:t>
            </a:r>
            <a:r>
              <a:rPr lang="tr-TR" sz="2400" b="1" dirty="0" smtClean="0"/>
              <a:t/>
            </a:r>
            <a:br>
              <a:rPr lang="tr-TR" sz="2400" b="1" dirty="0" smtClean="0"/>
            </a:br>
            <a:r>
              <a:rPr lang="tr-TR" sz="2400" b="1" u="sng" dirty="0" smtClean="0"/>
              <a:t>Geçici </a:t>
            </a:r>
            <a:r>
              <a:rPr lang="tr-TR" sz="2400" b="1" u="sng" dirty="0"/>
              <a:t>Teminat </a:t>
            </a:r>
            <a:r>
              <a:rPr lang="tr-TR" sz="2400" b="1" dirty="0"/>
              <a:t>olarak sunulacak teminatlar</a:t>
            </a:r>
          </a:p>
        </p:txBody>
      </p:sp>
      <p:sp>
        <p:nvSpPr>
          <p:cNvPr id="3" name="Metin Yer Tutucusu 2"/>
          <p:cNvSpPr>
            <a:spLocks noGrp="1"/>
          </p:cNvSpPr>
          <p:nvPr>
            <p:ph type="body" idx="1"/>
          </p:nvPr>
        </p:nvSpPr>
        <p:spPr>
          <a:xfrm>
            <a:off x="685800" y="2904066"/>
            <a:ext cx="3456432" cy="595591"/>
          </a:xfrm>
        </p:spPr>
        <p:txBody>
          <a:bodyPr/>
          <a:lstStyle/>
          <a:p>
            <a:r>
              <a:rPr lang="tr-TR" dirty="0" smtClean="0"/>
              <a:t>E-Teminat</a:t>
            </a:r>
            <a:endParaRPr lang="tr-TR" dirty="0"/>
          </a:p>
        </p:txBody>
      </p:sp>
      <p:sp>
        <p:nvSpPr>
          <p:cNvPr id="4" name="Metin Yer Tutucusu 3"/>
          <p:cNvSpPr>
            <a:spLocks noGrp="1"/>
          </p:cNvSpPr>
          <p:nvPr>
            <p:ph type="body" sz="half" idx="15"/>
          </p:nvPr>
        </p:nvSpPr>
        <p:spPr/>
        <p:txBody>
          <a:bodyPr>
            <a:normAutofit/>
          </a:bodyPr>
          <a:lstStyle/>
          <a:p>
            <a:endParaRPr lang="tr-TR" dirty="0" smtClean="0"/>
          </a:p>
          <a:p>
            <a:endParaRPr lang="tr-TR" dirty="0"/>
          </a:p>
          <a:p>
            <a:endParaRPr lang="tr-TR" dirty="0" smtClean="0"/>
          </a:p>
          <a:p>
            <a:r>
              <a:rPr lang="tr-TR" dirty="0" smtClean="0"/>
              <a:t>1) Elektronik </a:t>
            </a:r>
            <a:r>
              <a:rPr lang="tr-TR" dirty="0"/>
              <a:t>İhale Uygulama Yönetmeliğinin </a:t>
            </a:r>
            <a:r>
              <a:rPr lang="tr-TR" dirty="0" smtClean="0"/>
              <a:t>21.Maddesinin </a:t>
            </a:r>
            <a:r>
              <a:rPr lang="tr-TR" dirty="0"/>
              <a:t>İkinci Fıkrasına Uygun Olarak Alınan Geçici Teminat Mektubu (Bu mektuplara ilişkin bilgiler </a:t>
            </a:r>
            <a:r>
              <a:rPr lang="tr-TR" dirty="0" err="1"/>
              <a:t>EKAP’a</a:t>
            </a:r>
            <a:r>
              <a:rPr lang="tr-TR" dirty="0"/>
              <a:t> elektronik ortamda aktarılmaktadır.) </a:t>
            </a:r>
            <a:endParaRPr lang="tr-TR" dirty="0" smtClean="0"/>
          </a:p>
          <a:p>
            <a:r>
              <a:rPr lang="tr-TR" dirty="0"/>
              <a:t>(</a:t>
            </a:r>
            <a:r>
              <a:rPr lang="tr-TR" dirty="0" smtClean="0"/>
              <a:t>21.Madde; Geçici </a:t>
            </a:r>
            <a:r>
              <a:rPr lang="tr-TR" dirty="0"/>
              <a:t>teminat mektupları Kurumla “EKAP Üzerinden Online Bilgi Alışverişine Yönelik İşbirliği Yapılmasına Dair Protokol” imzalamış olan kuruluşlardan </a:t>
            </a:r>
            <a:r>
              <a:rPr lang="tr-TR" dirty="0" smtClean="0"/>
              <a:t>alınır…)</a:t>
            </a:r>
            <a:endParaRPr lang="tr-TR" dirty="0"/>
          </a:p>
        </p:txBody>
      </p:sp>
      <p:sp>
        <p:nvSpPr>
          <p:cNvPr id="5" name="Metin Yer Tutucusu 4"/>
          <p:cNvSpPr>
            <a:spLocks noGrp="1"/>
          </p:cNvSpPr>
          <p:nvPr>
            <p:ph type="body" sz="quarter" idx="3"/>
          </p:nvPr>
        </p:nvSpPr>
        <p:spPr>
          <a:xfrm>
            <a:off x="4368800" y="2834639"/>
            <a:ext cx="3456432" cy="806335"/>
          </a:xfrm>
        </p:spPr>
        <p:txBody>
          <a:bodyPr/>
          <a:lstStyle/>
          <a:p>
            <a:r>
              <a:rPr lang="tr-TR" dirty="0" smtClean="0"/>
              <a:t>Geçici </a:t>
            </a:r>
            <a:r>
              <a:rPr lang="tr-TR" dirty="0"/>
              <a:t>T</a:t>
            </a:r>
            <a:r>
              <a:rPr lang="tr-TR" dirty="0" smtClean="0"/>
              <a:t>eminat Mektubu</a:t>
            </a:r>
            <a:endParaRPr lang="tr-TR" dirty="0"/>
          </a:p>
        </p:txBody>
      </p:sp>
      <p:sp>
        <p:nvSpPr>
          <p:cNvPr id="6" name="Metin Yer Tutucusu 5"/>
          <p:cNvSpPr>
            <a:spLocks noGrp="1"/>
          </p:cNvSpPr>
          <p:nvPr>
            <p:ph type="body" sz="half" idx="16"/>
          </p:nvPr>
        </p:nvSpPr>
        <p:spPr>
          <a:xfrm>
            <a:off x="4366858" y="3000895"/>
            <a:ext cx="3456432" cy="3649286"/>
          </a:xfrm>
        </p:spPr>
        <p:txBody>
          <a:bodyPr>
            <a:normAutofit fontScale="85000" lnSpcReduction="10000"/>
          </a:bodyPr>
          <a:lstStyle/>
          <a:p>
            <a:endParaRPr lang="tr-TR" dirty="0" smtClean="0"/>
          </a:p>
          <a:p>
            <a:endParaRPr lang="tr-TR" dirty="0" smtClean="0"/>
          </a:p>
          <a:p>
            <a:endParaRPr lang="tr-TR" dirty="0" smtClean="0"/>
          </a:p>
          <a:p>
            <a:r>
              <a:rPr lang="tr-TR" dirty="0" smtClean="0"/>
              <a:t>2</a:t>
            </a:r>
            <a:r>
              <a:rPr lang="tr-TR" dirty="0"/>
              <a:t>) Elektronik İhale Uygulama Yönetmeliğinin </a:t>
            </a:r>
            <a:r>
              <a:rPr lang="tr-TR" dirty="0" smtClean="0"/>
              <a:t>21. </a:t>
            </a:r>
            <a:r>
              <a:rPr lang="tr-TR" dirty="0"/>
              <a:t>Maddesinin İkinci Fıkrasına Uygun Olarak </a:t>
            </a:r>
            <a:r>
              <a:rPr lang="tr-TR" b="1" dirty="0"/>
              <a:t>Alınmayan</a:t>
            </a:r>
            <a:r>
              <a:rPr lang="tr-TR" dirty="0"/>
              <a:t> Geçici Teminat Mektubu </a:t>
            </a:r>
          </a:p>
          <a:p>
            <a:r>
              <a:rPr lang="tr-TR" b="1" i="1" dirty="0"/>
              <a:t>****30 Eylül 2020 tarihli ve 31260 sayılı Resmi </a:t>
            </a:r>
            <a:r>
              <a:rPr lang="tr-TR" b="1" i="1" dirty="0" err="1"/>
              <a:t>Gazete’de</a:t>
            </a:r>
            <a:r>
              <a:rPr lang="tr-TR" b="1" i="1" dirty="0"/>
              <a:t> yayımlanan kamu ihale mevzuatındaki değişikliklere göre,….. elektronik ihale yöntemiyle yapılan ihalelerde yalnızca elektronik geçici teminat mektuplarının sunulabileceğine yönelik değişiklikler yapılmış, söz konusu düzenlemenin 28.01.2021 tarihinden itibaren uygulanmasına başlanmasına karar verilmiş olup, daha sonra  uygulanmaya başlanma sürelerinin Kamu İhale Kurulu tarafından alınacak karar ile belirleneceğine yönelik düzenleme yapılmıştır.</a:t>
            </a:r>
          </a:p>
          <a:p>
            <a:endParaRPr lang="tr-TR" dirty="0"/>
          </a:p>
        </p:txBody>
      </p:sp>
      <p:sp>
        <p:nvSpPr>
          <p:cNvPr id="7" name="Metin Yer Tutucusu 6"/>
          <p:cNvSpPr>
            <a:spLocks noGrp="1"/>
          </p:cNvSpPr>
          <p:nvPr>
            <p:ph type="body" sz="quarter" idx="13"/>
          </p:nvPr>
        </p:nvSpPr>
        <p:spPr>
          <a:xfrm>
            <a:off x="8051800" y="2535382"/>
            <a:ext cx="3456432" cy="739832"/>
          </a:xfrm>
        </p:spPr>
        <p:txBody>
          <a:bodyPr/>
          <a:lstStyle/>
          <a:p>
            <a:r>
              <a:rPr lang="tr-TR" dirty="0" smtClean="0"/>
              <a:t>Nakit Teminat</a:t>
            </a:r>
            <a:endParaRPr lang="tr-TR" dirty="0"/>
          </a:p>
        </p:txBody>
      </p:sp>
      <p:sp>
        <p:nvSpPr>
          <p:cNvPr id="8" name="Metin Yer Tutucusu 7"/>
          <p:cNvSpPr>
            <a:spLocks noGrp="1"/>
          </p:cNvSpPr>
          <p:nvPr>
            <p:ph type="body" sz="half" idx="17"/>
          </p:nvPr>
        </p:nvSpPr>
        <p:spPr/>
        <p:txBody>
          <a:bodyPr/>
          <a:lstStyle/>
          <a:p>
            <a:endParaRPr lang="tr-TR" dirty="0" smtClean="0"/>
          </a:p>
          <a:p>
            <a:endParaRPr lang="tr-TR" dirty="0"/>
          </a:p>
          <a:p>
            <a:endParaRPr lang="tr-TR" dirty="0" smtClean="0"/>
          </a:p>
          <a:p>
            <a:r>
              <a:rPr lang="tr-TR" dirty="0" smtClean="0"/>
              <a:t>3</a:t>
            </a:r>
            <a:r>
              <a:rPr lang="tr-TR" dirty="0"/>
              <a:t>) Geçici Teminat Mektubu Dışındaki Teminatlar saymanlık ya da muhasebe müdürlüklerine yatırıldığına </a:t>
            </a:r>
            <a:r>
              <a:rPr lang="tr-TR" u="sng" dirty="0"/>
              <a:t>ilişkin belgeler bilgisayarda taratılarak, </a:t>
            </a:r>
            <a:r>
              <a:rPr lang="tr-TR" dirty="0"/>
              <a:t>istekli tarafından EKAP üzerinden e-teklif kapsamında gönderilir.</a:t>
            </a:r>
          </a:p>
        </p:txBody>
      </p:sp>
    </p:spTree>
    <p:extLst>
      <p:ext uri="{BB962C8B-B14F-4D97-AF65-F5344CB8AC3E}">
        <p14:creationId xmlns:p14="http://schemas.microsoft.com/office/powerpoint/2010/main" val="3766307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764373"/>
            <a:ext cx="7021484" cy="1429552"/>
          </a:xfrm>
        </p:spPr>
        <p:txBody>
          <a:bodyPr>
            <a:normAutofit fontScale="90000"/>
          </a:bodyPr>
          <a:lstStyle/>
          <a:p>
            <a:pPr algn="ctr"/>
            <a:r>
              <a:rPr lang="tr-TR" dirty="0" smtClean="0"/>
              <a:t>YETERLİK </a:t>
            </a:r>
            <a:r>
              <a:rPr lang="tr-TR" dirty="0"/>
              <a:t>BİLGİLERİ </a:t>
            </a:r>
            <a:r>
              <a:rPr lang="tr-TR" dirty="0" smtClean="0"/>
              <a:t>TABLOSU</a:t>
            </a:r>
            <a:br>
              <a:rPr lang="tr-TR" dirty="0" smtClean="0"/>
            </a:br>
            <a:r>
              <a:rPr lang="tr-TR" sz="2000" dirty="0" smtClean="0"/>
              <a:t>Geçici teminata ilişkin bilgiler kısmı</a:t>
            </a:r>
            <a:br>
              <a:rPr lang="tr-TR" sz="2000" dirty="0" smtClean="0"/>
            </a:br>
            <a:r>
              <a:rPr lang="tr-TR" sz="2000" dirty="0"/>
              <a:t> </a:t>
            </a:r>
            <a:r>
              <a:rPr lang="tr-TR" sz="2000" dirty="0" smtClean="0"/>
              <a:t>                   </a:t>
            </a:r>
            <a:br>
              <a:rPr lang="tr-TR" sz="2000" dirty="0" smtClean="0"/>
            </a:br>
            <a:r>
              <a:rPr lang="tr-TR" sz="2000" dirty="0"/>
              <a:t> </a:t>
            </a:r>
            <a:r>
              <a:rPr lang="tr-TR" sz="2000" dirty="0" smtClean="0"/>
              <a:t>                                                                 </a:t>
            </a:r>
            <a:r>
              <a:rPr lang="tr-TR" sz="1600" b="1" dirty="0" smtClean="0"/>
              <a:t>İSTEKLİYE/ORTAĞA </a:t>
            </a:r>
            <a:br>
              <a:rPr lang="tr-TR" sz="1600" b="1" dirty="0" smtClean="0"/>
            </a:br>
            <a:r>
              <a:rPr lang="tr-TR" sz="1600" b="1" dirty="0"/>
              <a:t> </a:t>
            </a:r>
            <a:r>
              <a:rPr lang="tr-TR" sz="1600" b="1" dirty="0" smtClean="0"/>
              <a:t>                                                                                   AİT BİLGİLER</a:t>
            </a:r>
            <a:endParaRPr lang="tr-TR" sz="16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7682761"/>
              </p:ext>
            </p:extLst>
          </p:nvPr>
        </p:nvGraphicFramePr>
        <p:xfrm>
          <a:off x="1128531" y="2193925"/>
          <a:ext cx="9934938" cy="4187518"/>
        </p:xfrm>
        <a:graphic>
          <a:graphicData uri="http://schemas.openxmlformats.org/drawingml/2006/table">
            <a:tbl>
              <a:tblPr firstRow="1" firstCol="1" bandRow="1">
                <a:tableStyleId>{5C22544A-7EE6-4342-B048-85BDC9FD1C3A}</a:tableStyleId>
              </a:tblPr>
              <a:tblGrid>
                <a:gridCol w="2451942">
                  <a:extLst>
                    <a:ext uri="{9D8B030D-6E8A-4147-A177-3AD203B41FA5}">
                      <a16:colId xmlns:a16="http://schemas.microsoft.com/office/drawing/2014/main" val="3532058557"/>
                    </a:ext>
                  </a:extLst>
                </a:gridCol>
                <a:gridCol w="1955196">
                  <a:extLst>
                    <a:ext uri="{9D8B030D-6E8A-4147-A177-3AD203B41FA5}">
                      <a16:colId xmlns:a16="http://schemas.microsoft.com/office/drawing/2014/main" val="2811901989"/>
                    </a:ext>
                  </a:extLst>
                </a:gridCol>
                <a:gridCol w="1955196">
                  <a:extLst>
                    <a:ext uri="{9D8B030D-6E8A-4147-A177-3AD203B41FA5}">
                      <a16:colId xmlns:a16="http://schemas.microsoft.com/office/drawing/2014/main" val="3507551892"/>
                    </a:ext>
                  </a:extLst>
                </a:gridCol>
                <a:gridCol w="2215491">
                  <a:extLst>
                    <a:ext uri="{9D8B030D-6E8A-4147-A177-3AD203B41FA5}">
                      <a16:colId xmlns:a16="http://schemas.microsoft.com/office/drawing/2014/main" val="3136247726"/>
                    </a:ext>
                  </a:extLst>
                </a:gridCol>
                <a:gridCol w="1357113">
                  <a:extLst>
                    <a:ext uri="{9D8B030D-6E8A-4147-A177-3AD203B41FA5}">
                      <a16:colId xmlns:a16="http://schemas.microsoft.com/office/drawing/2014/main" val="3033009903"/>
                    </a:ext>
                  </a:extLst>
                </a:gridCol>
              </a:tblGrid>
              <a:tr h="1509117">
                <a:tc rowSpan="3">
                  <a:txBody>
                    <a:bodyPr/>
                    <a:lstStyle/>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endParaRPr lang="tr-TR" sz="800" dirty="0" smtClean="0">
                        <a:effectLst/>
                      </a:endParaRPr>
                    </a:p>
                    <a:p>
                      <a:pPr algn="ctr">
                        <a:spcAft>
                          <a:spcPts val="0"/>
                        </a:spcAft>
                      </a:pPr>
                      <a:r>
                        <a:rPr lang="tr-TR" sz="800" dirty="0" smtClean="0">
                          <a:effectLst/>
                        </a:rPr>
                        <a:t>GEÇİCİ </a:t>
                      </a:r>
                      <a:r>
                        <a:rPr lang="tr-TR" sz="800" dirty="0">
                          <a:effectLst/>
                        </a:rPr>
                        <a:t>TEMİNATA İLİŞKİN BİLGİLER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800" dirty="0">
                          <a:effectLst/>
                        </a:rPr>
                        <a:t> </a:t>
                      </a:r>
                      <a:endParaRPr lang="tr-TR" sz="900" dirty="0">
                        <a:effectLst/>
                      </a:endParaRPr>
                    </a:p>
                    <a:p>
                      <a:pPr algn="ctr">
                        <a:spcAft>
                          <a:spcPts val="0"/>
                        </a:spcAft>
                      </a:pPr>
                      <a:r>
                        <a:rPr lang="tr-TR" sz="800" dirty="0">
                          <a:effectLst/>
                        </a:rPr>
                        <a:t>Elektronik İhale Uygulama Yönetmeliğinin 21 inci Maddesinin İkinci Fıkrasına Uygun Olarak </a:t>
                      </a:r>
                      <a:r>
                        <a:rPr lang="tr-TR" sz="800" u="sng" dirty="0">
                          <a:effectLst/>
                        </a:rPr>
                        <a:t>Alınan</a:t>
                      </a:r>
                      <a:r>
                        <a:rPr lang="tr-TR" sz="800" dirty="0">
                          <a:effectLst/>
                        </a:rPr>
                        <a:t> Geçici Teminat Mektubu</a:t>
                      </a:r>
                      <a:endParaRPr lang="tr-TR" sz="900" dirty="0">
                        <a:effectLst/>
                      </a:endParaRPr>
                    </a:p>
                    <a:p>
                      <a:pPr algn="ctr">
                        <a:spcAft>
                          <a:spcPts val="0"/>
                        </a:spcAft>
                      </a:pPr>
                      <a:r>
                        <a:rPr lang="tr-TR" sz="800" dirty="0">
                          <a:effectLst/>
                        </a:rPr>
                        <a:t> </a:t>
                      </a:r>
                      <a:endParaRPr lang="tr-TR" sz="900" dirty="0">
                        <a:effectLst/>
                      </a:endParaRPr>
                    </a:p>
                    <a:p>
                      <a:pPr algn="ctr">
                        <a:spcAft>
                          <a:spcPts val="0"/>
                        </a:spcAft>
                      </a:pPr>
                      <a:r>
                        <a:rPr lang="tr-TR" sz="800" dirty="0">
                          <a:effectLst/>
                        </a:rPr>
                        <a:t>(Bu mektuplara ilişkin bilgiler </a:t>
                      </a:r>
                      <a:r>
                        <a:rPr lang="tr-TR" sz="800" dirty="0" err="1">
                          <a:effectLst/>
                        </a:rPr>
                        <a:t>EKAP’a</a:t>
                      </a:r>
                      <a:r>
                        <a:rPr lang="tr-TR" sz="800" dirty="0">
                          <a:effectLst/>
                        </a:rPr>
                        <a:t> elektronik ortamda aktarılmaktadır.)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spcAft>
                          <a:spcPts val="0"/>
                        </a:spcAft>
                      </a:pPr>
                      <a:r>
                        <a:rPr lang="tr-TR" sz="800" dirty="0">
                          <a:effectLst/>
                        </a:rPr>
                        <a:t>Geçici Teminat Mektubunun Ayırt Edici Numarası</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spcAft>
                          <a:spcPts val="0"/>
                        </a:spcAft>
                      </a:pPr>
                      <a:endParaRPr lang="tr-TR"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a:t>
                      </a:r>
                      <a:endPar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800" dirty="0">
                          <a:effectLst/>
                        </a:rPr>
                        <a:t> </a:t>
                      </a:r>
                      <a:endParaRPr lang="tr-TR" sz="900" dirty="0">
                        <a:effectLst/>
                      </a:endParaRPr>
                    </a:p>
                    <a:p>
                      <a:pPr>
                        <a:spcAft>
                          <a:spcPts val="0"/>
                        </a:spcAft>
                      </a:pPr>
                      <a:r>
                        <a:rPr lang="tr-TR" sz="800" dirty="0">
                          <a:effectLst/>
                        </a:rPr>
                        <a:t>İdari Şartnamenin 7.1.C maddesi </a:t>
                      </a:r>
                      <a:endParaRPr lang="tr-TR" sz="900" dirty="0">
                        <a:effectLst/>
                      </a:endParaRPr>
                    </a:p>
                    <a:p>
                      <a:pPr>
                        <a:spcAft>
                          <a:spcPts val="0"/>
                        </a:spcAft>
                      </a:pPr>
                      <a:r>
                        <a:rPr lang="tr-TR" sz="800" dirty="0">
                          <a:effectLst/>
                        </a:rPr>
                        <a:t> </a:t>
                      </a:r>
                      <a:endParaRPr lang="tr-TR" sz="900" dirty="0">
                        <a:effectLst/>
                      </a:endParaRPr>
                    </a:p>
                    <a:p>
                      <a:pPr>
                        <a:spcAft>
                          <a:spcPts val="0"/>
                        </a:spcAft>
                      </a:pPr>
                      <a:r>
                        <a:rPr lang="tr-TR" sz="800" dirty="0">
                          <a:effectLst/>
                        </a:rPr>
                        <a:t>Elektronik İhale Uygulama Yönetmeliğinin 21 inci maddesinin ikinci fıkrasına uygun olarak alınan geçici teminat mektubuna, kuruluş tarafından verilen ayırt edici numara beyan belirtilecektir.</a:t>
                      </a:r>
                      <a:endParaRPr lang="tr-TR" sz="900" dirty="0">
                        <a:effectLst/>
                      </a:endParaRPr>
                    </a:p>
                    <a:p>
                      <a:pPr>
                        <a:spcAft>
                          <a:spcPts val="0"/>
                        </a:spcAft>
                      </a:pPr>
                      <a:r>
                        <a:rPr lang="tr-TR" sz="800" dirty="0">
                          <a:effectLst/>
                        </a:rPr>
                        <a:t>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13226506"/>
                  </a:ext>
                </a:extLst>
              </a:tr>
              <a:tr h="1383358">
                <a:tc vMerge="1">
                  <a:txBody>
                    <a:bodyPr/>
                    <a:lstStyle/>
                    <a:p>
                      <a:endParaRPr lang="tr-TR"/>
                    </a:p>
                  </a:txBody>
                  <a:tcPr/>
                </a:tc>
                <a:tc>
                  <a:txBody>
                    <a:bodyPr/>
                    <a:lstStyle/>
                    <a:p>
                      <a:pPr algn="ctr">
                        <a:spcAft>
                          <a:spcPts val="0"/>
                        </a:spcAft>
                      </a:pPr>
                      <a:r>
                        <a:rPr lang="tr-TR" sz="800">
                          <a:effectLst/>
                        </a:rPr>
                        <a:t> </a:t>
                      </a:r>
                      <a:endParaRPr lang="tr-TR" sz="900">
                        <a:effectLst/>
                      </a:endParaRPr>
                    </a:p>
                    <a:p>
                      <a:pPr algn="ctr">
                        <a:spcAft>
                          <a:spcPts val="0"/>
                        </a:spcAft>
                      </a:pPr>
                      <a:r>
                        <a:rPr lang="tr-TR" sz="800">
                          <a:effectLst/>
                        </a:rPr>
                        <a:t>Elektronik İhale Uygulama Yönetmeliğinin 21 inci Maddesinin İkinci Fıkrasına Uygun Olarak </a:t>
                      </a:r>
                      <a:r>
                        <a:rPr lang="tr-TR" sz="800" u="sng">
                          <a:effectLst/>
                        </a:rPr>
                        <a:t>Alınmayan</a:t>
                      </a:r>
                      <a:r>
                        <a:rPr lang="tr-TR" sz="800">
                          <a:effectLst/>
                        </a:rPr>
                        <a:t> Geçici Teminat Mektubu</a:t>
                      </a:r>
                      <a:endParaRPr lang="tr-TR" sz="900">
                        <a:effectLst/>
                      </a:endParaRPr>
                    </a:p>
                    <a:p>
                      <a:pPr algn="ctr">
                        <a:spcAft>
                          <a:spcPts val="0"/>
                        </a:spcAft>
                      </a:pPr>
                      <a:r>
                        <a:rPr lang="tr-TR" sz="800">
                          <a:effectLst/>
                        </a:rPr>
                        <a:t> </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spcAft>
                          <a:spcPts val="0"/>
                        </a:spcAft>
                      </a:pPr>
                      <a:r>
                        <a:rPr lang="tr-TR" sz="800">
                          <a:effectLst/>
                        </a:rPr>
                        <a:t>Düzenleyen Kuruluşun Adı, Düzenlenme Tarihi, Son Geçerlik Tarihi, Tutarı, Mektubun Sayısı</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………Bankası</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800">
                          <a:effectLst/>
                        </a:rPr>
                        <a:t> </a:t>
                      </a:r>
                      <a:endParaRPr lang="tr-TR" sz="900">
                        <a:effectLst/>
                      </a:endParaRPr>
                    </a:p>
                    <a:p>
                      <a:pPr>
                        <a:spcAft>
                          <a:spcPts val="0"/>
                        </a:spcAft>
                      </a:pPr>
                      <a:r>
                        <a:rPr lang="tr-TR" sz="800">
                          <a:effectLst/>
                        </a:rPr>
                        <a:t>İdari Şartnamenin 7.1.C maddesi</a:t>
                      </a:r>
                      <a:endParaRPr lang="tr-TR" sz="900">
                        <a:effectLst/>
                      </a:endParaRPr>
                    </a:p>
                    <a:p>
                      <a:pPr>
                        <a:spcAft>
                          <a:spcPts val="0"/>
                        </a:spcAft>
                      </a:pPr>
                      <a:r>
                        <a:rPr lang="tr-TR" sz="800">
                          <a:effectLst/>
                        </a:rPr>
                        <a:t> </a:t>
                      </a:r>
                      <a:endParaRPr lang="tr-TR" sz="900">
                        <a:effectLst/>
                      </a:endParaRPr>
                    </a:p>
                    <a:p>
                      <a:pPr>
                        <a:spcAft>
                          <a:spcPts val="0"/>
                        </a:spcAft>
                      </a:pPr>
                      <a:r>
                        <a:rPr lang="tr-TR" sz="800">
                          <a:effectLst/>
                        </a:rPr>
                        <a:t>Elektronik İhale Uygulama Yönetmeliğinin 21 inci maddesinin ikinci fıkrasına uygun olarak alınmayan geçici teminat mektubuna ilişkin bilgiler belirtilecektir.</a:t>
                      </a:r>
                      <a:endParaRPr lang="tr-TR" sz="900">
                        <a:effectLst/>
                      </a:endParaRPr>
                    </a:p>
                    <a:p>
                      <a:pPr>
                        <a:spcAft>
                          <a:spcPts val="0"/>
                        </a:spcAft>
                      </a:pPr>
                      <a:r>
                        <a:rPr lang="tr-TR" sz="800">
                          <a:effectLst/>
                        </a:rPr>
                        <a:t> </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71845322"/>
                  </a:ext>
                </a:extLst>
              </a:tr>
              <a:tr h="1131838">
                <a:tc vMerge="1">
                  <a:txBody>
                    <a:bodyPr/>
                    <a:lstStyle/>
                    <a:p>
                      <a:endParaRPr lang="tr-TR"/>
                    </a:p>
                  </a:txBody>
                  <a:tcPr/>
                </a:tc>
                <a:tc>
                  <a:txBody>
                    <a:bodyPr/>
                    <a:lstStyle/>
                    <a:p>
                      <a:pPr algn="ctr">
                        <a:spcAft>
                          <a:spcPts val="0"/>
                        </a:spcAft>
                      </a:pPr>
                      <a:r>
                        <a:rPr lang="tr-TR" sz="800">
                          <a:effectLst/>
                        </a:rPr>
                        <a:t>Geçici Teminat Mektubu Dışındaki Teminatlar</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spcAft>
                          <a:spcPts val="0"/>
                        </a:spcAft>
                      </a:pPr>
                      <a:r>
                        <a:rPr lang="tr-TR" sz="800">
                          <a:effectLst/>
                        </a:rPr>
                        <a:t>Saymanlık/Şube Adı-Kodu (Varsa)</a:t>
                      </a:r>
                      <a:endParaRPr lang="tr-TR" sz="900">
                        <a:effectLst/>
                      </a:endParaRPr>
                    </a:p>
                    <a:p>
                      <a:pPr>
                        <a:spcAft>
                          <a:spcPts val="0"/>
                        </a:spcAft>
                      </a:pPr>
                      <a:r>
                        <a:rPr lang="tr-TR" sz="800">
                          <a:effectLst/>
                        </a:rPr>
                        <a:t>Dekont/Makbuz Tarihi,Numarası ve Tutarı</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………..Saymanlık vd..</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800" dirty="0">
                          <a:effectLst/>
                        </a:rPr>
                        <a:t> </a:t>
                      </a:r>
                      <a:endParaRPr lang="tr-TR" sz="900" dirty="0">
                        <a:effectLst/>
                      </a:endParaRPr>
                    </a:p>
                    <a:p>
                      <a:pPr>
                        <a:spcAft>
                          <a:spcPts val="0"/>
                        </a:spcAft>
                      </a:pPr>
                      <a:r>
                        <a:rPr lang="tr-TR" sz="800" dirty="0">
                          <a:effectLst/>
                        </a:rPr>
                        <a:t>İdari Şartnamenin 7.1.C maddesi </a:t>
                      </a:r>
                      <a:endParaRPr lang="tr-TR" sz="900" dirty="0">
                        <a:effectLst/>
                      </a:endParaRPr>
                    </a:p>
                    <a:p>
                      <a:pPr>
                        <a:spcAft>
                          <a:spcPts val="0"/>
                        </a:spcAft>
                      </a:pPr>
                      <a:r>
                        <a:rPr lang="tr-TR" sz="800" dirty="0">
                          <a:effectLst/>
                        </a:rPr>
                        <a:t> </a:t>
                      </a:r>
                      <a:endParaRPr lang="tr-TR" sz="900" dirty="0">
                        <a:effectLst/>
                      </a:endParaRPr>
                    </a:p>
                    <a:p>
                      <a:pPr>
                        <a:spcAft>
                          <a:spcPts val="0"/>
                        </a:spcAft>
                      </a:pPr>
                      <a:r>
                        <a:rPr lang="tr-TR" sz="800" dirty="0">
                          <a:effectLst/>
                        </a:rPr>
                        <a:t>Geçici teminatın geçici teminat mektubu dışındaki diğer yöntemler ile sunulması durumunda doldurulacaktır.</a:t>
                      </a:r>
                      <a:endParaRPr lang="tr-TR" sz="900" dirty="0">
                        <a:effectLst/>
                      </a:endParaRPr>
                    </a:p>
                    <a:p>
                      <a:pPr>
                        <a:spcAft>
                          <a:spcPts val="0"/>
                        </a:spcAft>
                      </a:pPr>
                      <a:r>
                        <a:rPr lang="tr-TR" sz="800" dirty="0">
                          <a:effectLst/>
                        </a:rPr>
                        <a:t>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68600988"/>
                  </a:ext>
                </a:extLst>
              </a:tr>
            </a:tbl>
          </a:graphicData>
        </a:graphic>
      </p:graphicFrame>
    </p:spTree>
    <p:extLst>
      <p:ext uri="{BB962C8B-B14F-4D97-AF65-F5344CB8AC3E}">
        <p14:creationId xmlns:p14="http://schemas.microsoft.com/office/powerpoint/2010/main" val="279052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14409" y="895350"/>
            <a:ext cx="10449089" cy="2389717"/>
          </a:xfrm>
        </p:spPr>
        <p:txBody>
          <a:bodyPr>
            <a:normAutofit fontScale="70000" lnSpcReduction="20000"/>
          </a:bodyPr>
          <a:lstStyle/>
          <a:p>
            <a:pPr marL="514350" indent="-514350" algn="just">
              <a:lnSpc>
                <a:spcPct val="107000"/>
              </a:lnSpc>
              <a:spcAft>
                <a:spcPts val="800"/>
              </a:spcAft>
              <a:buAutoNum type="arabicPlain" startAt="4734"/>
            </a:pPr>
            <a:r>
              <a:rPr lang="tr-TR" b="1" dirty="0" smtClean="0">
                <a:latin typeface="Times New Roman" panose="02020603050405020304" pitchFamily="18" charset="0"/>
                <a:ea typeface="Calibri" panose="020F0502020204030204" pitchFamily="34" charset="0"/>
                <a:cs typeface="Times New Roman" panose="02020603050405020304" pitchFamily="18" charset="0"/>
              </a:rPr>
              <a:t> sayılı </a:t>
            </a:r>
            <a:r>
              <a:rPr lang="tr-TR" b="1" dirty="0">
                <a:latin typeface="Times New Roman" panose="02020603050405020304" pitchFamily="18" charset="0"/>
                <a:ea typeface="Calibri" panose="020F0502020204030204" pitchFamily="34" charset="0"/>
                <a:cs typeface="Times New Roman" panose="02020603050405020304" pitchFamily="18" charset="0"/>
              </a:rPr>
              <a:t>Kamu İhale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Kanunu</a:t>
            </a:r>
          </a:p>
          <a:p>
            <a:pPr algn="just">
              <a:lnSpc>
                <a:spcPct val="107000"/>
              </a:lnSpc>
              <a:spcAft>
                <a:spcPts val="80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Madde 43</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Kesin teminat </a:t>
            </a:r>
            <a:r>
              <a:rPr lang="tr-TR" dirty="0" smtClean="0">
                <a:latin typeface="Times New Roman" panose="02020603050405020304" pitchFamily="18" charset="0"/>
                <a:ea typeface="Calibri" panose="020F0502020204030204" pitchFamily="34" charset="0"/>
                <a:cs typeface="Times New Roman" panose="02020603050405020304" pitchFamily="18" charset="0"/>
              </a:rPr>
              <a:t>– Taahhüdün, </a:t>
            </a:r>
            <a:r>
              <a:rPr lang="tr-TR" dirty="0">
                <a:latin typeface="Times New Roman" panose="02020603050405020304" pitchFamily="18" charset="0"/>
                <a:ea typeface="Calibri" panose="020F0502020204030204" pitchFamily="34" charset="0"/>
                <a:cs typeface="Times New Roman" panose="02020603050405020304" pitchFamily="18" charset="0"/>
              </a:rPr>
              <a:t>sözleşme ve ihale dokümanı hükümlerine uygun olarak yerine getirilmesini sağlamak amacıyla, sözleşmenin yapılmasından önce ihale üzerinde kalan </a:t>
            </a:r>
            <a:r>
              <a:rPr lang="tr-TR" dirty="0" smtClean="0">
                <a:latin typeface="Times New Roman" panose="02020603050405020304" pitchFamily="18" charset="0"/>
                <a:ea typeface="Calibri" panose="020F0502020204030204" pitchFamily="34" charset="0"/>
                <a:cs typeface="Times New Roman" panose="02020603050405020304" pitchFamily="18" charset="0"/>
              </a:rPr>
              <a:t>istekliden, </a:t>
            </a:r>
            <a:r>
              <a:rPr lang="tr-TR" u="sng" dirty="0">
                <a:latin typeface="Times New Roman" panose="02020603050405020304" pitchFamily="18" charset="0"/>
                <a:ea typeface="Calibri" panose="020F0502020204030204" pitchFamily="34" charset="0"/>
                <a:cs typeface="Times New Roman" panose="02020603050405020304" pitchFamily="18" charset="0"/>
              </a:rPr>
              <a:t>ihale bedeli üzerinden </a:t>
            </a:r>
            <a:r>
              <a:rPr lang="tr-TR" dirty="0">
                <a:latin typeface="Times New Roman" panose="02020603050405020304" pitchFamily="18" charset="0"/>
                <a:ea typeface="Calibri" panose="020F0502020204030204" pitchFamily="34" charset="0"/>
                <a:cs typeface="Times New Roman" panose="02020603050405020304" pitchFamily="18" charset="0"/>
              </a:rPr>
              <a:t>hesaplanmak suretiyle % 6 oranında kesin teminat alınır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Kesin teminat mektuplarının süresi ihale konusu </a:t>
            </a:r>
            <a:r>
              <a:rPr lang="tr-TR" b="1" i="1" dirty="0">
                <a:latin typeface="Times New Roman" panose="02020603050405020304" pitchFamily="18" charset="0"/>
                <a:ea typeface="Calibri" panose="020F0502020204030204" pitchFamily="34" charset="0"/>
                <a:cs typeface="Times New Roman" panose="02020603050405020304" pitchFamily="18" charset="0"/>
              </a:rPr>
              <a:t>işin bitiş tarihi </a:t>
            </a:r>
            <a:r>
              <a:rPr lang="tr-TR" dirty="0">
                <a:latin typeface="Times New Roman" panose="02020603050405020304" pitchFamily="18" charset="0"/>
                <a:ea typeface="Calibri" panose="020F0502020204030204" pitchFamily="34" charset="0"/>
                <a:cs typeface="Times New Roman" panose="02020603050405020304" pitchFamily="18" charset="0"/>
              </a:rPr>
              <a:t>dikkate alınmak suretiyle </a:t>
            </a:r>
            <a:r>
              <a:rPr lang="tr-TR" u="sng" dirty="0">
                <a:latin typeface="Times New Roman" panose="02020603050405020304" pitchFamily="18" charset="0"/>
                <a:ea typeface="Calibri" panose="020F0502020204030204" pitchFamily="34" charset="0"/>
                <a:cs typeface="Times New Roman" panose="02020603050405020304" pitchFamily="18" charset="0"/>
              </a:rPr>
              <a:t>idare tarafından belirlenir</a:t>
            </a: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p>
        </p:txBody>
      </p:sp>
      <p:sp>
        <p:nvSpPr>
          <p:cNvPr id="4" name="İçerik Yer Tutucusu 3"/>
          <p:cNvSpPr>
            <a:spLocks noGrp="1"/>
          </p:cNvSpPr>
          <p:nvPr>
            <p:ph sz="half" idx="2"/>
          </p:nvPr>
        </p:nvSpPr>
        <p:spPr/>
        <p:txBody>
          <a:bodyPr>
            <a:normAutofit/>
          </a:bodyPr>
          <a:lstStyle/>
          <a:p>
            <a:pPr algn="just"/>
            <a:endParaRPr lang="tr-TR" sz="2000" b="1" dirty="0" smtClean="0">
              <a:latin typeface="Times New Roman" panose="02020603050405020304" pitchFamily="18" charset="0"/>
              <a:cs typeface="Times New Roman" panose="02020603050405020304" pitchFamily="18" charset="0"/>
            </a:endParaRPr>
          </a:p>
          <a:p>
            <a:pPr algn="just"/>
            <a:r>
              <a:rPr lang="tr-TR" sz="2000" b="1" dirty="0" smtClean="0">
                <a:latin typeface="Times New Roman" panose="02020603050405020304" pitchFamily="18" charset="0"/>
                <a:cs typeface="Times New Roman" panose="02020603050405020304" pitchFamily="18" charset="0"/>
              </a:rPr>
              <a:t>Mal </a:t>
            </a:r>
            <a:r>
              <a:rPr lang="tr-TR" sz="2000" b="1" dirty="0">
                <a:latin typeface="Times New Roman" panose="02020603050405020304" pitchFamily="18" charset="0"/>
                <a:cs typeface="Times New Roman" panose="02020603050405020304" pitchFamily="18" charset="0"/>
              </a:rPr>
              <a:t>Alımları İhale </a:t>
            </a:r>
            <a:r>
              <a:rPr lang="tr-TR" sz="2000" b="1" dirty="0" err="1">
                <a:latin typeface="Times New Roman" panose="02020603050405020304" pitchFamily="18" charset="0"/>
                <a:cs typeface="Times New Roman" panose="02020603050405020304" pitchFamily="18" charset="0"/>
              </a:rPr>
              <a:t>U</a:t>
            </a:r>
            <a:r>
              <a:rPr lang="tr-TR" sz="2000" b="1" dirty="0" err="1" smtClean="0">
                <a:latin typeface="Times New Roman" panose="02020603050405020304" pitchFamily="18" charset="0"/>
                <a:cs typeface="Times New Roman" panose="02020603050405020304" pitchFamily="18" charset="0"/>
              </a:rPr>
              <a:t>yg</a:t>
            </a: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Yönetmeliği</a:t>
            </a:r>
          </a:p>
          <a:p>
            <a:pPr marL="0" indent="0" algn="just">
              <a:buNone/>
            </a:pP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Madde 54 Teminatlar	</a:t>
            </a:r>
            <a:r>
              <a:rPr lang="tr-TR" sz="2000" dirty="0">
                <a:latin typeface="Times New Roman" panose="02020603050405020304" pitchFamily="18" charset="0"/>
                <a:cs typeface="Times New Roman" panose="02020603050405020304" pitchFamily="18" charset="0"/>
              </a:rPr>
              <a:t>; Kesin teminat mektuplarının süresi, ihale konusu malın kesin </a:t>
            </a:r>
            <a:r>
              <a:rPr lang="tr-TR" sz="2000" b="1" i="1" dirty="0">
                <a:latin typeface="Times New Roman" panose="02020603050405020304" pitchFamily="18" charset="0"/>
                <a:cs typeface="Times New Roman" panose="02020603050405020304" pitchFamily="18" charset="0"/>
              </a:rPr>
              <a:t>kabul tarihi </a:t>
            </a:r>
            <a:r>
              <a:rPr lang="tr-TR" sz="2000" dirty="0">
                <a:latin typeface="Times New Roman" panose="02020603050405020304" pitchFamily="18" charset="0"/>
                <a:cs typeface="Times New Roman" panose="02020603050405020304" pitchFamily="18" charset="0"/>
              </a:rPr>
              <a:t>ve  garanti süresi öngörülen alımlarda ise </a:t>
            </a:r>
            <a:r>
              <a:rPr lang="tr-TR" sz="2000" b="1" i="1" dirty="0">
                <a:latin typeface="Times New Roman" panose="02020603050405020304" pitchFamily="18" charset="0"/>
                <a:cs typeface="Times New Roman" panose="02020603050405020304" pitchFamily="18" charset="0"/>
              </a:rPr>
              <a:t>garanti süresi </a:t>
            </a:r>
            <a:r>
              <a:rPr lang="tr-TR" sz="2000" dirty="0">
                <a:latin typeface="Times New Roman" panose="02020603050405020304" pitchFamily="18" charset="0"/>
                <a:cs typeface="Times New Roman" panose="02020603050405020304" pitchFamily="18" charset="0"/>
              </a:rPr>
              <a:t>dikkate alınmak suretiyle idare tarafından belirlenir.</a:t>
            </a:r>
            <a:endParaRPr lang="tr-TR" sz="2000" b="1"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quarter" idx="4"/>
          </p:nvPr>
        </p:nvSpPr>
        <p:spPr/>
        <p:txBody>
          <a:bodyPr>
            <a:normAutofit/>
          </a:bodyPr>
          <a:lstStyle/>
          <a:p>
            <a:pPr algn="just"/>
            <a:r>
              <a:rPr lang="tr-TR" sz="1900" b="1" dirty="0">
                <a:latin typeface="Times New Roman" panose="02020603050405020304" pitchFamily="18" charset="0"/>
                <a:cs typeface="Times New Roman" panose="02020603050405020304" pitchFamily="18" charset="0"/>
              </a:rPr>
              <a:t>Yapım işleri ve Hizmet Alımı ihale </a:t>
            </a:r>
            <a:r>
              <a:rPr lang="tr-TR" sz="1900" b="1" dirty="0" err="1">
                <a:latin typeface="Times New Roman" panose="02020603050405020304" pitchFamily="18" charset="0"/>
                <a:cs typeface="Times New Roman" panose="02020603050405020304" pitchFamily="18" charset="0"/>
              </a:rPr>
              <a:t>Uyg</a:t>
            </a:r>
            <a:r>
              <a:rPr lang="tr-TR" sz="1900" b="1" dirty="0">
                <a:latin typeface="Times New Roman" panose="02020603050405020304" pitchFamily="18" charset="0"/>
                <a:cs typeface="Times New Roman" panose="02020603050405020304" pitchFamily="18" charset="0"/>
              </a:rPr>
              <a:t>. </a:t>
            </a:r>
            <a:r>
              <a:rPr lang="tr-TR" sz="1900" b="1" dirty="0" smtClean="0">
                <a:latin typeface="Times New Roman" panose="02020603050405020304" pitchFamily="18" charset="0"/>
                <a:cs typeface="Times New Roman" panose="02020603050405020304" pitchFamily="18" charset="0"/>
              </a:rPr>
              <a:t>Yönetmeliği</a:t>
            </a:r>
          </a:p>
          <a:p>
            <a:pPr marL="0" indent="0" algn="just">
              <a:buNone/>
            </a:pPr>
            <a:r>
              <a:rPr lang="tr-TR" sz="1900" b="1" dirty="0" smtClean="0">
                <a:latin typeface="Times New Roman" panose="02020603050405020304" pitchFamily="18" charset="0"/>
                <a:cs typeface="Times New Roman" panose="02020603050405020304" pitchFamily="18" charset="0"/>
              </a:rPr>
              <a:t> </a:t>
            </a:r>
            <a:r>
              <a:rPr lang="tr-TR" sz="1900" b="1" dirty="0">
                <a:latin typeface="Times New Roman" panose="02020603050405020304" pitchFamily="18" charset="0"/>
                <a:cs typeface="Times New Roman" panose="02020603050405020304" pitchFamily="18" charset="0"/>
              </a:rPr>
              <a:t>Madde 55 </a:t>
            </a:r>
            <a:r>
              <a:rPr lang="tr-TR" sz="1900" b="1" dirty="0" smtClean="0">
                <a:latin typeface="Times New Roman" panose="02020603050405020304" pitchFamily="18" charset="0"/>
                <a:cs typeface="Times New Roman" panose="02020603050405020304" pitchFamily="18" charset="0"/>
              </a:rPr>
              <a:t>Teminatlar;</a:t>
            </a:r>
            <a:r>
              <a:rPr lang="tr-TR" sz="1900" dirty="0" smtClean="0">
                <a:latin typeface="Times New Roman" panose="02020603050405020304" pitchFamily="18" charset="0"/>
                <a:cs typeface="Times New Roman" panose="02020603050405020304" pitchFamily="18" charset="0"/>
              </a:rPr>
              <a:t> </a:t>
            </a:r>
            <a:endParaRPr lang="tr-TR" sz="1900" dirty="0">
              <a:latin typeface="Times New Roman" panose="02020603050405020304" pitchFamily="18" charset="0"/>
              <a:cs typeface="Times New Roman" panose="02020603050405020304" pitchFamily="18" charset="0"/>
            </a:endParaRPr>
          </a:p>
          <a:p>
            <a:pPr algn="just"/>
            <a:r>
              <a:rPr lang="tr-TR" sz="1900" dirty="0" smtClean="0">
                <a:latin typeface="Times New Roman" panose="02020603050405020304" pitchFamily="18" charset="0"/>
                <a:cs typeface="Times New Roman" panose="02020603050405020304" pitchFamily="18" charset="0"/>
              </a:rPr>
              <a:t>İhale </a:t>
            </a:r>
            <a:r>
              <a:rPr lang="tr-TR" sz="1900" dirty="0">
                <a:latin typeface="Times New Roman" panose="02020603050405020304" pitchFamily="18" charset="0"/>
                <a:cs typeface="Times New Roman" panose="02020603050405020304" pitchFamily="18" charset="0"/>
              </a:rPr>
              <a:t>üzerinde bırakılan istekliden sözleşme imzalanmadan önce, teklif fiyatının </a:t>
            </a:r>
            <a:r>
              <a:rPr lang="tr-TR" sz="1900" b="1" dirty="0">
                <a:latin typeface="Times New Roman" panose="02020603050405020304" pitchFamily="18" charset="0"/>
                <a:cs typeface="Times New Roman" panose="02020603050405020304" pitchFamily="18" charset="0"/>
              </a:rPr>
              <a:t>sınır değere eşit veya üzerinde olması halinde teklif fiyatının % 6’sı, </a:t>
            </a:r>
            <a:r>
              <a:rPr lang="tr-TR" sz="1900" u="sng" dirty="0">
                <a:latin typeface="Times New Roman" panose="02020603050405020304" pitchFamily="18" charset="0"/>
                <a:cs typeface="Times New Roman" panose="02020603050405020304" pitchFamily="18" charset="0"/>
              </a:rPr>
              <a:t>sınır değerin altında olması </a:t>
            </a:r>
            <a:r>
              <a:rPr lang="tr-TR" sz="1900" dirty="0">
                <a:latin typeface="Times New Roman" panose="02020603050405020304" pitchFamily="18" charset="0"/>
                <a:cs typeface="Times New Roman" panose="02020603050405020304" pitchFamily="18" charset="0"/>
              </a:rPr>
              <a:t>halinde ise </a:t>
            </a:r>
            <a:r>
              <a:rPr lang="tr-TR" sz="1900" b="1" dirty="0">
                <a:latin typeface="Times New Roman" panose="02020603050405020304" pitchFamily="18" charset="0"/>
                <a:cs typeface="Times New Roman" panose="02020603050405020304" pitchFamily="18" charset="0"/>
              </a:rPr>
              <a:t>yaklaşık maliyetin % 9’u oranında </a:t>
            </a:r>
            <a:r>
              <a:rPr lang="tr-TR" sz="1900" dirty="0">
                <a:latin typeface="Times New Roman" panose="02020603050405020304" pitchFamily="18" charset="0"/>
                <a:cs typeface="Times New Roman" panose="02020603050405020304" pitchFamily="18" charset="0"/>
              </a:rPr>
              <a:t>kesin teminat alınır. </a:t>
            </a:r>
          </a:p>
          <a:p>
            <a:endParaRPr lang="tr-TR" dirty="0"/>
          </a:p>
        </p:txBody>
      </p:sp>
    </p:spTree>
    <p:extLst>
      <p:ext uri="{BB962C8B-B14F-4D97-AF65-F5344CB8AC3E}">
        <p14:creationId xmlns:p14="http://schemas.microsoft.com/office/powerpoint/2010/main" val="185993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0204" y="1863379"/>
            <a:ext cx="5702531" cy="3131242"/>
          </a:xfrm>
          <a:prstGeom prst="rect">
            <a:avLst/>
          </a:prstGeom>
        </p:spPr>
        <p:txBody>
          <a:bodyPr wrap="square">
            <a:spAutoFit/>
          </a:bodyPr>
          <a:lstStyle/>
          <a:p>
            <a:pPr>
              <a:lnSpc>
                <a:spcPct val="107000"/>
              </a:lnSpc>
              <a:spcAft>
                <a:spcPts val="800"/>
              </a:spcAft>
            </a:pPr>
            <a:r>
              <a:rPr lang="tr-TR" b="1" i="1" u="sng" dirty="0">
                <a:latin typeface="Times New Roman" panose="02020603050405020304" pitchFamily="18" charset="0"/>
                <a:ea typeface="Calibri" panose="020F0502020204030204" pitchFamily="34" charset="0"/>
                <a:cs typeface="Times New Roman" panose="02020603050405020304" pitchFamily="18" charset="0"/>
              </a:rPr>
              <a:t>Kesin teminatın iade edilebilmesi için aşağıdaki şartların varlığı gereklidir: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1) Taahhüt ihale dokümanı hükümlerine uygun olarak yerine getirilmiş olmalı,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2) Yüklenicinin idareye bu işten dolayı herhangi bir borcunun olmadığı tespit </a:t>
            </a:r>
            <a:r>
              <a:rPr lang="tr-TR" dirty="0" smtClean="0">
                <a:latin typeface="Times New Roman" panose="02020603050405020304" pitchFamily="18" charset="0"/>
                <a:ea typeface="Calibri" panose="020F0502020204030204" pitchFamily="34" charset="0"/>
                <a:cs typeface="Times New Roman" panose="02020603050405020304" pitchFamily="18" charset="0"/>
              </a:rPr>
              <a:t>edilmeli (vergi borcu olmamalı),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3) SGK ilişiksizlik belgesi getirilmelidir.</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latin typeface="Times New Roman" panose="02020603050405020304" pitchFamily="18" charset="0"/>
                <a:ea typeface="Calibri" panose="020F0502020204030204" pitchFamily="34" charset="0"/>
              </a:rPr>
              <a:t/>
            </a:r>
            <a:br>
              <a:rPr lang="tr-TR" dirty="0">
                <a:latin typeface="Times New Roman" panose="02020603050405020304" pitchFamily="18" charset="0"/>
                <a:ea typeface="Calibri" panose="020F0502020204030204" pitchFamily="34" charset="0"/>
              </a:rPr>
            </a:br>
            <a:endParaRPr lang="tr-TR" dirty="0"/>
          </a:p>
        </p:txBody>
      </p:sp>
      <p:pic>
        <p:nvPicPr>
          <p:cNvPr id="3074" name="Picture 2" descr="Teminat Mektubu Nedir? – VERGİ DOSY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197" y="998537"/>
            <a:ext cx="4257675" cy="55530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38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534</TotalTime>
  <Words>1552</Words>
  <Application>Microsoft Office PowerPoint</Application>
  <PresentationFormat>Geniş ekran</PresentationFormat>
  <Paragraphs>151</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Century Gothic</vt:lpstr>
      <vt:lpstr>Times New Roman</vt:lpstr>
      <vt:lpstr>Uçak İzi</vt:lpstr>
      <vt:lpstr>teminatlar</vt:lpstr>
      <vt:lpstr>PowerPoint Sunusu</vt:lpstr>
      <vt:lpstr>PowerPoint Sunusu</vt:lpstr>
      <vt:lpstr>PowerPoint Sunusu</vt:lpstr>
      <vt:lpstr>İhale Uygulama Yönetmeliklerinin ‘Teminatlar’ Başlıklı İlgili Maddelerinde;</vt:lpstr>
      <vt:lpstr>ELEKTRONİK İHALE UYGULAMA YÖNETMELİĞİ  Yeterlilik Tablosu  Geçici Teminat olarak sunulacak teminatlar</vt:lpstr>
      <vt:lpstr>YETERLİK BİLGİLERİ TABLOSU Geçici teminata ilişkin bilgiler kısmı                                                                                        İSTEKLİYE/ORTAĞA                                                                                      AİT BİLGİLER</vt:lpstr>
      <vt:lpstr>PowerPoint Sunusu</vt:lpstr>
      <vt:lpstr>PowerPoint Sunusu</vt:lpstr>
      <vt:lpstr>  «İşin Konusunun  Piyasadan Hazır Halde Alınıp Satılan Mal Alımı Olması Halinde, Sosyal Sigortalar Kurumundan İlişiksiz Belgesi Getirilmesi Şartı Aranmaz.»</vt:lpstr>
      <vt:lpstr>   4735 Sayılı Kanunun 13 Üncü Maddesinde Kesin Teminat ve Ek Kesin Teminatın Geri Verilmesi; “Taahhüdün, Sözleşme ve İhale Dokümanı Hükümlerine Uygun Olarak Yerine Getirildiği ve Yüklenicinin Bu İşten Dolayı İdareye Herhangi Bir Borcunun Olmadığı Tespit Edildikten Sonra Alınmış Olan Kesin Teminat ve Varsa Ek Kesin Teminatların; </vt:lpstr>
      <vt:lpstr>MAL ALIMINDA  KESİN TEMİNAT İADESİ</vt:lpstr>
      <vt:lpstr>HİZMET/YAPIM İŞLERİNDE  KESİN TEMİNAT İADESİ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teminatlar</dc:title>
  <dc:creator>Windows Kullanıcısı</dc:creator>
  <cp:lastModifiedBy>Windows Kullanıcısı</cp:lastModifiedBy>
  <cp:revision>51</cp:revision>
  <dcterms:created xsi:type="dcterms:W3CDTF">2021-03-09T10:45:24Z</dcterms:created>
  <dcterms:modified xsi:type="dcterms:W3CDTF">2021-03-16T05:52:57Z</dcterms:modified>
</cp:coreProperties>
</file>