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8" r:id="rId1"/>
  </p:sldMasterIdLst>
  <p:notesMasterIdLst>
    <p:notesMasterId r:id="rId22"/>
  </p:notesMasterIdLst>
  <p:sldIdLst>
    <p:sldId id="256" r:id="rId2"/>
    <p:sldId id="374" r:id="rId3"/>
    <p:sldId id="291" r:id="rId4"/>
    <p:sldId id="363" r:id="rId5"/>
    <p:sldId id="365" r:id="rId6"/>
    <p:sldId id="379" r:id="rId7"/>
    <p:sldId id="380" r:id="rId8"/>
    <p:sldId id="383" r:id="rId9"/>
    <p:sldId id="382" r:id="rId10"/>
    <p:sldId id="377" r:id="rId11"/>
    <p:sldId id="378" r:id="rId12"/>
    <p:sldId id="375" r:id="rId13"/>
    <p:sldId id="386" r:id="rId14"/>
    <p:sldId id="387" r:id="rId15"/>
    <p:sldId id="372" r:id="rId16"/>
    <p:sldId id="384" r:id="rId17"/>
    <p:sldId id="385" r:id="rId18"/>
    <p:sldId id="368" r:id="rId19"/>
    <p:sldId id="373" r:id="rId20"/>
    <p:sldId id="38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sperr" initials="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FCF8B5-10FF-47E7-8EE6-3FD2566A5342}" v="1" dt="2021-04-11T19:43:48.356"/>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snapToGrid="0">
      <p:cViewPr varScale="1">
        <p:scale>
          <a:sx n="109" d="100"/>
          <a:sy n="109" d="100"/>
        </p:scale>
        <p:origin x="642"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yşegül nadar" userId="f8dbdd8d71012a9f" providerId="LiveId" clId="{88FCF8B5-10FF-47E7-8EE6-3FD2566A5342}"/>
    <pc:docChg chg="undo custSel addSld delSld modSld">
      <pc:chgData name="ayşegül nadar" userId="f8dbdd8d71012a9f" providerId="LiveId" clId="{88FCF8B5-10FF-47E7-8EE6-3FD2566A5342}" dt="2021-04-11T19:51:34.956" v="416" actId="20577"/>
      <pc:docMkLst>
        <pc:docMk/>
      </pc:docMkLst>
      <pc:sldChg chg="modSp mod">
        <pc:chgData name="ayşegül nadar" userId="f8dbdd8d71012a9f" providerId="LiveId" clId="{88FCF8B5-10FF-47E7-8EE6-3FD2566A5342}" dt="2021-04-11T19:00:35.059" v="21" actId="207"/>
        <pc:sldMkLst>
          <pc:docMk/>
          <pc:sldMk cId="473387181" sldId="256"/>
        </pc:sldMkLst>
        <pc:spChg chg="mod">
          <ac:chgData name="ayşegül nadar" userId="f8dbdd8d71012a9f" providerId="LiveId" clId="{88FCF8B5-10FF-47E7-8EE6-3FD2566A5342}" dt="2021-04-11T18:59:56.204" v="2" actId="20577"/>
          <ac:spMkLst>
            <pc:docMk/>
            <pc:sldMk cId="473387181" sldId="256"/>
            <ac:spMk id="2" creationId="{00000000-0000-0000-0000-000000000000}"/>
          </ac:spMkLst>
        </pc:spChg>
        <pc:spChg chg="mod">
          <ac:chgData name="ayşegül nadar" userId="f8dbdd8d71012a9f" providerId="LiveId" clId="{88FCF8B5-10FF-47E7-8EE6-3FD2566A5342}" dt="2021-04-11T19:00:35.059" v="21" actId="207"/>
          <ac:spMkLst>
            <pc:docMk/>
            <pc:sldMk cId="473387181" sldId="256"/>
            <ac:spMk id="3" creationId="{00000000-0000-0000-0000-000000000000}"/>
          </ac:spMkLst>
        </pc:spChg>
      </pc:sldChg>
      <pc:sldChg chg="modSp mod">
        <pc:chgData name="ayşegül nadar" userId="f8dbdd8d71012a9f" providerId="LiveId" clId="{88FCF8B5-10FF-47E7-8EE6-3FD2566A5342}" dt="2021-04-11T19:02:28.142" v="28" actId="403"/>
        <pc:sldMkLst>
          <pc:docMk/>
          <pc:sldMk cId="405160954" sldId="291"/>
        </pc:sldMkLst>
        <pc:spChg chg="mod">
          <ac:chgData name="ayşegül nadar" userId="f8dbdd8d71012a9f" providerId="LiveId" clId="{88FCF8B5-10FF-47E7-8EE6-3FD2566A5342}" dt="2021-04-11T19:02:28.142" v="28" actId="403"/>
          <ac:spMkLst>
            <pc:docMk/>
            <pc:sldMk cId="405160954" sldId="291"/>
            <ac:spMk id="3" creationId="{00000000-0000-0000-0000-000000000000}"/>
          </ac:spMkLst>
        </pc:spChg>
      </pc:sldChg>
      <pc:sldChg chg="modSp mod">
        <pc:chgData name="ayşegül nadar" userId="f8dbdd8d71012a9f" providerId="LiveId" clId="{88FCF8B5-10FF-47E7-8EE6-3FD2566A5342}" dt="2021-04-11T19:11:05.040" v="201" actId="14100"/>
        <pc:sldMkLst>
          <pc:docMk/>
          <pc:sldMk cId="851084179" sldId="365"/>
        </pc:sldMkLst>
        <pc:spChg chg="mod">
          <ac:chgData name="ayşegül nadar" userId="f8dbdd8d71012a9f" providerId="LiveId" clId="{88FCF8B5-10FF-47E7-8EE6-3FD2566A5342}" dt="2021-04-11T19:11:05.040" v="201" actId="14100"/>
          <ac:spMkLst>
            <pc:docMk/>
            <pc:sldMk cId="851084179" sldId="365"/>
            <ac:spMk id="3" creationId="{00000000-0000-0000-0000-000000000000}"/>
          </ac:spMkLst>
        </pc:spChg>
      </pc:sldChg>
      <pc:sldChg chg="del">
        <pc:chgData name="ayşegül nadar" userId="f8dbdd8d71012a9f" providerId="LiveId" clId="{88FCF8B5-10FF-47E7-8EE6-3FD2566A5342}" dt="2021-04-11T19:11:47.590" v="202" actId="2696"/>
        <pc:sldMkLst>
          <pc:docMk/>
          <pc:sldMk cId="1744345946" sldId="367"/>
        </pc:sldMkLst>
      </pc:sldChg>
      <pc:sldChg chg="modSp mod">
        <pc:chgData name="ayşegül nadar" userId="f8dbdd8d71012a9f" providerId="LiveId" clId="{88FCF8B5-10FF-47E7-8EE6-3FD2566A5342}" dt="2021-04-11T19:01:54.876" v="27" actId="403"/>
        <pc:sldMkLst>
          <pc:docMk/>
          <pc:sldMk cId="21339540" sldId="374"/>
        </pc:sldMkLst>
        <pc:spChg chg="mod">
          <ac:chgData name="ayşegül nadar" userId="f8dbdd8d71012a9f" providerId="LiveId" clId="{88FCF8B5-10FF-47E7-8EE6-3FD2566A5342}" dt="2021-04-11T19:01:54.876" v="27" actId="403"/>
          <ac:spMkLst>
            <pc:docMk/>
            <pc:sldMk cId="21339540" sldId="374"/>
            <ac:spMk id="3" creationId="{00000000-0000-0000-0000-000000000000}"/>
          </ac:spMkLst>
        </pc:spChg>
      </pc:sldChg>
      <pc:sldChg chg="modSp mod">
        <pc:chgData name="ayşegül nadar" userId="f8dbdd8d71012a9f" providerId="LiveId" clId="{88FCF8B5-10FF-47E7-8EE6-3FD2566A5342}" dt="2021-04-11T19:51:34.956" v="416" actId="20577"/>
        <pc:sldMkLst>
          <pc:docMk/>
          <pc:sldMk cId="3421041237" sldId="376"/>
        </pc:sldMkLst>
        <pc:spChg chg="mod">
          <ac:chgData name="ayşegül nadar" userId="f8dbdd8d71012a9f" providerId="LiveId" clId="{88FCF8B5-10FF-47E7-8EE6-3FD2566A5342}" dt="2021-04-11T19:45:26.853" v="377" actId="14100"/>
          <ac:spMkLst>
            <pc:docMk/>
            <pc:sldMk cId="3421041237" sldId="376"/>
            <ac:spMk id="2" creationId="{00000000-0000-0000-0000-000000000000}"/>
          </ac:spMkLst>
        </pc:spChg>
        <pc:spChg chg="mod">
          <ac:chgData name="ayşegül nadar" userId="f8dbdd8d71012a9f" providerId="LiveId" clId="{88FCF8B5-10FF-47E7-8EE6-3FD2566A5342}" dt="2021-04-11T19:51:34.956" v="416" actId="20577"/>
          <ac:spMkLst>
            <pc:docMk/>
            <pc:sldMk cId="3421041237" sldId="376"/>
            <ac:spMk id="3" creationId="{00000000-0000-0000-0000-000000000000}"/>
          </ac:spMkLst>
        </pc:spChg>
      </pc:sldChg>
      <pc:sldChg chg="modSp new mod">
        <pc:chgData name="ayşegül nadar" userId="f8dbdd8d71012a9f" providerId="LiveId" clId="{88FCF8B5-10FF-47E7-8EE6-3FD2566A5342}" dt="2021-04-11T19:30:41.792" v="317" actId="403"/>
        <pc:sldMkLst>
          <pc:docMk/>
          <pc:sldMk cId="917222221" sldId="379"/>
        </pc:sldMkLst>
        <pc:spChg chg="mod">
          <ac:chgData name="ayşegül nadar" userId="f8dbdd8d71012a9f" providerId="LiveId" clId="{88FCF8B5-10FF-47E7-8EE6-3FD2566A5342}" dt="2021-04-11T19:29:49.615" v="313" actId="122"/>
          <ac:spMkLst>
            <pc:docMk/>
            <pc:sldMk cId="917222221" sldId="379"/>
            <ac:spMk id="2" creationId="{1A6670DC-B0D9-4A99-A354-403F231915F3}"/>
          </ac:spMkLst>
        </pc:spChg>
        <pc:spChg chg="mod">
          <ac:chgData name="ayşegül nadar" userId="f8dbdd8d71012a9f" providerId="LiveId" clId="{88FCF8B5-10FF-47E7-8EE6-3FD2566A5342}" dt="2021-04-11T19:30:41.792" v="317" actId="403"/>
          <ac:spMkLst>
            <pc:docMk/>
            <pc:sldMk cId="917222221" sldId="379"/>
            <ac:spMk id="3" creationId="{4B86534C-8382-443C-87C9-9932AD7F35F6}"/>
          </ac:spMkLst>
        </pc:spChg>
      </pc:sldChg>
      <pc:sldChg chg="modSp new mod">
        <pc:chgData name="ayşegül nadar" userId="f8dbdd8d71012a9f" providerId="LiveId" clId="{88FCF8B5-10FF-47E7-8EE6-3FD2566A5342}" dt="2021-04-11T19:47:52.892" v="385" actId="20577"/>
        <pc:sldMkLst>
          <pc:docMk/>
          <pc:sldMk cId="3401037884" sldId="380"/>
        </pc:sldMkLst>
        <pc:spChg chg="mod">
          <ac:chgData name="ayşegül nadar" userId="f8dbdd8d71012a9f" providerId="LiveId" clId="{88FCF8B5-10FF-47E7-8EE6-3FD2566A5342}" dt="2021-04-11T19:38:36.119" v="322"/>
          <ac:spMkLst>
            <pc:docMk/>
            <pc:sldMk cId="3401037884" sldId="380"/>
            <ac:spMk id="2" creationId="{177E7737-0329-484E-81AB-898C8A3A6B0E}"/>
          </ac:spMkLst>
        </pc:spChg>
        <pc:spChg chg="mod">
          <ac:chgData name="ayşegül nadar" userId="f8dbdd8d71012a9f" providerId="LiveId" clId="{88FCF8B5-10FF-47E7-8EE6-3FD2566A5342}" dt="2021-04-11T19:47:52.892" v="385" actId="20577"/>
          <ac:spMkLst>
            <pc:docMk/>
            <pc:sldMk cId="3401037884" sldId="380"/>
            <ac:spMk id="3" creationId="{225A33BC-362B-4C5D-9C4A-C330B73AA1C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06D1BF-EB58-41CB-8804-E50CDE920066}" type="datetimeFigureOut">
              <a:rPr lang="tr-TR" smtClean="0"/>
              <a:t>20.04.2021</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2094DE-A1B4-4D95-B7E7-FC218ED3EFC6}" type="slidenum">
              <a:rPr lang="tr-TR" smtClean="0"/>
              <a:t>‹#›</a:t>
            </a:fld>
            <a:endParaRPr lang="tr-TR"/>
          </a:p>
        </p:txBody>
      </p:sp>
    </p:spTree>
    <p:extLst>
      <p:ext uri="{BB962C8B-B14F-4D97-AF65-F5344CB8AC3E}">
        <p14:creationId xmlns:p14="http://schemas.microsoft.com/office/powerpoint/2010/main" val="3519327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smtClean="0"/>
              <a:t>Asıl başlık stili için tıklatın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F2E1D805-43DC-41DB-B2AA-D9997549CDE5}" type="datetimeFigureOut">
              <a:rPr lang="tr-TR" smtClean="0"/>
              <a:t>20.04.2021</a:t>
            </a:fld>
            <a:endParaRPr lang="tr-TR"/>
          </a:p>
        </p:txBody>
      </p:sp>
      <p:sp>
        <p:nvSpPr>
          <p:cNvPr id="5" name="Footer Placeholder 4"/>
          <p:cNvSpPr>
            <a:spLocks noGrp="1"/>
          </p:cNvSpPr>
          <p:nvPr>
            <p:ph type="ftr" sz="quarter" idx="11"/>
          </p:nvPr>
        </p:nvSpPr>
        <p:spPr>
          <a:xfrm>
            <a:off x="2416500" y="329307"/>
            <a:ext cx="4973915" cy="309201"/>
          </a:xfrm>
        </p:spPr>
        <p:txBody>
          <a:bodyPr/>
          <a:lstStyle/>
          <a:p>
            <a:endParaRPr lang="tr-TR"/>
          </a:p>
        </p:txBody>
      </p:sp>
      <p:sp>
        <p:nvSpPr>
          <p:cNvPr id="6" name="Slide Number Placeholder 5"/>
          <p:cNvSpPr>
            <a:spLocks noGrp="1"/>
          </p:cNvSpPr>
          <p:nvPr>
            <p:ph type="sldNum" sz="quarter" idx="12"/>
          </p:nvPr>
        </p:nvSpPr>
        <p:spPr>
          <a:xfrm>
            <a:off x="1437664" y="798973"/>
            <a:ext cx="811019" cy="503578"/>
          </a:xfrm>
        </p:spPr>
        <p:txBody>
          <a:bodyPr/>
          <a:lstStyle/>
          <a:p>
            <a:fld id="{A8EC5985-67F6-493B-A36A-C797F4540311}" type="slidenum">
              <a:rPr lang="tr-TR" smtClean="0"/>
              <a:t>‹#›</a:t>
            </a:fld>
            <a:endParaRPr lang="tr-T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19393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2E1D805-43DC-41DB-B2AA-D9997549CDE5}" type="datetimeFigureOut">
              <a:rPr lang="tr-TR" smtClean="0"/>
              <a:t>20.04.2021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EC5985-67F6-493B-A36A-C797F4540311}" type="slidenum">
              <a:rPr lang="tr-TR" smtClean="0"/>
              <a:t>‹#›</a:t>
            </a:fld>
            <a:endParaRPr lang="tr-T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52555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2E1D805-43DC-41DB-B2AA-D9997549CDE5}" type="datetimeFigureOut">
              <a:rPr lang="tr-TR" smtClean="0"/>
              <a:t>20.04.2021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EC5985-67F6-493B-A36A-C797F4540311}" type="slidenum">
              <a:rPr lang="tr-TR" smtClean="0"/>
              <a:t>‹#›</a:t>
            </a:fld>
            <a:endParaRPr lang="tr-T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26157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2E1D805-43DC-41DB-B2AA-D9997549CDE5}" type="datetimeFigureOut">
              <a:rPr lang="tr-TR" smtClean="0"/>
              <a:t>20.04.2021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EC5985-67F6-493B-A36A-C797F4540311}" type="slidenum">
              <a:rPr lang="tr-TR" smtClean="0"/>
              <a:t>‹#›</a:t>
            </a:fld>
            <a:endParaRPr lang="tr-T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20948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2E1D805-43DC-41DB-B2AA-D9997549CDE5}" type="datetimeFigureOut">
              <a:rPr lang="tr-TR" smtClean="0"/>
              <a:t>20.04.2021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EC5985-67F6-493B-A36A-C797F4540311}" type="slidenum">
              <a:rPr lang="tr-TR" smtClean="0"/>
              <a:t>‹#›</a:t>
            </a:fld>
            <a:endParaRPr lang="tr-T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61816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2E1D805-43DC-41DB-B2AA-D9997549CDE5}" type="datetimeFigureOut">
              <a:rPr lang="tr-TR" smtClean="0"/>
              <a:t>20.04.2021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8EC5985-67F6-493B-A36A-C797F4540311}" type="slidenum">
              <a:rPr lang="tr-TR" smtClean="0"/>
              <a:t>‹#›</a:t>
            </a:fld>
            <a:endParaRPr lang="tr-T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39909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447191" y="2824269"/>
            <a:ext cx="4645152" cy="264445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412362" y="2821491"/>
            <a:ext cx="4645152" cy="263737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2E1D805-43DC-41DB-B2AA-D9997549CDE5}" type="datetimeFigureOut">
              <a:rPr lang="tr-TR" smtClean="0"/>
              <a:t>20.04.2021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8EC5985-67F6-493B-A36A-C797F4540311}" type="slidenum">
              <a:rPr lang="tr-TR" smtClean="0"/>
              <a:t>‹#›</a:t>
            </a:fld>
            <a:endParaRPr lang="tr-T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35487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2E1D805-43DC-41DB-B2AA-D9997549CDE5}" type="datetimeFigureOut">
              <a:rPr lang="tr-TR" smtClean="0"/>
              <a:t>20.04.2021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8EC5985-67F6-493B-A36A-C797F4540311}" type="slidenum">
              <a:rPr lang="tr-TR" smtClean="0"/>
              <a:t>‹#›</a:t>
            </a:fld>
            <a:endParaRPr lang="tr-T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25918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E1D805-43DC-41DB-B2AA-D9997549CDE5}" type="datetimeFigureOut">
              <a:rPr lang="tr-TR" smtClean="0"/>
              <a:t>20.04.2021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8EC5985-67F6-493B-A36A-C797F4540311}" type="slidenum">
              <a:rPr lang="tr-TR" smtClean="0"/>
              <a:t>‹#›</a:t>
            </a:fld>
            <a:endParaRPr lang="tr-TR"/>
          </a:p>
        </p:txBody>
      </p:sp>
    </p:spTree>
    <p:extLst>
      <p:ext uri="{BB962C8B-B14F-4D97-AF65-F5344CB8AC3E}">
        <p14:creationId xmlns:p14="http://schemas.microsoft.com/office/powerpoint/2010/main" val="6433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smtClean="0"/>
              <a:t>Asıl başlık stili için tıklatın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2E1D805-43DC-41DB-B2AA-D9997549CDE5}" type="datetimeFigureOut">
              <a:rPr lang="tr-TR" smtClean="0"/>
              <a:t>20.04.2021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8EC5985-67F6-493B-A36A-C797F4540311}" type="slidenum">
              <a:rPr lang="tr-TR" smtClean="0"/>
              <a:t>‹#›</a:t>
            </a:fld>
            <a:endParaRPr lang="tr-T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97467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F2E1D805-43DC-41DB-B2AA-D9997549CDE5}" type="datetimeFigureOut">
              <a:rPr lang="tr-TR" smtClean="0"/>
              <a:t>20.04.2021</a:t>
            </a:fld>
            <a:endParaRPr lang="tr-TR"/>
          </a:p>
        </p:txBody>
      </p:sp>
      <p:sp>
        <p:nvSpPr>
          <p:cNvPr id="6" name="Footer Placeholder 5"/>
          <p:cNvSpPr>
            <a:spLocks noGrp="1"/>
          </p:cNvSpPr>
          <p:nvPr>
            <p:ph type="ftr" sz="quarter" idx="11"/>
          </p:nvPr>
        </p:nvSpPr>
        <p:spPr>
          <a:xfrm>
            <a:off x="1447382" y="318640"/>
            <a:ext cx="5541004" cy="320931"/>
          </a:xfrm>
        </p:spPr>
        <p:txBody>
          <a:bodyPr/>
          <a:lstStyle/>
          <a:p>
            <a:endParaRPr lang="tr-TR"/>
          </a:p>
        </p:txBody>
      </p:sp>
      <p:sp>
        <p:nvSpPr>
          <p:cNvPr id="7" name="Slide Number Placeholder 6"/>
          <p:cNvSpPr>
            <a:spLocks noGrp="1"/>
          </p:cNvSpPr>
          <p:nvPr>
            <p:ph type="sldNum" sz="quarter" idx="12"/>
          </p:nvPr>
        </p:nvSpPr>
        <p:spPr/>
        <p:txBody>
          <a:bodyPr/>
          <a:lstStyle/>
          <a:p>
            <a:fld id="{A8EC5985-67F6-493B-A36A-C797F4540311}" type="slidenum">
              <a:rPr lang="tr-TR" smtClean="0"/>
              <a:t>‹#›</a:t>
            </a:fld>
            <a:endParaRPr lang="tr-T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53380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F2E1D805-43DC-41DB-B2AA-D9997549CDE5}" type="datetimeFigureOut">
              <a:rPr lang="tr-TR" smtClean="0"/>
              <a:t>20.04.2021</a:t>
            </a:fld>
            <a:endParaRPr lang="tr-T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A8EC5985-67F6-493B-A36A-C797F4540311}" type="slidenum">
              <a:rPr lang="tr-TR" smtClean="0"/>
              <a:t>‹#›</a:t>
            </a:fld>
            <a:endParaRPr lang="tr-T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0608174"/>
      </p:ext>
    </p:extLst>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tr.wikipedia.org/wiki/Orta_Do%C4%9Fu_Teknik_%C3%9Cniversitesi"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620726"/>
            <a:ext cx="10106527" cy="1128569"/>
          </a:xfrm>
        </p:spPr>
        <p:txBody>
          <a:bodyPr>
            <a:noAutofit/>
          </a:bodyPr>
          <a:lstStyle/>
          <a:p>
            <a:pPr algn="ctr"/>
            <a:r>
              <a:rPr lang="tr-TR" sz="4800" b="0" cap="none" dirty="0">
                <a:ln>
                  <a:solidFill>
                    <a:schemeClr val="tx1">
                      <a:lumMod val="95000"/>
                      <a:lumOff val="5000"/>
                    </a:schemeClr>
                  </a:solidFill>
                </a:ln>
                <a:solidFill>
                  <a:schemeClr val="tx1">
                    <a:lumMod val="95000"/>
                    <a:lumOff val="5000"/>
                  </a:schemeClr>
                </a:solidFill>
                <a:latin typeface="Berlin Sans FB Demi" panose="020E0802020502020306" pitchFamily="34" charset="0"/>
                <a:ea typeface="Tahoma" panose="020B0604030504040204" pitchFamily="34" charset="0"/>
                <a:cs typeface="Tahoma" panose="020B0604030504040204" pitchFamily="34" charset="0"/>
              </a:rPr>
              <a:t/>
            </a:r>
            <a:br>
              <a:rPr lang="tr-TR" sz="4800" b="0" cap="none" dirty="0">
                <a:ln>
                  <a:solidFill>
                    <a:schemeClr val="tx1">
                      <a:lumMod val="95000"/>
                      <a:lumOff val="5000"/>
                    </a:schemeClr>
                  </a:solidFill>
                </a:ln>
                <a:solidFill>
                  <a:schemeClr val="tx1">
                    <a:lumMod val="95000"/>
                    <a:lumOff val="5000"/>
                  </a:schemeClr>
                </a:solidFill>
                <a:latin typeface="Berlin Sans FB Demi" panose="020E0802020502020306" pitchFamily="34" charset="0"/>
                <a:ea typeface="Tahoma" panose="020B0604030504040204" pitchFamily="34" charset="0"/>
                <a:cs typeface="Tahoma" panose="020B0604030504040204" pitchFamily="34" charset="0"/>
              </a:rPr>
            </a:br>
            <a:r>
              <a:rPr lang="tr-TR" sz="4800" b="0" cap="none" dirty="0">
                <a:ln>
                  <a:solidFill>
                    <a:schemeClr val="tx1">
                      <a:lumMod val="95000"/>
                      <a:lumOff val="5000"/>
                    </a:schemeClr>
                  </a:solidFill>
                </a:ln>
                <a:solidFill>
                  <a:schemeClr val="tx1">
                    <a:lumMod val="95000"/>
                    <a:lumOff val="5000"/>
                  </a:schemeClr>
                </a:solidFill>
                <a:latin typeface="Berlin Sans FB Demi" panose="020E0802020502020306" pitchFamily="34" charset="0"/>
                <a:ea typeface="Tahoma" panose="020B0604030504040204" pitchFamily="34" charset="0"/>
                <a:cs typeface="Tahoma" panose="020B0604030504040204" pitchFamily="34" charset="0"/>
              </a:rPr>
              <a:t/>
            </a:r>
            <a:br>
              <a:rPr lang="tr-TR" sz="4800" b="0" cap="none" dirty="0">
                <a:ln>
                  <a:solidFill>
                    <a:schemeClr val="tx1">
                      <a:lumMod val="95000"/>
                      <a:lumOff val="5000"/>
                    </a:schemeClr>
                  </a:solidFill>
                </a:ln>
                <a:solidFill>
                  <a:schemeClr val="tx1">
                    <a:lumMod val="95000"/>
                    <a:lumOff val="5000"/>
                  </a:schemeClr>
                </a:solidFill>
                <a:latin typeface="Berlin Sans FB Demi" panose="020E0802020502020306" pitchFamily="34" charset="0"/>
                <a:ea typeface="Tahoma" panose="020B0604030504040204" pitchFamily="34" charset="0"/>
                <a:cs typeface="Tahoma" panose="020B0604030504040204" pitchFamily="34" charset="0"/>
              </a:rPr>
            </a:br>
            <a:r>
              <a:rPr lang="tr-TR" sz="4800" b="0" cap="none" dirty="0">
                <a:ln>
                  <a:solidFill>
                    <a:schemeClr val="tx1">
                      <a:lumMod val="95000"/>
                      <a:lumOff val="5000"/>
                    </a:schemeClr>
                  </a:solidFill>
                </a:ln>
                <a:solidFill>
                  <a:schemeClr val="tx1">
                    <a:lumMod val="95000"/>
                    <a:lumOff val="5000"/>
                  </a:schemeClr>
                </a:solidFill>
                <a:latin typeface="Berlin Sans FB Demi" panose="020E0802020502020306" pitchFamily="34" charset="0"/>
                <a:ea typeface="Tahoma" panose="020B0604030504040204" pitchFamily="34" charset="0"/>
                <a:cs typeface="Tahoma" panose="020B0604030504040204" pitchFamily="34" charset="0"/>
              </a:rPr>
              <a:t/>
            </a:r>
            <a:br>
              <a:rPr lang="tr-TR" sz="4800" b="0" cap="none" dirty="0">
                <a:ln>
                  <a:solidFill>
                    <a:schemeClr val="tx1">
                      <a:lumMod val="95000"/>
                      <a:lumOff val="5000"/>
                    </a:schemeClr>
                  </a:solidFill>
                </a:ln>
                <a:solidFill>
                  <a:schemeClr val="tx1">
                    <a:lumMod val="95000"/>
                    <a:lumOff val="5000"/>
                  </a:schemeClr>
                </a:solidFill>
                <a:latin typeface="Berlin Sans FB Demi" panose="020E0802020502020306" pitchFamily="34" charset="0"/>
                <a:ea typeface="Tahoma" panose="020B0604030504040204" pitchFamily="34" charset="0"/>
                <a:cs typeface="Tahoma" panose="020B0604030504040204" pitchFamily="34" charset="0"/>
              </a:rPr>
            </a:br>
            <a:r>
              <a:rPr lang="tr-TR" sz="4800" b="0" cap="none" dirty="0">
                <a:ln>
                  <a:solidFill>
                    <a:schemeClr val="tx1">
                      <a:lumMod val="95000"/>
                      <a:lumOff val="5000"/>
                    </a:schemeClr>
                  </a:solidFill>
                </a:ln>
                <a:solidFill>
                  <a:schemeClr val="tx1">
                    <a:lumMod val="95000"/>
                    <a:lumOff val="5000"/>
                  </a:schemeClr>
                </a:solidFill>
                <a:latin typeface="Berlin Sans FB Demi" panose="020E0802020502020306" pitchFamily="34" charset="0"/>
                <a:ea typeface="Tahoma" panose="020B0604030504040204" pitchFamily="34" charset="0"/>
                <a:cs typeface="Tahoma" panose="020B0604030504040204" pitchFamily="34" charset="0"/>
              </a:rPr>
              <a:t/>
            </a:r>
            <a:br>
              <a:rPr lang="tr-TR" sz="4800" b="0" cap="none" dirty="0">
                <a:ln>
                  <a:solidFill>
                    <a:schemeClr val="tx1">
                      <a:lumMod val="95000"/>
                      <a:lumOff val="5000"/>
                    </a:schemeClr>
                  </a:solidFill>
                </a:ln>
                <a:solidFill>
                  <a:schemeClr val="tx1">
                    <a:lumMod val="95000"/>
                    <a:lumOff val="5000"/>
                  </a:schemeClr>
                </a:solidFill>
                <a:latin typeface="Berlin Sans FB Demi" panose="020E0802020502020306" pitchFamily="34" charset="0"/>
                <a:ea typeface="Tahoma" panose="020B0604030504040204" pitchFamily="34" charset="0"/>
                <a:cs typeface="Tahoma" panose="020B0604030504040204" pitchFamily="34" charset="0"/>
              </a:rPr>
            </a:br>
            <a:r>
              <a:rPr lang="tr-TR" sz="4800" b="0" cap="none" dirty="0">
                <a:ln>
                  <a:solidFill>
                    <a:schemeClr val="tx1">
                      <a:lumMod val="95000"/>
                      <a:lumOff val="5000"/>
                    </a:schemeClr>
                  </a:solidFill>
                </a:ln>
                <a:solidFill>
                  <a:schemeClr val="tx1">
                    <a:lumMod val="95000"/>
                    <a:lumOff val="5000"/>
                  </a:schemeClr>
                </a:solidFill>
                <a:latin typeface="Berlin Sans FB Demi" panose="020E0802020502020306" pitchFamily="34" charset="0"/>
                <a:ea typeface="Tahoma" panose="020B0604030504040204" pitchFamily="34" charset="0"/>
                <a:cs typeface="Tahoma" panose="020B0604030504040204" pitchFamily="34" charset="0"/>
              </a:rPr>
              <a:t/>
            </a:r>
            <a:br>
              <a:rPr lang="tr-TR" sz="4800" b="0" cap="none" dirty="0">
                <a:ln>
                  <a:solidFill>
                    <a:schemeClr val="tx1">
                      <a:lumMod val="95000"/>
                      <a:lumOff val="5000"/>
                    </a:schemeClr>
                  </a:solidFill>
                </a:ln>
                <a:solidFill>
                  <a:schemeClr val="tx1">
                    <a:lumMod val="95000"/>
                    <a:lumOff val="5000"/>
                  </a:schemeClr>
                </a:solidFill>
                <a:latin typeface="Berlin Sans FB Demi" panose="020E0802020502020306" pitchFamily="34" charset="0"/>
                <a:ea typeface="Tahoma" panose="020B0604030504040204" pitchFamily="34" charset="0"/>
                <a:cs typeface="Tahoma" panose="020B0604030504040204" pitchFamily="34" charset="0"/>
              </a:rPr>
            </a:br>
            <a:r>
              <a:rPr lang="en-US" sz="2800" b="0" cap="none" dirty="0">
                <a:ln>
                  <a:solidFill>
                    <a:schemeClr val="tx1">
                      <a:lumMod val="95000"/>
                      <a:lumOff val="5000"/>
                    </a:schemeClr>
                  </a:solidFill>
                </a:ln>
                <a:solidFill>
                  <a:schemeClr val="tx1">
                    <a:lumMod val="95000"/>
                    <a:lumOff val="5000"/>
                  </a:schemeClr>
                </a:solidFill>
                <a:effectLst>
                  <a:outerShdw blurRad="50800" dist="38100" dir="2700000" algn="tl" rotWithShape="0">
                    <a:prstClr val="black">
                      <a:alpha val="40000"/>
                    </a:prstClr>
                  </a:outerShdw>
                </a:effectLst>
                <a:latin typeface="Times New Roman" panose="02020603050405020304" pitchFamily="18" charset="0"/>
                <a:ea typeface="Tahoma" panose="020B0604030504040204" pitchFamily="34" charset="0"/>
                <a:cs typeface="Times New Roman" panose="02020603050405020304" pitchFamily="18" charset="0"/>
              </a:rPr>
              <a:t>İDARİ VE MALİ İŞLER DAİRE BAŞKANLIĞI</a:t>
            </a:r>
            <a:br>
              <a:rPr lang="en-US" sz="2800" b="0" cap="none" dirty="0">
                <a:ln>
                  <a:solidFill>
                    <a:schemeClr val="tx1">
                      <a:lumMod val="95000"/>
                      <a:lumOff val="5000"/>
                    </a:schemeClr>
                  </a:solidFill>
                </a:ln>
                <a:solidFill>
                  <a:schemeClr val="tx1">
                    <a:lumMod val="95000"/>
                    <a:lumOff val="5000"/>
                  </a:schemeClr>
                </a:solidFill>
                <a:effectLst>
                  <a:outerShdw blurRad="50800" dist="38100" dir="2700000" algn="tl" rotWithShape="0">
                    <a:prstClr val="black">
                      <a:alpha val="40000"/>
                    </a:prstClr>
                  </a:outerShdw>
                </a:effectLst>
                <a:latin typeface="Times New Roman" panose="02020603050405020304" pitchFamily="18" charset="0"/>
                <a:ea typeface="Tahoma" panose="020B0604030504040204" pitchFamily="34" charset="0"/>
                <a:cs typeface="Times New Roman" panose="02020603050405020304" pitchFamily="18" charset="0"/>
              </a:rPr>
            </a:br>
            <a:r>
              <a:rPr lang="en-US" sz="2800" b="0" cap="none" dirty="0">
                <a:ln>
                  <a:solidFill>
                    <a:schemeClr val="tx1">
                      <a:lumMod val="95000"/>
                      <a:lumOff val="5000"/>
                    </a:schemeClr>
                  </a:solidFill>
                </a:ln>
                <a:solidFill>
                  <a:schemeClr val="tx1">
                    <a:lumMod val="95000"/>
                    <a:lumOff val="5000"/>
                  </a:schemeClr>
                </a:solidFill>
                <a:effectLst>
                  <a:outerShdw blurRad="50800" dist="38100" dir="2700000" algn="tl" rotWithShape="0">
                    <a:prstClr val="black">
                      <a:alpha val="40000"/>
                    </a:prstClr>
                  </a:outerShdw>
                </a:effectLst>
                <a:latin typeface="Times New Roman" panose="02020603050405020304" pitchFamily="18" charset="0"/>
                <a:ea typeface="Tahoma" panose="020B0604030504040204" pitchFamily="34" charset="0"/>
                <a:cs typeface="Times New Roman" panose="02020603050405020304" pitchFamily="18" charset="0"/>
              </a:rPr>
              <a:t>İÇ SATINALMA MÜDÜRLÜĞÜ</a:t>
            </a:r>
            <a:endParaRPr lang="tr-TR" sz="2800" b="0" cap="none" dirty="0">
              <a:ln>
                <a:solidFill>
                  <a:schemeClr val="tx1">
                    <a:lumMod val="95000"/>
                    <a:lumOff val="5000"/>
                  </a:schemeClr>
                </a:solidFill>
              </a:ln>
              <a:solidFill>
                <a:schemeClr val="tx1">
                  <a:lumMod val="95000"/>
                  <a:lumOff val="5000"/>
                </a:schemeClr>
              </a:solidFill>
              <a:effectLst>
                <a:outerShdw blurRad="50800" dist="38100" dir="2700000" algn="tl" rotWithShape="0">
                  <a:prstClr val="black">
                    <a:alpha val="40000"/>
                  </a:prstClr>
                </a:outerShdw>
              </a:effectLst>
              <a:latin typeface="Times New Roman" panose="02020603050405020304" pitchFamily="18" charset="0"/>
              <a:ea typeface="Tahoma" panose="020B0604030504040204" pitchFamily="34" charset="0"/>
              <a:cs typeface="Times New Roman" panose="02020603050405020304" pitchFamily="18" charset="0"/>
            </a:endParaRPr>
          </a:p>
        </p:txBody>
      </p:sp>
      <p:sp>
        <p:nvSpPr>
          <p:cNvPr id="3" name="Alt Başlık 2"/>
          <p:cNvSpPr>
            <a:spLocks noGrp="1"/>
          </p:cNvSpPr>
          <p:nvPr>
            <p:ph type="subTitle" idx="1"/>
          </p:nvPr>
        </p:nvSpPr>
        <p:spPr>
          <a:xfrm>
            <a:off x="1524000" y="4108705"/>
            <a:ext cx="9980613" cy="1794958"/>
          </a:xfrm>
        </p:spPr>
        <p:txBody>
          <a:bodyPr>
            <a:normAutofit lnSpcReduction="10000"/>
          </a:bodyPr>
          <a:lstStyle/>
          <a:p>
            <a:pPr algn="ctr"/>
            <a:r>
              <a:rPr lang="en-US" sz="4800" b="1" dirty="0">
                <a:solidFill>
                  <a:schemeClr val="tx1"/>
                </a:solidFill>
                <a:latin typeface="Times New Roman" panose="02020603050405020304" pitchFamily="18" charset="0"/>
                <a:cs typeface="Times New Roman" panose="02020603050405020304" pitchFamily="18" charset="0"/>
              </a:rPr>
              <a:t>TEKNİK ŞARTNAME HAZIRLAMA </a:t>
            </a:r>
            <a:r>
              <a:rPr lang="en-US" sz="4800" b="1" dirty="0" smtClean="0">
                <a:solidFill>
                  <a:schemeClr val="tx1"/>
                </a:solidFill>
                <a:latin typeface="Times New Roman" panose="02020603050405020304" pitchFamily="18" charset="0"/>
                <a:cs typeface="Times New Roman" panose="02020603050405020304" pitchFamily="18" charset="0"/>
              </a:rPr>
              <a:t>REH</a:t>
            </a:r>
            <a:r>
              <a:rPr lang="tr-TR" sz="4800" b="1" dirty="0" smtClean="0">
                <a:solidFill>
                  <a:schemeClr val="tx1"/>
                </a:solidFill>
                <a:latin typeface="Times New Roman" panose="02020603050405020304" pitchFamily="18" charset="0"/>
                <a:cs typeface="Times New Roman" panose="02020603050405020304" pitchFamily="18" charset="0"/>
              </a:rPr>
              <a:t>B</a:t>
            </a:r>
            <a:r>
              <a:rPr lang="en-US" sz="4800" b="1" dirty="0" smtClean="0">
                <a:solidFill>
                  <a:schemeClr val="tx1"/>
                </a:solidFill>
                <a:latin typeface="Times New Roman" panose="02020603050405020304" pitchFamily="18" charset="0"/>
                <a:cs typeface="Times New Roman" panose="02020603050405020304" pitchFamily="18" charset="0"/>
              </a:rPr>
              <a:t>ERİ</a:t>
            </a:r>
            <a:endParaRPr lang="en-US" sz="4800" b="1" dirty="0">
              <a:solidFill>
                <a:schemeClr val="tx1"/>
              </a:solidFill>
              <a:latin typeface="Times New Roman" panose="02020603050405020304" pitchFamily="18" charset="0"/>
              <a:cs typeface="Times New Roman" panose="02020603050405020304" pitchFamily="18" charset="0"/>
            </a:endParaRPr>
          </a:p>
          <a:p>
            <a:endParaRPr lang="tr-TR" dirty="0"/>
          </a:p>
        </p:txBody>
      </p:sp>
      <p:pic>
        <p:nvPicPr>
          <p:cNvPr id="9" name="Resim 8" descr="metin, küçük resim içeren bir resim&#10;&#10;Açıklama otomatik olarak oluşturuldu">
            <a:extLst>
              <a:ext uri="{FF2B5EF4-FFF2-40B4-BE49-F238E27FC236}">
                <a16:creationId xmlns:a16="http://schemas.microsoft.com/office/drawing/2014/main" id="{F45E74EF-8D4B-4A27-8651-C2AF90BD0A6C}"/>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708605" y="206943"/>
            <a:ext cx="1269841" cy="1053968"/>
          </a:xfrm>
          <a:prstGeom prst="rect">
            <a:avLst/>
          </a:prstGeom>
        </p:spPr>
      </p:pic>
      <p:sp>
        <p:nvSpPr>
          <p:cNvPr id="10" name="Metin kutusu 9">
            <a:extLst>
              <a:ext uri="{FF2B5EF4-FFF2-40B4-BE49-F238E27FC236}">
                <a16:creationId xmlns:a16="http://schemas.microsoft.com/office/drawing/2014/main" id="{F61C946C-9AAA-4456-AA1A-665458785C2B}"/>
              </a:ext>
            </a:extLst>
          </p:cNvPr>
          <p:cNvSpPr txBox="1"/>
          <p:nvPr/>
        </p:nvSpPr>
        <p:spPr>
          <a:xfrm>
            <a:off x="708605" y="1260911"/>
            <a:ext cx="2863651"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ORTA DOĞU TEKNİK ÜNİVERSİTESİ</a:t>
            </a:r>
          </a:p>
        </p:txBody>
      </p:sp>
    </p:spTree>
    <p:extLst>
      <p:ext uri="{BB962C8B-B14F-4D97-AF65-F5344CB8AC3E}">
        <p14:creationId xmlns:p14="http://schemas.microsoft.com/office/powerpoint/2010/main" val="4733871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3200" b="1" dirty="0">
                <a:ln>
                  <a:solidFill>
                    <a:prstClr val="black">
                      <a:lumMod val="95000"/>
                      <a:lumOff val="5000"/>
                    </a:prstClr>
                  </a:solidFill>
                </a:ln>
                <a:solidFill>
                  <a:prstClr val="black">
                    <a:lumMod val="95000"/>
                    <a:lumOff val="5000"/>
                  </a:prstClr>
                </a:solidFill>
                <a:latin typeface="Times New Roman" panose="02020603050405020304" pitchFamily="18" charset="0"/>
                <a:cs typeface="Times New Roman" panose="02020603050405020304" pitchFamily="18" charset="0"/>
              </a:rPr>
              <a:t>TESLİMAT PROGRAMI</a:t>
            </a:r>
            <a:endParaRPr lang="tr-TR" dirty="0"/>
          </a:p>
        </p:txBody>
      </p:sp>
      <p:sp>
        <p:nvSpPr>
          <p:cNvPr id="3" name="İçerik Yer Tutucusu 2"/>
          <p:cNvSpPr>
            <a:spLocks noGrp="1"/>
          </p:cNvSpPr>
          <p:nvPr>
            <p:ph idx="1"/>
          </p:nvPr>
        </p:nvSpPr>
        <p:spPr>
          <a:xfrm>
            <a:off x="1274885" y="1853754"/>
            <a:ext cx="10229727" cy="4418709"/>
          </a:xfrm>
        </p:spPr>
        <p:txBody>
          <a:bodyPr>
            <a:noAutofit/>
          </a:bodyPr>
          <a:lstStyle/>
          <a:p>
            <a:pPr algn="just"/>
            <a:r>
              <a:rPr lang="tr-TR" sz="2400" dirty="0">
                <a:latin typeface="Times New Roman" panose="02020603050405020304" pitchFamily="18" charset="0"/>
                <a:cs typeface="Times New Roman" panose="02020603050405020304" pitchFamily="18" charset="0"/>
              </a:rPr>
              <a:t>Şartnamede teslimat yeri ve teslimat tarihine ait bilgiler yer almalıdır</a:t>
            </a:r>
            <a:r>
              <a:rPr lang="tr-TR" sz="2400" dirty="0" smtClean="0">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a:p>
            <a:pPr marL="0" indent="0" algn="just">
              <a:buNone/>
            </a:pPr>
            <a:r>
              <a:rPr lang="tr-TR" sz="2400" b="1" dirty="0">
                <a:latin typeface="Times New Roman" panose="02020603050405020304" pitchFamily="18" charset="0"/>
                <a:cs typeface="Times New Roman" panose="02020603050405020304" pitchFamily="18" charset="0"/>
              </a:rPr>
              <a:t>   Örnek ibare;</a:t>
            </a:r>
          </a:p>
          <a:p>
            <a:pPr algn="just"/>
            <a:r>
              <a:rPr lang="tr-TR" sz="2400" b="1" dirty="0" smtClean="0">
                <a:latin typeface="Times New Roman" panose="02020603050405020304" pitchFamily="18" charset="0"/>
                <a:cs typeface="Times New Roman" panose="02020603050405020304" pitchFamily="18" charset="0"/>
              </a:rPr>
              <a:t>Teslim </a:t>
            </a:r>
            <a:r>
              <a:rPr lang="tr-TR" sz="2400" b="1" dirty="0">
                <a:latin typeface="Times New Roman" panose="02020603050405020304" pitchFamily="18" charset="0"/>
                <a:cs typeface="Times New Roman" panose="02020603050405020304" pitchFamily="18" charset="0"/>
              </a:rPr>
              <a:t>Yeri: </a:t>
            </a:r>
            <a:r>
              <a:rPr lang="tr-TR" sz="2400" dirty="0">
                <a:latin typeface="Times New Roman" panose="02020603050405020304" pitchFamily="18" charset="0"/>
                <a:cs typeface="Times New Roman" panose="02020603050405020304" pitchFamily="18" charset="0"/>
              </a:rPr>
              <a:t>Cihazlar </a:t>
            </a:r>
            <a:r>
              <a:rPr lang="tr-TR" sz="2400" dirty="0" smtClean="0">
                <a:latin typeface="Times New Roman" panose="02020603050405020304" pitchFamily="18" charset="0"/>
                <a:cs typeface="Times New Roman" panose="02020603050405020304" pitchFamily="18" charset="0"/>
              </a:rPr>
              <a:t>Orta Doğu Teknik Üniversitesi yerleşkesinde </a:t>
            </a:r>
            <a:r>
              <a:rPr lang="tr-TR" sz="2400" dirty="0">
                <a:latin typeface="Times New Roman" panose="02020603050405020304" pitchFamily="18" charset="0"/>
                <a:cs typeface="Times New Roman" panose="02020603050405020304" pitchFamily="18" charset="0"/>
              </a:rPr>
              <a:t>bulunan makine atölyesine kurulacak şekilde </a:t>
            </a:r>
            <a:r>
              <a:rPr lang="tr-TR" sz="2400" dirty="0" smtClean="0">
                <a:latin typeface="Times New Roman" panose="02020603050405020304" pitchFamily="18" charset="0"/>
                <a:cs typeface="Times New Roman" panose="02020603050405020304" pitchFamily="18" charset="0"/>
              </a:rPr>
              <a:t>Makine Mühendisliği Bölümüne teslim </a:t>
            </a:r>
            <a:r>
              <a:rPr lang="tr-TR" sz="2400" dirty="0">
                <a:latin typeface="Times New Roman" panose="02020603050405020304" pitchFamily="18" charset="0"/>
                <a:cs typeface="Times New Roman" panose="02020603050405020304" pitchFamily="18" charset="0"/>
              </a:rPr>
              <a:t>edilecektir. </a:t>
            </a:r>
          </a:p>
          <a:p>
            <a:pPr algn="just"/>
            <a:endParaRPr lang="tr-TR" sz="2400" dirty="0">
              <a:latin typeface="Times New Roman" panose="02020603050405020304" pitchFamily="18" charset="0"/>
              <a:cs typeface="Times New Roman" panose="02020603050405020304" pitchFamily="18" charset="0"/>
            </a:endParaRPr>
          </a:p>
          <a:p>
            <a:pPr algn="just"/>
            <a:r>
              <a:rPr lang="tr-TR" sz="2400" b="1" dirty="0">
                <a:latin typeface="Times New Roman" panose="02020603050405020304" pitchFamily="18" charset="0"/>
                <a:cs typeface="Times New Roman" panose="02020603050405020304" pitchFamily="18" charset="0"/>
              </a:rPr>
              <a:t>Teslim Tarihi: </a:t>
            </a:r>
            <a:r>
              <a:rPr lang="tr-TR" sz="2400" dirty="0">
                <a:latin typeface="Times New Roman" panose="02020603050405020304" pitchFamily="18" charset="0"/>
                <a:cs typeface="Times New Roman" panose="02020603050405020304" pitchFamily="18" charset="0"/>
              </a:rPr>
              <a:t>Ürünler sözleşmenin imzalanmasına müteakip 45 (</a:t>
            </a:r>
            <a:r>
              <a:rPr lang="tr-TR" sz="2400" dirty="0" err="1">
                <a:latin typeface="Times New Roman" panose="02020603050405020304" pitchFamily="18" charset="0"/>
                <a:cs typeface="Times New Roman" panose="02020603050405020304" pitchFamily="18" charset="0"/>
              </a:rPr>
              <a:t>Kırkbeş</a:t>
            </a:r>
            <a:r>
              <a:rPr lang="tr-TR" sz="2400" dirty="0">
                <a:latin typeface="Times New Roman" panose="02020603050405020304" pitchFamily="18" charset="0"/>
                <a:cs typeface="Times New Roman" panose="02020603050405020304" pitchFamily="18" charset="0"/>
              </a:rPr>
              <a:t>) gün içerisinde teslim edilecektir.</a:t>
            </a:r>
          </a:p>
        </p:txBody>
      </p:sp>
    </p:spTree>
    <p:extLst>
      <p:ext uri="{BB962C8B-B14F-4D97-AF65-F5344CB8AC3E}">
        <p14:creationId xmlns:p14="http://schemas.microsoft.com/office/powerpoint/2010/main" val="12725683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92925" y="624110"/>
            <a:ext cx="8911687" cy="771553"/>
          </a:xfrm>
        </p:spPr>
        <p:txBody>
          <a:bodyPr/>
          <a:lstStyle/>
          <a:p>
            <a:pPr algn="ctr"/>
            <a:r>
              <a:rPr lang="tr-TR" sz="2800" b="1" dirty="0">
                <a:ln>
                  <a:solidFill>
                    <a:prstClr val="black">
                      <a:lumMod val="95000"/>
                      <a:lumOff val="5000"/>
                    </a:prstClr>
                  </a:solidFill>
                </a:ln>
                <a:solidFill>
                  <a:prstClr val="black">
                    <a:lumMod val="95000"/>
                    <a:lumOff val="5000"/>
                  </a:prstClr>
                </a:solidFill>
                <a:latin typeface="Times New Roman" panose="02020603050405020304" pitchFamily="18" charset="0"/>
                <a:cs typeface="Times New Roman" panose="02020603050405020304" pitchFamily="18" charset="0"/>
              </a:rPr>
              <a:t>KISMİ TEKLİF DURUMU</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395663" y="1395663"/>
            <a:ext cx="10299032" cy="5021179"/>
          </a:xfrm>
        </p:spPr>
        <p:txBody>
          <a:bodyPr>
            <a:normAutofit fontScale="92500" lnSpcReduction="10000"/>
          </a:bodyPr>
          <a:lstStyle/>
          <a:p>
            <a:pPr marL="0" indent="0" hangingPunct="0">
              <a:buNone/>
            </a:pPr>
            <a:endParaRPr lang="tr-TR" dirty="0"/>
          </a:p>
          <a:p>
            <a:pPr marL="0" indent="0" algn="just" hangingPunct="0">
              <a:buNone/>
            </a:pPr>
            <a:r>
              <a:rPr lang="tr-TR" sz="2000" dirty="0">
                <a:latin typeface="Times New Roman" panose="02020603050405020304" pitchFamily="18" charset="0"/>
                <a:cs typeface="Times New Roman" panose="02020603050405020304" pitchFamily="18" charset="0"/>
              </a:rPr>
              <a:t>Birimlerin birden fazla kalem ihtiva eden isteklerinin bir birinden bağımsız mallar olup olmadığını tespit edebilmemiz için, alımların bir bütün mü olduğu yoksa bağımsız alımlar mı olduğu teknik şartnamede belirtilmelidir. </a:t>
            </a:r>
          </a:p>
          <a:p>
            <a:pPr marL="0" indent="0" algn="just" hangingPunct="0">
              <a:buNone/>
            </a:pPr>
            <a:r>
              <a:rPr lang="tr-TR" sz="2000" dirty="0">
                <a:latin typeface="Times New Roman" panose="02020603050405020304" pitchFamily="18" charset="0"/>
                <a:cs typeface="Times New Roman" panose="02020603050405020304" pitchFamily="18" charset="0"/>
              </a:rPr>
              <a:t>Aralarında doğal bağlantı ve/ veya  uyum-standardizasyon olma zorunluluğu olan ve aynı yüklenici tarafından karşılanması gereken mal ve malzemeler kısmi teklife kapalı, birbirinden bağımsız mal ve malzemelerin alımı ise kısmi teklife açıktır.</a:t>
            </a:r>
          </a:p>
          <a:p>
            <a:pPr marL="0" indent="0" algn="just" hangingPunct="0">
              <a:buNone/>
            </a:pPr>
            <a:endParaRPr lang="tr-TR" sz="2000" dirty="0">
              <a:latin typeface="Times New Roman" panose="02020603050405020304" pitchFamily="18" charset="0"/>
              <a:cs typeface="Times New Roman" panose="02020603050405020304" pitchFamily="18" charset="0"/>
            </a:endParaRPr>
          </a:p>
          <a:p>
            <a:pPr marL="0" indent="0" hangingPunct="0">
              <a:buNone/>
            </a:pPr>
            <a:r>
              <a:rPr lang="tr-TR" sz="2000" b="1" dirty="0">
                <a:latin typeface="Times New Roman" panose="02020603050405020304" pitchFamily="18" charset="0"/>
                <a:cs typeface="Times New Roman" panose="02020603050405020304" pitchFamily="18" charset="0"/>
              </a:rPr>
              <a:t>Örnek İbare: </a:t>
            </a:r>
            <a:r>
              <a:rPr lang="tr-TR" sz="2000" dirty="0">
                <a:latin typeface="Times New Roman" panose="02020603050405020304" pitchFamily="18" charset="0"/>
                <a:cs typeface="Times New Roman" panose="02020603050405020304" pitchFamily="18" charset="0"/>
              </a:rPr>
              <a:t>Alım kısmi teklife açık olacaktır. Kısım sayısı </a:t>
            </a:r>
            <a:r>
              <a:rPr lang="tr-TR" sz="2000" dirty="0">
                <a:solidFill>
                  <a:srgbClr val="C00000"/>
                </a:solidFill>
                <a:latin typeface="Times New Roman" panose="02020603050405020304" pitchFamily="18" charset="0"/>
                <a:cs typeface="Times New Roman" panose="02020603050405020304" pitchFamily="18" charset="0"/>
              </a:rPr>
              <a:t>2 (iki)</a:t>
            </a:r>
            <a:r>
              <a:rPr lang="tr-TR" sz="2000" dirty="0">
                <a:latin typeface="Times New Roman" panose="02020603050405020304" pitchFamily="18" charset="0"/>
                <a:cs typeface="Times New Roman" panose="02020603050405020304" pitchFamily="18" charset="0"/>
              </a:rPr>
              <a:t>’</a:t>
            </a:r>
            <a:r>
              <a:rPr lang="tr-TR" sz="2000" dirty="0" err="1">
                <a:latin typeface="Times New Roman" panose="02020603050405020304" pitchFamily="18" charset="0"/>
                <a:cs typeface="Times New Roman" panose="02020603050405020304" pitchFamily="18" charset="0"/>
              </a:rPr>
              <a:t>dir</a:t>
            </a:r>
            <a:r>
              <a:rPr lang="tr-TR" sz="2000" dirty="0">
                <a:latin typeface="Times New Roman" panose="02020603050405020304" pitchFamily="18" charset="0"/>
                <a:cs typeface="Times New Roman" panose="02020603050405020304" pitchFamily="18" charset="0"/>
              </a:rPr>
              <a:t>.</a:t>
            </a:r>
          </a:p>
          <a:p>
            <a:pPr marL="0" indent="0" hangingPunct="0">
              <a:buNone/>
            </a:pPr>
            <a:endParaRPr lang="tr-TR" sz="2000" dirty="0">
              <a:latin typeface="Times New Roman" panose="02020603050405020304" pitchFamily="18" charset="0"/>
              <a:cs typeface="Times New Roman" panose="02020603050405020304" pitchFamily="18" charset="0"/>
            </a:endParaRPr>
          </a:p>
          <a:p>
            <a:pPr marL="0" indent="0">
              <a:buNone/>
            </a:pPr>
            <a:r>
              <a:rPr lang="tr-TR" sz="2000" dirty="0">
                <a:latin typeface="Times New Roman" panose="02020603050405020304" pitchFamily="18" charset="0"/>
                <a:cs typeface="Times New Roman" panose="02020603050405020304" pitchFamily="18" charset="0"/>
              </a:rPr>
              <a:t>       1 - Uygulama Sunucu Bilgisayar</a:t>
            </a:r>
            <a:br>
              <a:rPr lang="tr-TR" sz="2000" dirty="0">
                <a:latin typeface="Times New Roman" panose="02020603050405020304" pitchFamily="18" charset="0"/>
                <a:cs typeface="Times New Roman" panose="02020603050405020304" pitchFamily="18" charset="0"/>
              </a:rPr>
            </a:br>
            <a:r>
              <a:rPr lang="tr-TR" sz="2000" dirty="0">
                <a:latin typeface="Times New Roman" panose="02020603050405020304" pitchFamily="18" charset="0"/>
                <a:cs typeface="Times New Roman" panose="02020603050405020304" pitchFamily="18" charset="0"/>
              </a:rPr>
              <a:t>       2 - Sunucu (Server) Bilgisayar</a:t>
            </a:r>
          </a:p>
          <a:p>
            <a:pPr marL="0" indent="0">
              <a:buNone/>
            </a:pPr>
            <a:endParaRPr lang="tr-TR" dirty="0"/>
          </a:p>
        </p:txBody>
      </p:sp>
    </p:spTree>
    <p:extLst>
      <p:ext uri="{BB962C8B-B14F-4D97-AF65-F5344CB8AC3E}">
        <p14:creationId xmlns:p14="http://schemas.microsoft.com/office/powerpoint/2010/main" val="24869543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005263" y="624109"/>
            <a:ext cx="9031705" cy="1397196"/>
          </a:xfrm>
        </p:spPr>
        <p:txBody>
          <a:bodyPr/>
          <a:lstStyle/>
          <a:p>
            <a:pPr algn="ctr"/>
            <a:r>
              <a:rPr lang="tr-TR" sz="3200" b="1" dirty="0">
                <a:ln>
                  <a:solidFill>
                    <a:prstClr val="black">
                      <a:lumMod val="95000"/>
                      <a:lumOff val="5000"/>
                    </a:prstClr>
                  </a:solidFill>
                </a:ln>
                <a:solidFill>
                  <a:prstClr val="black">
                    <a:lumMod val="95000"/>
                    <a:lumOff val="5000"/>
                  </a:prstClr>
                </a:solidFill>
                <a:latin typeface="Times New Roman" panose="02020603050405020304" pitchFamily="18" charset="0"/>
                <a:cs typeface="Times New Roman" panose="02020603050405020304" pitchFamily="18" charset="0"/>
              </a:rPr>
              <a:t>KALİTE VE STANDARDA İLİŞKİN BELGELER</a:t>
            </a:r>
          </a:p>
        </p:txBody>
      </p:sp>
      <p:sp>
        <p:nvSpPr>
          <p:cNvPr id="3" name="İçerik Yer Tutucusu 2"/>
          <p:cNvSpPr>
            <a:spLocks noGrp="1"/>
          </p:cNvSpPr>
          <p:nvPr>
            <p:ph idx="1"/>
          </p:nvPr>
        </p:nvSpPr>
        <p:spPr>
          <a:xfrm>
            <a:off x="1443788" y="2133600"/>
            <a:ext cx="9833812" cy="3946358"/>
          </a:xfrm>
        </p:spPr>
        <p:txBody>
          <a:bodyPr>
            <a:normAutofit fontScale="77500" lnSpcReduction="20000"/>
          </a:bodyPr>
          <a:lstStyle/>
          <a:p>
            <a:pPr marL="0" indent="0" algn="just">
              <a:buNone/>
            </a:pPr>
            <a:r>
              <a:rPr lang="tr-TR" sz="2600" b="1" dirty="0">
                <a:latin typeface="Times New Roman" panose="02020603050405020304" pitchFamily="18" charset="0"/>
                <a:cs typeface="Times New Roman" panose="02020603050405020304" pitchFamily="18" charset="0"/>
              </a:rPr>
              <a:t>Tebliğ;</a:t>
            </a:r>
          </a:p>
          <a:p>
            <a:pPr marL="0" indent="0" algn="just">
              <a:buNone/>
            </a:pPr>
            <a:endParaRPr lang="tr-TR" sz="2600" b="1" dirty="0">
              <a:latin typeface="Times New Roman" panose="02020603050405020304" pitchFamily="18" charset="0"/>
              <a:cs typeface="Times New Roman" panose="02020603050405020304" pitchFamily="18" charset="0"/>
            </a:endParaRPr>
          </a:p>
          <a:p>
            <a:pPr marL="0" indent="0" algn="just">
              <a:buNone/>
            </a:pPr>
            <a:r>
              <a:rPr lang="tr-TR" sz="2600" b="1" dirty="0">
                <a:latin typeface="Times New Roman" panose="02020603050405020304" pitchFamily="18" charset="0"/>
                <a:cs typeface="Times New Roman" panose="02020603050405020304" pitchFamily="18" charset="0"/>
              </a:rPr>
              <a:t>Madde 56-</a:t>
            </a:r>
            <a:r>
              <a:rPr lang="tr-TR" sz="2600" dirty="0">
                <a:latin typeface="Times New Roman" panose="02020603050405020304" pitchFamily="18" charset="0"/>
                <a:cs typeface="Times New Roman" panose="02020603050405020304" pitchFamily="18" charset="0"/>
              </a:rPr>
              <a:t>Mal alımı ihalelerinde kalite ve standart ile ürünlerin piyasaya arzına ilişkin belgeler;</a:t>
            </a:r>
          </a:p>
          <a:p>
            <a:pPr marL="0" indent="0" algn="just">
              <a:buNone/>
            </a:pPr>
            <a:endParaRPr lang="tr-TR" sz="2600" dirty="0">
              <a:latin typeface="Times New Roman" panose="02020603050405020304" pitchFamily="18" charset="0"/>
              <a:cs typeface="Times New Roman" panose="02020603050405020304" pitchFamily="18" charset="0"/>
            </a:endParaRPr>
          </a:p>
          <a:p>
            <a:pPr algn="just"/>
            <a:r>
              <a:rPr lang="tr-TR" sz="2600" b="1" dirty="0">
                <a:latin typeface="Times New Roman" panose="02020603050405020304" pitchFamily="18" charset="0"/>
                <a:cs typeface="Times New Roman" panose="02020603050405020304" pitchFamily="18" charset="0"/>
              </a:rPr>
              <a:t>56.1.</a:t>
            </a:r>
            <a:r>
              <a:rPr lang="tr-TR" sz="2600" dirty="0">
                <a:latin typeface="Times New Roman" panose="02020603050405020304" pitchFamily="18" charset="0"/>
                <a:cs typeface="Times New Roman" panose="02020603050405020304" pitchFamily="18" charset="0"/>
              </a:rPr>
              <a:t> </a:t>
            </a:r>
            <a:r>
              <a:rPr lang="tr-TR" sz="2600" dirty="0">
                <a:solidFill>
                  <a:srgbClr val="C00000"/>
                </a:solidFill>
                <a:latin typeface="Times New Roman" panose="02020603050405020304" pitchFamily="18" charset="0"/>
                <a:cs typeface="Times New Roman" panose="02020603050405020304" pitchFamily="18" charset="0"/>
              </a:rPr>
              <a:t>Kalite yönetim sistem belgesi </a:t>
            </a:r>
            <a:r>
              <a:rPr lang="tr-TR" sz="2600" dirty="0">
                <a:latin typeface="Times New Roman" panose="02020603050405020304" pitchFamily="18" charset="0"/>
                <a:cs typeface="Times New Roman" panose="02020603050405020304" pitchFamily="18" charset="0"/>
              </a:rPr>
              <a:t>ve çevre yönetim sistem belgesi </a:t>
            </a:r>
            <a:r>
              <a:rPr lang="tr-TR" sz="2600" dirty="0">
                <a:solidFill>
                  <a:srgbClr val="C00000"/>
                </a:solidFill>
                <a:latin typeface="Times New Roman" panose="02020603050405020304" pitchFamily="18" charset="0"/>
                <a:cs typeface="Times New Roman" panose="02020603050405020304" pitchFamily="18" charset="0"/>
              </a:rPr>
              <a:t>sadece özel imalat süreci gerektiren</a:t>
            </a:r>
            <a:r>
              <a:rPr lang="tr-TR" sz="2600" dirty="0">
                <a:latin typeface="Times New Roman" panose="02020603050405020304" pitchFamily="18" charset="0"/>
                <a:cs typeface="Times New Roman" panose="02020603050405020304" pitchFamily="18" charset="0"/>
              </a:rPr>
              <a:t> mal alımı ihalelerinde istenebilecektir</a:t>
            </a:r>
            <a:r>
              <a:rPr lang="tr-TR" sz="2600" dirty="0" smtClean="0">
                <a:latin typeface="Times New Roman" panose="02020603050405020304" pitchFamily="18" charset="0"/>
                <a:cs typeface="Times New Roman" panose="02020603050405020304" pitchFamily="18" charset="0"/>
              </a:rPr>
              <a:t>.</a:t>
            </a:r>
          </a:p>
          <a:p>
            <a:pPr algn="just"/>
            <a:r>
              <a:rPr lang="tr-TR" sz="2600" dirty="0">
                <a:latin typeface="Times New Roman" panose="02020603050405020304" pitchFamily="18" charset="0"/>
                <a:cs typeface="Times New Roman" panose="02020603050405020304" pitchFamily="18" charset="0"/>
              </a:rPr>
              <a:t>Ölçü birimleri için Uluslararası Ölçü Birimleri Sistemine uygun birimler kullanılmalıdır</a:t>
            </a:r>
          </a:p>
          <a:p>
            <a:pPr marL="0" indent="0" algn="just">
              <a:buNone/>
            </a:pPr>
            <a:r>
              <a:rPr lang="tr-TR" sz="2600" dirty="0">
                <a:latin typeface="Times New Roman" panose="02020603050405020304" pitchFamily="18" charset="0"/>
                <a:cs typeface="Times New Roman" panose="02020603050405020304" pitchFamily="18" charset="0"/>
              </a:rPr>
              <a:t>Eğer alım özel imalat süreci gerektirmiyorsa ISO 9001 ve ISO 14001 gibi belgeler teknik şartnamede talep edilmemelidir</a:t>
            </a:r>
            <a:r>
              <a:rPr lang="tr-TR" sz="2600" dirty="0" smtClean="0">
                <a:latin typeface="Times New Roman" panose="02020603050405020304" pitchFamily="18" charset="0"/>
                <a:cs typeface="Times New Roman" panose="02020603050405020304" pitchFamily="18" charset="0"/>
              </a:rPr>
              <a:t>.</a:t>
            </a:r>
          </a:p>
          <a:p>
            <a:pPr marL="0" indent="0" algn="just">
              <a:buNone/>
            </a:pP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4274773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200" b="1" dirty="0">
                <a:ln>
                  <a:solidFill>
                    <a:prstClr val="black">
                      <a:lumMod val="95000"/>
                      <a:lumOff val="5000"/>
                    </a:prstClr>
                  </a:solidFill>
                </a:ln>
                <a:solidFill>
                  <a:prstClr val="black">
                    <a:lumMod val="95000"/>
                    <a:lumOff val="5000"/>
                  </a:prstClr>
                </a:solidFill>
                <a:latin typeface="Times New Roman" panose="02020603050405020304" pitchFamily="18" charset="0"/>
                <a:cs typeface="Times New Roman" panose="02020603050405020304" pitchFamily="18" charset="0"/>
              </a:rPr>
              <a:t>TEKNİK ŞARTNAMEYE CEVAPLAR VE KATALOG</a:t>
            </a:r>
            <a:endParaRPr lang="tr-TR" sz="3200" dirty="0"/>
          </a:p>
        </p:txBody>
      </p:sp>
      <p:sp>
        <p:nvSpPr>
          <p:cNvPr id="3" name="İçerik Yer Tutucusu 2"/>
          <p:cNvSpPr>
            <a:spLocks noGrp="1"/>
          </p:cNvSpPr>
          <p:nvPr>
            <p:ph idx="1"/>
          </p:nvPr>
        </p:nvSpPr>
        <p:spPr>
          <a:xfrm>
            <a:off x="1860884" y="2133599"/>
            <a:ext cx="9643728" cy="4122821"/>
          </a:xfrm>
        </p:spPr>
        <p:txBody>
          <a:bodyPr>
            <a:normAutofit fontScale="92500" lnSpcReduction="20000"/>
          </a:bodyPr>
          <a:lstStyle/>
          <a:p>
            <a:pPr marL="0" indent="0" algn="just">
              <a:buNone/>
            </a:pPr>
            <a:r>
              <a:rPr lang="tr-TR" sz="2000" b="1" dirty="0">
                <a:latin typeface="Times New Roman" panose="02020603050405020304" pitchFamily="18" charset="0"/>
                <a:cs typeface="Times New Roman" panose="02020603050405020304" pitchFamily="18" charset="0"/>
              </a:rPr>
              <a:t>Tebliğ;</a:t>
            </a:r>
          </a:p>
          <a:p>
            <a:pPr marL="0" indent="0" algn="just">
              <a:buNone/>
            </a:pPr>
            <a:r>
              <a:rPr lang="tr-TR" sz="2000" dirty="0">
                <a:latin typeface="Times New Roman" panose="02020603050405020304" pitchFamily="18" charset="0"/>
                <a:cs typeface="Times New Roman" panose="02020603050405020304" pitchFamily="18" charset="0"/>
              </a:rPr>
              <a:t>Madde 57-Tedarik edilecek malların numuneleri, katalogları, fotoğrafları ile teknik şartnameye cevapları ve açıklamaları içeren doküman..  </a:t>
            </a:r>
          </a:p>
          <a:p>
            <a:pPr marL="0" indent="0">
              <a:buNone/>
            </a:pPr>
            <a:endParaRPr lang="tr-TR" sz="2000" dirty="0" smtClean="0"/>
          </a:p>
          <a:p>
            <a:pPr marL="0" indent="0">
              <a:buNone/>
            </a:pPr>
            <a:r>
              <a:rPr lang="tr-TR" sz="2000" b="1" dirty="0" smtClean="0"/>
              <a:t>Örnek İbare:</a:t>
            </a:r>
          </a:p>
          <a:p>
            <a:r>
              <a:rPr lang="tr-TR" sz="2000" dirty="0">
                <a:latin typeface="Times New Roman" panose="02020603050405020304" pitchFamily="18" charset="0"/>
                <a:cs typeface="Times New Roman" panose="02020603050405020304" pitchFamily="18" charset="0"/>
              </a:rPr>
              <a:t>Teklif edilecek ürünlerin teknik özelliklerini belirten bütün dokuman ve belgeler ile ürüne ait </a:t>
            </a:r>
            <a:r>
              <a:rPr lang="tr-TR" sz="2000" dirty="0">
                <a:solidFill>
                  <a:srgbClr val="C00000"/>
                </a:solidFill>
                <a:latin typeface="Times New Roman" panose="02020603050405020304" pitchFamily="18" charset="0"/>
                <a:cs typeface="Times New Roman" panose="02020603050405020304" pitchFamily="18" charset="0"/>
              </a:rPr>
              <a:t>kataloglar</a:t>
            </a:r>
            <a:r>
              <a:rPr lang="tr-TR" sz="2000" dirty="0">
                <a:latin typeface="Times New Roman" panose="02020603050405020304" pitchFamily="18" charset="0"/>
                <a:cs typeface="Times New Roman" panose="02020603050405020304" pitchFamily="18" charset="0"/>
              </a:rPr>
              <a:t> teklifle beraber sunulmalıdır.</a:t>
            </a:r>
          </a:p>
          <a:p>
            <a:pPr algn="just"/>
            <a:r>
              <a:rPr lang="tr-TR" sz="2000" dirty="0">
                <a:latin typeface="Times New Roman" panose="02020603050405020304" pitchFamily="18" charset="0"/>
                <a:cs typeface="Times New Roman" panose="02020603050405020304" pitchFamily="18" charset="0"/>
              </a:rPr>
              <a:t>İstekliler teknik şartname </a:t>
            </a:r>
            <a:r>
              <a:rPr lang="tr-TR" sz="2000" dirty="0">
                <a:solidFill>
                  <a:srgbClr val="C00000"/>
                </a:solidFill>
                <a:latin typeface="Times New Roman" panose="02020603050405020304" pitchFamily="18" charset="0"/>
                <a:cs typeface="Times New Roman" panose="02020603050405020304" pitchFamily="18" charset="0"/>
              </a:rPr>
              <a:t>maddelerine</a:t>
            </a:r>
            <a:r>
              <a:rPr lang="tr-TR" sz="2000" dirty="0">
                <a:latin typeface="Times New Roman" panose="02020603050405020304" pitchFamily="18" charset="0"/>
                <a:cs typeface="Times New Roman" panose="02020603050405020304" pitchFamily="18" charset="0"/>
              </a:rPr>
              <a:t> ayrı ayrı ve Türkçe olarak şartnamedeki sıra numarasına göre </a:t>
            </a:r>
            <a:r>
              <a:rPr lang="tr-TR" sz="2000" dirty="0">
                <a:solidFill>
                  <a:srgbClr val="C00000"/>
                </a:solidFill>
                <a:latin typeface="Times New Roman" panose="02020603050405020304" pitchFamily="18" charset="0"/>
                <a:cs typeface="Times New Roman" panose="02020603050405020304" pitchFamily="18" charset="0"/>
              </a:rPr>
              <a:t>cevap vermelidir</a:t>
            </a:r>
            <a:r>
              <a:rPr lang="tr-TR" sz="2000" dirty="0">
                <a:latin typeface="Times New Roman" panose="02020603050405020304" pitchFamily="18" charset="0"/>
                <a:cs typeface="Times New Roman" panose="02020603050405020304" pitchFamily="18" charset="0"/>
              </a:rPr>
              <a:t>. Şartnamede istenen özelliklerin hangi dokuman, belge veya katalogda olduğu belirtilmeli ve dokuman üzerinde teknik şartname madde numarası belirtilerek işaretlenmelidir.</a:t>
            </a:r>
          </a:p>
          <a:p>
            <a:endParaRPr lang="tr-TR" b="1" dirty="0"/>
          </a:p>
        </p:txBody>
      </p:sp>
    </p:spTree>
    <p:extLst>
      <p:ext uri="{BB962C8B-B14F-4D97-AF65-F5344CB8AC3E}">
        <p14:creationId xmlns:p14="http://schemas.microsoft.com/office/powerpoint/2010/main" val="16427070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545123"/>
            <a:ext cx="9603275" cy="720969"/>
          </a:xfrm>
        </p:spPr>
        <p:txBody>
          <a:bodyPr>
            <a:normAutofit/>
          </a:bodyPr>
          <a:lstStyle/>
          <a:p>
            <a:pPr algn="ctr"/>
            <a:r>
              <a:rPr lang="tr-TR" sz="3200" b="1" dirty="0">
                <a:ln>
                  <a:solidFill>
                    <a:prstClr val="black">
                      <a:lumMod val="95000"/>
                      <a:lumOff val="5000"/>
                    </a:prstClr>
                  </a:solidFill>
                </a:ln>
                <a:solidFill>
                  <a:prstClr val="black">
                    <a:lumMod val="95000"/>
                    <a:lumOff val="5000"/>
                  </a:prstClr>
                </a:solidFill>
                <a:latin typeface="Times New Roman" panose="02020603050405020304" pitchFamily="18" charset="0"/>
                <a:cs typeface="Times New Roman" panose="02020603050405020304" pitchFamily="18" charset="0"/>
              </a:rPr>
              <a:t>NUMUNE</a:t>
            </a:r>
            <a:endParaRPr lang="tr-TR" sz="3200" dirty="0"/>
          </a:p>
        </p:txBody>
      </p:sp>
      <p:sp>
        <p:nvSpPr>
          <p:cNvPr id="3" name="İçerik Yer Tutucusu 2"/>
          <p:cNvSpPr>
            <a:spLocks noGrp="1"/>
          </p:cNvSpPr>
          <p:nvPr>
            <p:ph idx="1"/>
          </p:nvPr>
        </p:nvSpPr>
        <p:spPr>
          <a:xfrm>
            <a:off x="1973179" y="1450731"/>
            <a:ext cx="9531433" cy="4966111"/>
          </a:xfrm>
        </p:spPr>
        <p:txBody>
          <a:bodyPr>
            <a:normAutofit/>
          </a:bodyPr>
          <a:lstStyle/>
          <a:p>
            <a:pPr marL="0" indent="0">
              <a:buNone/>
            </a:pPr>
            <a:r>
              <a:rPr lang="tr-TR" sz="2400" b="1" dirty="0">
                <a:latin typeface="Times New Roman" panose="02020603050405020304" pitchFamily="18" charset="0"/>
                <a:cs typeface="Times New Roman" panose="02020603050405020304" pitchFamily="18" charset="0"/>
              </a:rPr>
              <a:t>Yönetmelik Madde 43;</a:t>
            </a:r>
          </a:p>
          <a:p>
            <a:pPr algn="just"/>
            <a:r>
              <a:rPr lang="tr-TR" dirty="0">
                <a:latin typeface="Times New Roman" panose="02020603050405020304" pitchFamily="18" charset="0"/>
                <a:cs typeface="Times New Roman" panose="02020603050405020304" pitchFamily="18" charset="0"/>
              </a:rPr>
              <a:t>İdare tarafından numune sunulmasının istenilmesi durumunda, hangi kalem/kalemler için numune istenildiği, numunenin sayısı ve gerekli görülen diğer hususlar ön yeterlik şartnamesinde veya idari şartnamede belirtilir. </a:t>
            </a:r>
          </a:p>
          <a:p>
            <a:pPr algn="just"/>
            <a:r>
              <a:rPr lang="tr-TR" dirty="0">
                <a:latin typeface="Times New Roman" panose="02020603050405020304" pitchFamily="18" charset="0"/>
                <a:cs typeface="Times New Roman" panose="02020603050405020304" pitchFamily="18" charset="0"/>
              </a:rPr>
              <a:t>Numune sunulması istenilen kalem/kalemler için yeter sayı ve nitelikte numune alınması idarenin sorumluluğundadır. Malın niteliğinin birden fazla numune değerlendirmesi yapmaya uygun olup olmadığı ile kullanım ömrü dikkate alınarak en az bir adet numunenin idarede muhafaza edilmesi gerekir. Kurul ya da yargı kararları üzerine yeniden değerlendirme muhafaza edilen numune üzerinden yapılır.</a:t>
            </a:r>
          </a:p>
          <a:p>
            <a:pPr algn="just"/>
            <a:r>
              <a:rPr lang="tr-TR" dirty="0">
                <a:latin typeface="Times New Roman" panose="02020603050405020304" pitchFamily="18" charset="0"/>
                <a:cs typeface="Times New Roman" panose="02020603050405020304" pitchFamily="18" charset="0"/>
              </a:rPr>
              <a:t>İhale dokümanında istenilen sayıda ve nitelikte numune, başvuru veya </a:t>
            </a:r>
            <a:r>
              <a:rPr lang="tr-TR" b="1" dirty="0">
                <a:latin typeface="Times New Roman" panose="02020603050405020304" pitchFamily="18" charset="0"/>
                <a:cs typeface="Times New Roman" panose="02020603050405020304" pitchFamily="18" charset="0"/>
              </a:rPr>
              <a:t>teklif dosyası </a:t>
            </a:r>
            <a:r>
              <a:rPr lang="tr-TR" dirty="0">
                <a:latin typeface="Times New Roman" panose="02020603050405020304" pitchFamily="18" charset="0"/>
                <a:cs typeface="Times New Roman" panose="02020603050405020304" pitchFamily="18" charset="0"/>
              </a:rPr>
              <a:t>ile birlikte idareye teslim edilir.</a:t>
            </a:r>
            <a:r>
              <a:rPr lang="tr-TR" dirty="0"/>
              <a:t> </a:t>
            </a:r>
          </a:p>
          <a:p>
            <a:pPr algn="just"/>
            <a:endParaRPr lang="tr-TR" dirty="0"/>
          </a:p>
        </p:txBody>
      </p:sp>
    </p:spTree>
    <p:extLst>
      <p:ext uri="{BB962C8B-B14F-4D97-AF65-F5344CB8AC3E}">
        <p14:creationId xmlns:p14="http://schemas.microsoft.com/office/powerpoint/2010/main" val="18684596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3200" b="1" dirty="0">
                <a:ln>
                  <a:solidFill>
                    <a:prstClr val="black">
                      <a:lumMod val="95000"/>
                      <a:lumOff val="5000"/>
                    </a:prstClr>
                  </a:solidFill>
                </a:ln>
                <a:solidFill>
                  <a:prstClr val="black">
                    <a:lumMod val="95000"/>
                    <a:lumOff val="5000"/>
                  </a:prstClr>
                </a:solidFill>
                <a:latin typeface="Times New Roman" panose="02020603050405020304" pitchFamily="18" charset="0"/>
                <a:cs typeface="Times New Roman" panose="02020603050405020304" pitchFamily="18" charset="0"/>
              </a:rPr>
              <a:t>AMBALAJ ETİKETLEME VE NAKLİYE</a:t>
            </a:r>
            <a:endParaRPr lang="tr-TR" dirty="0"/>
          </a:p>
        </p:txBody>
      </p:sp>
      <p:sp>
        <p:nvSpPr>
          <p:cNvPr id="3" name="İçerik Yer Tutucusu 2"/>
          <p:cNvSpPr>
            <a:spLocks noGrp="1"/>
          </p:cNvSpPr>
          <p:nvPr>
            <p:ph idx="1"/>
          </p:nvPr>
        </p:nvSpPr>
        <p:spPr>
          <a:xfrm>
            <a:off x="1876926" y="2133600"/>
            <a:ext cx="9627686" cy="3978442"/>
          </a:xfrm>
        </p:spPr>
        <p:txBody>
          <a:bodyPr>
            <a:normAutofit fontScale="92500" lnSpcReduction="10000"/>
          </a:bodyPr>
          <a:lstStyle/>
          <a:p>
            <a:endParaRPr lang="tr-TR" dirty="0"/>
          </a:p>
          <a:p>
            <a:r>
              <a:rPr lang="tr-TR" sz="2400" dirty="0">
                <a:latin typeface="Times New Roman" panose="02020603050405020304" pitchFamily="18" charset="0"/>
                <a:cs typeface="Times New Roman" panose="02020603050405020304" pitchFamily="18" charset="0"/>
              </a:rPr>
              <a:t>Ürünün dış ambalajında/etiketinde olması istenen özellikler belirtilmelidir</a:t>
            </a:r>
            <a:r>
              <a:rPr lang="tr-TR" sz="2400" dirty="0" smtClean="0">
                <a:latin typeface="Times New Roman" panose="02020603050405020304" pitchFamily="18" charset="0"/>
                <a:cs typeface="Times New Roman" panose="02020603050405020304" pitchFamily="18" charset="0"/>
              </a:rPr>
              <a:t>.</a:t>
            </a:r>
          </a:p>
          <a:p>
            <a:r>
              <a:rPr lang="tr-TR" sz="2400" dirty="0">
                <a:latin typeface="Times New Roman" panose="02020603050405020304" pitchFamily="18" charset="0"/>
                <a:cs typeface="Times New Roman" panose="02020603050405020304" pitchFamily="18" charset="0"/>
              </a:rPr>
              <a:t>Ürünle ilgili depolama, </a:t>
            </a:r>
            <a:r>
              <a:rPr lang="tr-TR" sz="2400" dirty="0" err="1">
                <a:latin typeface="Times New Roman" panose="02020603050405020304" pitchFamily="18" charset="0"/>
                <a:cs typeface="Times New Roman" panose="02020603050405020304" pitchFamily="18" charset="0"/>
              </a:rPr>
              <a:t>miad</a:t>
            </a:r>
            <a:r>
              <a:rPr lang="tr-TR" sz="2400" dirty="0">
                <a:latin typeface="Times New Roman" panose="02020603050405020304" pitchFamily="18" charset="0"/>
                <a:cs typeface="Times New Roman" panose="02020603050405020304" pitchFamily="18" charset="0"/>
              </a:rPr>
              <a:t>, raf ömrü, teslim şartları belirtilmelidir.</a:t>
            </a:r>
          </a:p>
          <a:p>
            <a:endParaRPr lang="tr-TR" sz="2400" dirty="0">
              <a:latin typeface="Times New Roman" panose="02020603050405020304" pitchFamily="18" charset="0"/>
              <a:cs typeface="Times New Roman" panose="02020603050405020304" pitchFamily="18" charset="0"/>
            </a:endParaRPr>
          </a:p>
          <a:p>
            <a:pPr algn="just"/>
            <a:r>
              <a:rPr lang="tr-TR" sz="2400" b="1" dirty="0" smtClean="0">
                <a:latin typeface="Times New Roman" panose="02020603050405020304" pitchFamily="18" charset="0"/>
                <a:cs typeface="Times New Roman" panose="02020603050405020304" pitchFamily="18" charset="0"/>
              </a:rPr>
              <a:t>Örnek İbare;</a:t>
            </a:r>
            <a:endParaRPr lang="tr-TR" sz="2400" b="1" dirty="0">
              <a:latin typeface="Times New Roman" panose="02020603050405020304" pitchFamily="18" charset="0"/>
              <a:cs typeface="Times New Roman" panose="02020603050405020304" pitchFamily="18" charset="0"/>
            </a:endParaRPr>
          </a:p>
          <a:p>
            <a:pPr algn="just"/>
            <a:endParaRPr lang="tr-TR" sz="2400" b="1"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Teklif edilen ürünler orijinal ambalajında ve nakliye ücreti olmadan idareye teslim edilmelidir</a:t>
            </a:r>
            <a:r>
              <a:rPr lang="tr-TR"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6695875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b="1" dirty="0">
                <a:ln>
                  <a:solidFill>
                    <a:prstClr val="black">
                      <a:lumMod val="95000"/>
                      <a:lumOff val="5000"/>
                    </a:prstClr>
                  </a:solidFill>
                </a:ln>
                <a:solidFill>
                  <a:prstClr val="black">
                    <a:lumMod val="95000"/>
                    <a:lumOff val="5000"/>
                  </a:prstClr>
                </a:solidFill>
                <a:latin typeface="Times New Roman" panose="02020603050405020304" pitchFamily="18" charset="0"/>
                <a:cs typeface="Times New Roman" panose="02020603050405020304" pitchFamily="18" charset="0"/>
              </a:rPr>
              <a:t>MONTAJ KURULUM VE KONFİGÜRASYON BİLGİSİ</a:t>
            </a:r>
            <a:endParaRPr lang="tr-TR" sz="2800" dirty="0"/>
          </a:p>
        </p:txBody>
      </p:sp>
      <p:sp>
        <p:nvSpPr>
          <p:cNvPr id="3" name="İçerik Yer Tutucusu 2"/>
          <p:cNvSpPr>
            <a:spLocks noGrp="1"/>
          </p:cNvSpPr>
          <p:nvPr>
            <p:ph idx="1"/>
          </p:nvPr>
        </p:nvSpPr>
        <p:spPr>
          <a:xfrm>
            <a:off x="1909011" y="2133600"/>
            <a:ext cx="9595601" cy="3914274"/>
          </a:xfrm>
        </p:spPr>
        <p:txBody>
          <a:bodyPr>
            <a:normAutofit lnSpcReduction="10000"/>
          </a:bodyPr>
          <a:lstStyle/>
          <a:p>
            <a:r>
              <a:rPr lang="tr-TR" sz="2400" dirty="0">
                <a:latin typeface="Times New Roman" panose="02020603050405020304" pitchFamily="18" charset="0"/>
                <a:cs typeface="Times New Roman" panose="02020603050405020304" pitchFamily="18" charset="0"/>
              </a:rPr>
              <a:t>Ruhsat, tescil gibi özellikler belirtilmelidir.</a:t>
            </a:r>
          </a:p>
          <a:p>
            <a:r>
              <a:rPr lang="tr-TR" sz="2400" dirty="0">
                <a:latin typeface="Times New Roman" panose="02020603050405020304" pitchFamily="18" charset="0"/>
                <a:cs typeface="Times New Roman" panose="02020603050405020304" pitchFamily="18" charset="0"/>
              </a:rPr>
              <a:t>Kalite Kontrol isteği belirtilmelidir (gerekiyorsa)</a:t>
            </a:r>
          </a:p>
          <a:p>
            <a:r>
              <a:rPr lang="tr-TR" sz="2400" dirty="0">
                <a:latin typeface="Times New Roman" panose="02020603050405020304" pitchFamily="18" charset="0"/>
                <a:cs typeface="Times New Roman" panose="02020603050405020304" pitchFamily="18" charset="0"/>
              </a:rPr>
              <a:t>Ürün muayene şartları belirtilmelidir.</a:t>
            </a:r>
          </a:p>
          <a:p>
            <a:pPr algn="just"/>
            <a:r>
              <a:rPr lang="tr-TR" sz="2400" dirty="0">
                <a:latin typeface="Times New Roman" panose="02020603050405020304" pitchFamily="18" charset="0"/>
                <a:cs typeface="Times New Roman" panose="02020603050405020304" pitchFamily="18" charset="0"/>
              </a:rPr>
              <a:t>Varsa; temin edilecek araç, malzeme ve teçhizat ile birlikte istenecek yedek parça ve sarf malzemesi, test ve kalibrasyon cihazı, bakım set ve avadanlığı, doküman (kullanma kılavuzu, yedek parça kataloğu, bakım talimatı, </a:t>
            </a:r>
            <a:r>
              <a:rPr lang="tr-TR" sz="2400" dirty="0" err="1">
                <a:latin typeface="Times New Roman" panose="02020603050405020304" pitchFamily="18" charset="0"/>
                <a:cs typeface="Times New Roman" panose="02020603050405020304" pitchFamily="18" charset="0"/>
              </a:rPr>
              <a:t>v.b</a:t>
            </a:r>
            <a:r>
              <a:rPr lang="tr-TR" sz="2400" dirty="0">
                <a:latin typeface="Times New Roman" panose="02020603050405020304" pitchFamily="18" charset="0"/>
                <a:cs typeface="Times New Roman" panose="02020603050405020304" pitchFamily="18" charset="0"/>
              </a:rPr>
              <a:t>) ile ilgili hususlar teknik şartnameye dahil edilmeli, bu tür malzeme, cihaz ve dokümanın miktarı belirtilmelidir.</a:t>
            </a:r>
          </a:p>
          <a:p>
            <a:endParaRPr lang="tr-TR" dirty="0"/>
          </a:p>
        </p:txBody>
      </p:sp>
    </p:spTree>
    <p:extLst>
      <p:ext uri="{BB962C8B-B14F-4D97-AF65-F5344CB8AC3E}">
        <p14:creationId xmlns:p14="http://schemas.microsoft.com/office/powerpoint/2010/main" val="25748763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1044269"/>
          </a:xfrm>
        </p:spPr>
        <p:txBody>
          <a:bodyPr>
            <a:normAutofit/>
          </a:bodyPr>
          <a:lstStyle/>
          <a:p>
            <a:pPr algn="ctr"/>
            <a:r>
              <a:rPr lang="tr-TR" sz="3200" b="1" dirty="0">
                <a:ln>
                  <a:solidFill>
                    <a:prstClr val="black">
                      <a:lumMod val="95000"/>
                      <a:lumOff val="5000"/>
                    </a:prstClr>
                  </a:solidFill>
                </a:ln>
                <a:solidFill>
                  <a:prstClr val="black">
                    <a:lumMod val="95000"/>
                    <a:lumOff val="5000"/>
                  </a:prstClr>
                </a:solidFill>
                <a:latin typeface="Times New Roman" panose="02020603050405020304" pitchFamily="18" charset="0"/>
                <a:cs typeface="Times New Roman" panose="02020603050405020304" pitchFamily="18" charset="0"/>
              </a:rPr>
              <a:t>EĞİTİM</a:t>
            </a:r>
            <a:endParaRPr lang="tr-TR" sz="3200" dirty="0"/>
          </a:p>
        </p:txBody>
      </p:sp>
      <p:sp>
        <p:nvSpPr>
          <p:cNvPr id="3" name="İçerik Yer Tutucusu 2"/>
          <p:cNvSpPr>
            <a:spLocks noGrp="1"/>
          </p:cNvSpPr>
          <p:nvPr>
            <p:ph idx="1"/>
          </p:nvPr>
        </p:nvSpPr>
        <p:spPr/>
        <p:txBody>
          <a:bodyPr>
            <a:normAutofit fontScale="77500" lnSpcReduction="20000"/>
          </a:bodyPr>
          <a:lstStyle/>
          <a:p>
            <a:pPr algn="just"/>
            <a:r>
              <a:rPr lang="tr-TR" sz="2600" dirty="0">
                <a:latin typeface="Times New Roman" panose="02020603050405020304" pitchFamily="18" charset="0"/>
                <a:cs typeface="Times New Roman" panose="02020603050405020304" pitchFamily="18" charset="0"/>
              </a:rPr>
              <a:t>Temin edilecek malzeme ve/veya sistemi kullanacak personele verilmesi gerekli olabilecek teknik içerikli eğitimler ile ilgili hükümler teknik şartnamede belirlendiği şekilde ihale dokümanında belirtilmelidir</a:t>
            </a:r>
            <a:r>
              <a:rPr lang="tr-TR" sz="2600" dirty="0" smtClean="0">
                <a:latin typeface="Times New Roman" panose="02020603050405020304" pitchFamily="18" charset="0"/>
                <a:cs typeface="Times New Roman" panose="02020603050405020304" pitchFamily="18" charset="0"/>
              </a:rPr>
              <a:t>.</a:t>
            </a:r>
          </a:p>
          <a:p>
            <a:endParaRPr lang="tr-TR" dirty="0" smtClean="0"/>
          </a:p>
          <a:p>
            <a:r>
              <a:rPr lang="tr-TR" sz="2000" b="1" dirty="0" smtClean="0">
                <a:latin typeface="Times New Roman" panose="02020603050405020304" pitchFamily="18" charset="0"/>
                <a:cs typeface="Times New Roman" panose="02020603050405020304" pitchFamily="18" charset="0"/>
              </a:rPr>
              <a:t>Örnek İbare:</a:t>
            </a:r>
            <a:endParaRPr lang="tr-TR" sz="2000" dirty="0" smtClean="0">
              <a:latin typeface="Times New Roman" panose="02020603050405020304" pitchFamily="18" charset="0"/>
              <a:cs typeface="Times New Roman" panose="02020603050405020304" pitchFamily="18" charset="0"/>
            </a:endParaRPr>
          </a:p>
          <a:p>
            <a:pPr marL="0" indent="0" algn="just">
              <a:buNone/>
            </a:pPr>
            <a:r>
              <a:rPr lang="tr-TR" sz="2400" dirty="0" smtClean="0">
                <a:latin typeface="Times New Roman" panose="02020603050405020304" pitchFamily="18" charset="0"/>
                <a:cs typeface="Times New Roman" panose="02020603050405020304" pitchFamily="18" charset="0"/>
              </a:rPr>
              <a:t>Teklif </a:t>
            </a:r>
            <a:r>
              <a:rPr lang="tr-TR" sz="2400" dirty="0">
                <a:latin typeface="Times New Roman" panose="02020603050405020304" pitchFamily="18" charset="0"/>
                <a:cs typeface="Times New Roman" panose="02020603050405020304" pitchFamily="18" charset="0"/>
              </a:rPr>
              <a:t>edilecek Uygulama Sunucu Bilgisayarı için Sunucunun daha etkin kullanımını sağlamak üzere Merkezi Yönetim Yazılımı ve sunucu özellikleri ile ilgili, idarece belirlenecek </a:t>
            </a:r>
            <a:r>
              <a:rPr lang="tr-TR" sz="2400" dirty="0">
                <a:solidFill>
                  <a:srgbClr val="C00000"/>
                </a:solidFill>
                <a:latin typeface="Times New Roman" panose="02020603050405020304" pitchFamily="18" charset="0"/>
                <a:cs typeface="Times New Roman" panose="02020603050405020304" pitchFamily="18" charset="0"/>
              </a:rPr>
              <a:t>yer ve tarihte</a:t>
            </a:r>
            <a:r>
              <a:rPr lang="tr-TR" sz="2400" dirty="0">
                <a:latin typeface="Times New Roman" panose="02020603050405020304" pitchFamily="18" charset="0"/>
                <a:cs typeface="Times New Roman" panose="02020603050405020304" pitchFamily="18" charset="0"/>
              </a:rPr>
              <a:t>, idarenin </a:t>
            </a:r>
            <a:r>
              <a:rPr lang="tr-TR" sz="2400" dirty="0">
                <a:solidFill>
                  <a:srgbClr val="C00000"/>
                </a:solidFill>
                <a:latin typeface="Times New Roman" panose="02020603050405020304" pitchFamily="18" charset="0"/>
                <a:cs typeface="Times New Roman" panose="02020603050405020304" pitchFamily="18" charset="0"/>
              </a:rPr>
              <a:t>belirleyeceği sayıda </a:t>
            </a:r>
            <a:r>
              <a:rPr lang="tr-TR" sz="2400" dirty="0">
                <a:latin typeface="Times New Roman" panose="02020603050405020304" pitchFamily="18" charset="0"/>
                <a:cs typeface="Times New Roman" panose="02020603050405020304" pitchFamily="18" charset="0"/>
              </a:rPr>
              <a:t>personel için en az </a:t>
            </a:r>
            <a:r>
              <a:rPr lang="tr-TR" sz="2400" dirty="0">
                <a:solidFill>
                  <a:srgbClr val="C00000"/>
                </a:solidFill>
                <a:latin typeface="Times New Roman" panose="02020603050405020304" pitchFamily="18" charset="0"/>
                <a:cs typeface="Times New Roman" panose="02020603050405020304" pitchFamily="18" charset="0"/>
              </a:rPr>
              <a:t>3 gün süreli </a:t>
            </a:r>
            <a:r>
              <a:rPr lang="tr-TR" sz="2400" dirty="0">
                <a:latin typeface="Times New Roman" panose="02020603050405020304" pitchFamily="18" charset="0"/>
                <a:cs typeface="Times New Roman" panose="02020603050405020304" pitchFamily="18" charset="0"/>
              </a:rPr>
              <a:t>(Hafta içi olmak üzere), bir defaya mahsus eğitim verilmelidir. Eğitimle ilgili idareden ayrıca </a:t>
            </a:r>
            <a:r>
              <a:rPr lang="tr-TR" sz="2400" dirty="0">
                <a:solidFill>
                  <a:srgbClr val="C00000"/>
                </a:solidFill>
                <a:latin typeface="Times New Roman" panose="02020603050405020304" pitchFamily="18" charset="0"/>
                <a:cs typeface="Times New Roman" panose="02020603050405020304" pitchFamily="18" charset="0"/>
              </a:rPr>
              <a:t>ücret talep </a:t>
            </a:r>
            <a:r>
              <a:rPr lang="tr-TR" sz="2400" dirty="0">
                <a:latin typeface="Times New Roman" panose="02020603050405020304" pitchFamily="18" charset="0"/>
                <a:cs typeface="Times New Roman" panose="02020603050405020304" pitchFamily="18" charset="0"/>
              </a:rPr>
              <a:t>edilmemelidir.</a:t>
            </a:r>
          </a:p>
          <a:p>
            <a:endParaRPr lang="tr-TR" dirty="0"/>
          </a:p>
        </p:txBody>
      </p:sp>
    </p:spTree>
    <p:extLst>
      <p:ext uri="{BB962C8B-B14F-4D97-AF65-F5344CB8AC3E}">
        <p14:creationId xmlns:p14="http://schemas.microsoft.com/office/powerpoint/2010/main" val="40546740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b="1" dirty="0">
                <a:ln>
                  <a:solidFill>
                    <a:prstClr val="black">
                      <a:lumMod val="95000"/>
                      <a:lumOff val="5000"/>
                    </a:prstClr>
                  </a:solidFill>
                </a:ln>
                <a:solidFill>
                  <a:prstClr val="black">
                    <a:lumMod val="95000"/>
                    <a:lumOff val="5000"/>
                  </a:prstClr>
                </a:solidFill>
                <a:latin typeface="Times New Roman" panose="02020603050405020304" pitchFamily="18" charset="0"/>
                <a:cs typeface="Times New Roman" panose="02020603050405020304" pitchFamily="18" charset="0"/>
              </a:rPr>
              <a:t>GARANTİ BAKIM ONARIM</a:t>
            </a:r>
            <a:r>
              <a:rPr lang="tr-TR" dirty="0"/>
              <a:t/>
            </a:r>
            <a:br>
              <a:rPr lang="tr-TR" dirty="0"/>
            </a:br>
            <a:endParaRPr lang="tr-TR" dirty="0"/>
          </a:p>
        </p:txBody>
      </p:sp>
      <p:sp>
        <p:nvSpPr>
          <p:cNvPr id="3" name="İçerik Yer Tutucusu 2"/>
          <p:cNvSpPr>
            <a:spLocks noGrp="1"/>
          </p:cNvSpPr>
          <p:nvPr>
            <p:ph idx="1"/>
          </p:nvPr>
        </p:nvSpPr>
        <p:spPr>
          <a:xfrm>
            <a:off x="1732547" y="1491917"/>
            <a:ext cx="9772066" cy="4636167"/>
          </a:xfrm>
        </p:spPr>
        <p:txBody>
          <a:bodyPr>
            <a:normAutofit fontScale="77500" lnSpcReduction="20000"/>
          </a:bodyPr>
          <a:lstStyle/>
          <a:p>
            <a:pPr marL="0" indent="0">
              <a:buNone/>
            </a:pPr>
            <a:r>
              <a:rPr lang="tr-TR" sz="2300" b="1" dirty="0">
                <a:latin typeface="Times New Roman" panose="02020603050405020304" pitchFamily="18" charset="0"/>
                <a:cs typeface="Times New Roman" panose="02020603050405020304" pitchFamily="18" charset="0"/>
              </a:rPr>
              <a:t>Yönetmelik madde 14;</a:t>
            </a:r>
          </a:p>
          <a:p>
            <a:pPr marL="0" indent="0" algn="just">
              <a:buNone/>
            </a:pPr>
            <a:r>
              <a:rPr lang="tr-TR" sz="2900" dirty="0" smtClean="0">
                <a:latin typeface="Times New Roman" panose="02020603050405020304" pitchFamily="18" charset="0"/>
                <a:cs typeface="Times New Roman" panose="02020603050405020304" pitchFamily="18" charset="0"/>
              </a:rPr>
              <a:t>Teknik </a:t>
            </a:r>
            <a:r>
              <a:rPr lang="tr-TR" sz="2900" dirty="0">
                <a:latin typeface="Times New Roman" panose="02020603050405020304" pitchFamily="18" charset="0"/>
                <a:cs typeface="Times New Roman" panose="02020603050405020304" pitchFamily="18" charset="0"/>
              </a:rPr>
              <a:t>şartnamede, alım konusu malın montajı ve satış sonrası servisi ile yedek parçasının sağlanmasına yönelik düzenleme yapılabilir.</a:t>
            </a:r>
          </a:p>
          <a:p>
            <a:pPr algn="just"/>
            <a:r>
              <a:rPr lang="tr-TR" sz="2900" dirty="0" smtClean="0">
                <a:latin typeface="Times New Roman" panose="02020603050405020304" pitchFamily="18" charset="0"/>
                <a:cs typeface="Times New Roman" panose="02020603050405020304" pitchFamily="18" charset="0"/>
              </a:rPr>
              <a:t>Garanti </a:t>
            </a:r>
            <a:r>
              <a:rPr lang="tr-TR" sz="2900" dirty="0">
                <a:latin typeface="Times New Roman" panose="02020603050405020304" pitchFamily="18" charset="0"/>
                <a:cs typeface="Times New Roman" panose="02020603050405020304" pitchFamily="18" charset="0"/>
              </a:rPr>
              <a:t>şartları belirtilmelidir. Cihaz alımlarında en az iki yıl garanti şartı konulmalıdır. İki yıldan fazla garanti istenildiği takdirde ayrıca bildirilmelidir. </a:t>
            </a:r>
          </a:p>
          <a:p>
            <a:r>
              <a:rPr lang="tr-TR" sz="2900" dirty="0">
                <a:latin typeface="Times New Roman" panose="02020603050405020304" pitchFamily="18" charset="0"/>
                <a:cs typeface="Times New Roman" panose="02020603050405020304" pitchFamily="18" charset="0"/>
              </a:rPr>
              <a:t>Ürünün bertaraf edilmesiyle ilgili özellikler belirtilmelidir</a:t>
            </a:r>
            <a:r>
              <a:rPr lang="tr-TR" sz="2900" dirty="0" smtClean="0">
                <a:latin typeface="Times New Roman" panose="02020603050405020304" pitchFamily="18" charset="0"/>
                <a:cs typeface="Times New Roman" panose="02020603050405020304" pitchFamily="18" charset="0"/>
              </a:rPr>
              <a:t>.</a:t>
            </a:r>
          </a:p>
          <a:p>
            <a:r>
              <a:rPr lang="tr-TR" sz="2900" dirty="0">
                <a:latin typeface="Times New Roman" panose="02020603050405020304" pitchFamily="18" charset="0"/>
                <a:cs typeface="Times New Roman" panose="02020603050405020304" pitchFamily="18" charset="0"/>
              </a:rPr>
              <a:t>Arızaya müdahale ve giderme süresi belirtilmelidir</a:t>
            </a:r>
            <a:r>
              <a:rPr lang="tr-TR" sz="2900" dirty="0" smtClean="0">
                <a:latin typeface="Times New Roman" panose="02020603050405020304" pitchFamily="18" charset="0"/>
                <a:cs typeface="Times New Roman" panose="02020603050405020304" pitchFamily="18" charset="0"/>
              </a:rPr>
              <a:t>.</a:t>
            </a:r>
          </a:p>
          <a:p>
            <a:r>
              <a:rPr lang="tr-TR" sz="2900" b="1" dirty="0" smtClean="0">
                <a:latin typeface="Times New Roman" panose="02020603050405020304" pitchFamily="18" charset="0"/>
                <a:cs typeface="Times New Roman" panose="02020603050405020304" pitchFamily="18" charset="0"/>
              </a:rPr>
              <a:t>Örnek İbare;</a:t>
            </a:r>
            <a:endParaRPr lang="tr-TR" sz="2900" b="1" dirty="0">
              <a:latin typeface="Times New Roman" panose="02020603050405020304" pitchFamily="18" charset="0"/>
              <a:cs typeface="Times New Roman" panose="02020603050405020304" pitchFamily="18" charset="0"/>
            </a:endParaRPr>
          </a:p>
          <a:p>
            <a:pPr marL="0" indent="0" algn="just">
              <a:buNone/>
            </a:pPr>
            <a:r>
              <a:rPr lang="tr-TR" sz="2900" dirty="0" smtClean="0">
                <a:latin typeface="Times New Roman" panose="02020603050405020304" pitchFamily="18" charset="0"/>
                <a:cs typeface="Times New Roman" panose="02020603050405020304" pitchFamily="18" charset="0"/>
              </a:rPr>
              <a:t>Teklif </a:t>
            </a:r>
            <a:r>
              <a:rPr lang="tr-TR" sz="2900" dirty="0">
                <a:latin typeface="Times New Roman" panose="02020603050405020304" pitchFamily="18" charset="0"/>
                <a:cs typeface="Times New Roman" panose="02020603050405020304" pitchFamily="18" charset="0"/>
              </a:rPr>
              <a:t>edilen ürün 2 (iki) yıl ücretsiz garantili olmalıdır. Garanti süresinin bitimine, müteakip 5 (beş) yıl yedek parça, bakım ve onarımı hususunda servis garantili olmalıdır.</a:t>
            </a:r>
          </a:p>
          <a:p>
            <a:endParaRPr lang="tr-TR" dirty="0"/>
          </a:p>
        </p:txBody>
      </p:sp>
    </p:spTree>
    <p:extLst>
      <p:ext uri="{BB962C8B-B14F-4D97-AF65-F5344CB8AC3E}">
        <p14:creationId xmlns:p14="http://schemas.microsoft.com/office/powerpoint/2010/main" val="16860477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800" b="1" dirty="0">
                <a:ln>
                  <a:solidFill>
                    <a:prstClr val="black">
                      <a:lumMod val="95000"/>
                      <a:lumOff val="5000"/>
                    </a:prstClr>
                  </a:solidFill>
                </a:ln>
                <a:solidFill>
                  <a:prstClr val="black">
                    <a:lumMod val="95000"/>
                    <a:lumOff val="5000"/>
                  </a:prstClr>
                </a:solidFill>
                <a:latin typeface="Times New Roman" panose="02020603050405020304" pitchFamily="18" charset="0"/>
                <a:cs typeface="Times New Roman" panose="02020603050405020304" pitchFamily="18" charset="0"/>
              </a:rPr>
              <a:t>PERSONEL ÇALIŞTIRILMASI</a:t>
            </a:r>
            <a:endParaRPr lang="tr-TR" dirty="0"/>
          </a:p>
        </p:txBody>
      </p:sp>
      <p:sp>
        <p:nvSpPr>
          <p:cNvPr id="3" name="İçerik Yer Tutucusu 2"/>
          <p:cNvSpPr>
            <a:spLocks noGrp="1"/>
          </p:cNvSpPr>
          <p:nvPr>
            <p:ph idx="1"/>
          </p:nvPr>
        </p:nvSpPr>
        <p:spPr>
          <a:xfrm>
            <a:off x="1941095" y="2133600"/>
            <a:ext cx="9563517" cy="3777622"/>
          </a:xfrm>
        </p:spPr>
        <p:txBody>
          <a:bodyPr>
            <a:normAutofit/>
          </a:bodyPr>
          <a:lstStyle/>
          <a:p>
            <a:pPr algn="just"/>
            <a:endParaRPr lang="tr-TR" b="1" dirty="0">
              <a:latin typeface="Times New Roman" panose="02020603050405020304" pitchFamily="18" charset="0"/>
              <a:cs typeface="Times New Roman" panose="02020603050405020304" pitchFamily="18" charset="0"/>
            </a:endParaRPr>
          </a:p>
          <a:p>
            <a:pPr algn="just"/>
            <a:r>
              <a:rPr lang="tr-TR" sz="2400" b="1" dirty="0">
                <a:latin typeface="Times New Roman" panose="02020603050405020304" pitchFamily="18" charset="0"/>
                <a:cs typeface="Times New Roman" panose="02020603050405020304" pitchFamily="18" charset="0"/>
              </a:rPr>
              <a:t>Yönetmelik madde 14;</a:t>
            </a:r>
          </a:p>
          <a:p>
            <a:pPr marL="0" indent="0" algn="just">
              <a:buNone/>
            </a:pPr>
            <a:endParaRPr lang="tr-TR" sz="2400" b="1"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Alım konusu </a:t>
            </a:r>
            <a:r>
              <a:rPr lang="tr-TR" sz="2400" b="1" dirty="0">
                <a:latin typeface="Times New Roman" panose="02020603050405020304" pitchFamily="18" charset="0"/>
                <a:cs typeface="Times New Roman" panose="02020603050405020304" pitchFamily="18" charset="0"/>
              </a:rPr>
              <a:t>malın</a:t>
            </a:r>
            <a:r>
              <a:rPr lang="tr-TR" sz="2400" dirty="0">
                <a:latin typeface="Times New Roman" panose="02020603050405020304" pitchFamily="18" charset="0"/>
                <a:cs typeface="Times New Roman" panose="02020603050405020304" pitchFamily="18" charset="0"/>
              </a:rPr>
              <a:t> niteliği ve bu Yönetmelikte öngörülen düzenlemeler esas alınarak yüklenicinin personel çalıştırmasının öngörülmesi halinde, bu personelin </a:t>
            </a:r>
            <a:r>
              <a:rPr lang="tr-TR" sz="2400" b="1" dirty="0">
                <a:latin typeface="Times New Roman" panose="02020603050405020304" pitchFamily="18" charset="0"/>
                <a:cs typeface="Times New Roman" panose="02020603050405020304" pitchFamily="18" charset="0"/>
              </a:rPr>
              <a:t>sayısı ve niteliği </a:t>
            </a:r>
            <a:r>
              <a:rPr lang="tr-TR" sz="2400" dirty="0">
                <a:latin typeface="Times New Roman" panose="02020603050405020304" pitchFamily="18" charset="0"/>
                <a:cs typeface="Times New Roman" panose="02020603050405020304" pitchFamily="18" charset="0"/>
              </a:rPr>
              <a:t>teknik şartnamede veya sözleşme tasarısında belirtilir.</a:t>
            </a:r>
          </a:p>
        </p:txBody>
      </p:sp>
    </p:spTree>
    <p:extLst>
      <p:ext uri="{BB962C8B-B14F-4D97-AF65-F5344CB8AC3E}">
        <p14:creationId xmlns:p14="http://schemas.microsoft.com/office/powerpoint/2010/main" val="26809239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860612" y="1138228"/>
            <a:ext cx="3793685" cy="3858767"/>
          </a:xfrm>
        </p:spPr>
        <p:txBody>
          <a:bodyPr anchor="ctr">
            <a:normAutofit/>
          </a:bodyPr>
          <a:lstStyle/>
          <a:p>
            <a:r>
              <a:rPr lang="en-US" sz="3300" b="1" dirty="0">
                <a:ln>
                  <a:solidFill>
                    <a:schemeClr val="tx1">
                      <a:lumMod val="95000"/>
                      <a:lumOff val="5000"/>
                    </a:schemeClr>
                  </a:solidFill>
                </a:ln>
                <a:latin typeface="Times New Roman" panose="02020603050405020304" pitchFamily="18" charset="0"/>
                <a:cs typeface="Times New Roman" panose="02020603050405020304" pitchFamily="18" charset="0"/>
              </a:rPr>
              <a:t>YASAL DAYANAKLAR</a:t>
            </a:r>
            <a:r>
              <a:rPr lang="tr-TR" sz="3300" dirty="0"/>
              <a:t/>
            </a:r>
            <a:br>
              <a:rPr lang="tr-TR" sz="3300" dirty="0"/>
            </a:br>
            <a:endParaRPr lang="tr-TR" sz="3300" dirty="0"/>
          </a:p>
        </p:txBody>
      </p:sp>
      <p:sp>
        <p:nvSpPr>
          <p:cNvPr id="3" name="İçerik Yer Tutucusu 2"/>
          <p:cNvSpPr>
            <a:spLocks noGrp="1"/>
          </p:cNvSpPr>
          <p:nvPr>
            <p:ph idx="1"/>
          </p:nvPr>
        </p:nvSpPr>
        <p:spPr>
          <a:xfrm>
            <a:off x="3882189" y="1138227"/>
            <a:ext cx="7681161" cy="5358825"/>
          </a:xfrm>
        </p:spPr>
        <p:txBody>
          <a:bodyPr anchor="ctr">
            <a:normAutofit/>
          </a:bodyPr>
          <a:lstStyle/>
          <a:p>
            <a:pPr marL="0" indent="0">
              <a:lnSpc>
                <a:spcPct val="110000"/>
              </a:lnSpc>
              <a:buNone/>
            </a:pPr>
            <a:r>
              <a:rPr lang="tr-TR" sz="2000" b="1" dirty="0">
                <a:solidFill>
                  <a:srgbClr val="000000"/>
                </a:solidFill>
                <a:latin typeface="Times New Roman" panose="02020603050405020304" pitchFamily="18" charset="0"/>
                <a:cs typeface="Times New Roman" panose="02020603050405020304" pitchFamily="18" charset="0"/>
              </a:rPr>
              <a:t>Tebliğ;</a:t>
            </a:r>
            <a:endParaRPr lang="en-US" sz="2000" b="1" dirty="0">
              <a:solidFill>
                <a:srgbClr val="000000"/>
              </a:solidFill>
              <a:latin typeface="Times New Roman" panose="02020603050405020304" pitchFamily="18" charset="0"/>
              <a:cs typeface="Times New Roman" panose="02020603050405020304" pitchFamily="18" charset="0"/>
            </a:endParaRPr>
          </a:p>
          <a:p>
            <a:pPr algn="just">
              <a:lnSpc>
                <a:spcPct val="110000"/>
              </a:lnSpc>
            </a:pPr>
            <a:r>
              <a:rPr lang="tr-TR" sz="2000" b="1" dirty="0" smtClean="0">
                <a:solidFill>
                  <a:srgbClr val="000000"/>
                </a:solidFill>
                <a:latin typeface="Times New Roman" panose="02020603050405020304" pitchFamily="18" charset="0"/>
                <a:cs typeface="Times New Roman" panose="02020603050405020304" pitchFamily="18" charset="0"/>
              </a:rPr>
              <a:t>55.1</a:t>
            </a:r>
            <a:r>
              <a:rPr lang="tr-TR" sz="2000" b="1" dirty="0">
                <a:solidFill>
                  <a:srgbClr val="000000"/>
                </a:solidFill>
                <a:latin typeface="Times New Roman" panose="02020603050405020304" pitchFamily="18" charset="0"/>
                <a:cs typeface="Times New Roman" panose="02020603050405020304" pitchFamily="18" charset="0"/>
              </a:rPr>
              <a:t>.</a:t>
            </a:r>
            <a:r>
              <a:rPr lang="tr-TR" sz="2000" dirty="0">
                <a:solidFill>
                  <a:srgbClr val="000000"/>
                </a:solidFill>
                <a:latin typeface="Times New Roman" panose="02020603050405020304" pitchFamily="18" charset="0"/>
                <a:cs typeface="Times New Roman" panose="02020603050405020304" pitchFamily="18" charset="0"/>
              </a:rPr>
              <a:t> İdare tarafından mal alımı ihalelerinde alım konusu mal veya malların teknik kriterlerinin ve özelliklerinin belirtildiği </a:t>
            </a:r>
            <a:r>
              <a:rPr lang="tr-TR" sz="2000" b="1" dirty="0">
                <a:solidFill>
                  <a:srgbClr val="000000"/>
                </a:solidFill>
                <a:latin typeface="Times New Roman" panose="02020603050405020304" pitchFamily="18" charset="0"/>
                <a:cs typeface="Times New Roman" panose="02020603050405020304" pitchFamily="18" charset="0"/>
              </a:rPr>
              <a:t>teknik şartname hazırlanması zorunludur</a:t>
            </a:r>
            <a:r>
              <a:rPr lang="tr-TR" sz="2000" dirty="0">
                <a:solidFill>
                  <a:srgbClr val="000000"/>
                </a:solidFill>
                <a:latin typeface="Times New Roman" panose="02020603050405020304" pitchFamily="18" charset="0"/>
                <a:cs typeface="Times New Roman" panose="02020603050405020304" pitchFamily="18" charset="0"/>
              </a:rPr>
              <a:t>.</a:t>
            </a:r>
            <a:endParaRPr lang="en-US" sz="2000" dirty="0">
              <a:solidFill>
                <a:srgbClr val="000000"/>
              </a:solidFill>
              <a:latin typeface="Times New Roman" panose="02020603050405020304" pitchFamily="18" charset="0"/>
              <a:cs typeface="Times New Roman" panose="02020603050405020304" pitchFamily="18" charset="0"/>
            </a:endParaRPr>
          </a:p>
          <a:p>
            <a:pPr marL="0" indent="0" algn="just">
              <a:lnSpc>
                <a:spcPct val="110000"/>
              </a:lnSpc>
              <a:buNone/>
            </a:pPr>
            <a:r>
              <a:rPr lang="en-US" sz="2000" dirty="0">
                <a:solidFill>
                  <a:srgbClr val="000000"/>
                </a:solidFill>
                <a:latin typeface="Times New Roman" panose="02020603050405020304" pitchFamily="18" charset="0"/>
                <a:cs typeface="Times New Roman" panose="02020603050405020304" pitchFamily="18" charset="0"/>
              </a:rPr>
              <a:t>       </a:t>
            </a:r>
            <a:r>
              <a:rPr lang="tr-TR" sz="2000" dirty="0">
                <a:solidFill>
                  <a:srgbClr val="000000"/>
                </a:solidFill>
                <a:latin typeface="Times New Roman" panose="02020603050405020304" pitchFamily="18" charset="0"/>
                <a:cs typeface="Times New Roman" panose="02020603050405020304" pitchFamily="18" charset="0"/>
              </a:rPr>
              <a:t>Teknik şartnamenin hazırlanmasında, </a:t>
            </a:r>
            <a:endParaRPr lang="en-US" sz="2000" dirty="0">
              <a:solidFill>
                <a:srgbClr val="000000"/>
              </a:solidFill>
              <a:latin typeface="Times New Roman" panose="02020603050405020304" pitchFamily="18" charset="0"/>
              <a:cs typeface="Times New Roman" panose="02020603050405020304" pitchFamily="18" charset="0"/>
            </a:endParaRPr>
          </a:p>
          <a:p>
            <a:pPr>
              <a:lnSpc>
                <a:spcPct val="110000"/>
              </a:lnSpc>
            </a:pPr>
            <a:r>
              <a:rPr lang="tr-TR" sz="2200" b="1" dirty="0">
                <a:solidFill>
                  <a:srgbClr val="000000"/>
                </a:solidFill>
                <a:latin typeface="Times New Roman" panose="02020603050405020304" pitchFamily="18" charset="0"/>
                <a:cs typeface="Times New Roman" panose="02020603050405020304" pitchFamily="18" charset="0"/>
              </a:rPr>
              <a:t>4734 sayılı </a:t>
            </a:r>
            <a:r>
              <a:rPr lang="en-US" sz="2200" b="1" dirty="0" err="1">
                <a:solidFill>
                  <a:srgbClr val="000000"/>
                </a:solidFill>
                <a:latin typeface="Times New Roman" panose="02020603050405020304" pitchFamily="18" charset="0"/>
                <a:cs typeface="Times New Roman" panose="02020603050405020304" pitchFamily="18" charset="0"/>
              </a:rPr>
              <a:t>Kamu</a:t>
            </a:r>
            <a:r>
              <a:rPr lang="en-US" sz="2200" b="1" dirty="0">
                <a:solidFill>
                  <a:srgbClr val="000000"/>
                </a:solidFill>
                <a:latin typeface="Times New Roman" panose="02020603050405020304" pitchFamily="18" charset="0"/>
                <a:cs typeface="Times New Roman" panose="02020603050405020304" pitchFamily="18" charset="0"/>
              </a:rPr>
              <a:t> </a:t>
            </a:r>
            <a:r>
              <a:rPr lang="en-US" sz="2200" b="1" dirty="0" err="1">
                <a:solidFill>
                  <a:srgbClr val="000000"/>
                </a:solidFill>
                <a:latin typeface="Times New Roman" panose="02020603050405020304" pitchFamily="18" charset="0"/>
                <a:cs typeface="Times New Roman" panose="02020603050405020304" pitchFamily="18" charset="0"/>
              </a:rPr>
              <a:t>İhale</a:t>
            </a:r>
            <a:r>
              <a:rPr lang="en-US" sz="2200" b="1" dirty="0">
                <a:solidFill>
                  <a:srgbClr val="000000"/>
                </a:solidFill>
                <a:latin typeface="Times New Roman" panose="02020603050405020304" pitchFamily="18" charset="0"/>
                <a:cs typeface="Times New Roman" panose="02020603050405020304" pitchFamily="18" charset="0"/>
              </a:rPr>
              <a:t> </a:t>
            </a:r>
            <a:r>
              <a:rPr lang="tr-TR" sz="2200" b="1" dirty="0">
                <a:solidFill>
                  <a:srgbClr val="000000"/>
                </a:solidFill>
                <a:latin typeface="Times New Roman" panose="02020603050405020304" pitchFamily="18" charset="0"/>
                <a:cs typeface="Times New Roman" panose="02020603050405020304" pitchFamily="18" charset="0"/>
              </a:rPr>
              <a:t>Kanunun 12 </a:t>
            </a:r>
            <a:r>
              <a:rPr lang="tr-TR" sz="2200" b="1" dirty="0" err="1">
                <a:solidFill>
                  <a:srgbClr val="000000"/>
                </a:solidFill>
                <a:latin typeface="Times New Roman" panose="02020603050405020304" pitchFamily="18" charset="0"/>
                <a:cs typeface="Times New Roman" panose="02020603050405020304" pitchFamily="18" charset="0"/>
              </a:rPr>
              <a:t>nci</a:t>
            </a:r>
            <a:r>
              <a:rPr lang="tr-TR" sz="2200" b="1" dirty="0">
                <a:solidFill>
                  <a:srgbClr val="000000"/>
                </a:solidFill>
                <a:latin typeface="Times New Roman" panose="02020603050405020304" pitchFamily="18" charset="0"/>
                <a:cs typeface="Times New Roman" panose="02020603050405020304" pitchFamily="18" charset="0"/>
              </a:rPr>
              <a:t> maddesi</a:t>
            </a:r>
            <a:r>
              <a:rPr lang="en-US" sz="2200" b="1" dirty="0">
                <a:solidFill>
                  <a:srgbClr val="000000"/>
                </a:solidFill>
                <a:latin typeface="Times New Roman" panose="02020603050405020304" pitchFamily="18" charset="0"/>
                <a:cs typeface="Times New Roman" panose="02020603050405020304" pitchFamily="18" charset="0"/>
              </a:rPr>
              <a:t>, </a:t>
            </a:r>
          </a:p>
          <a:p>
            <a:pPr algn="just">
              <a:lnSpc>
                <a:spcPct val="110000"/>
              </a:lnSpc>
            </a:pPr>
            <a:r>
              <a:rPr lang="tr-TR" sz="2200" b="1" dirty="0">
                <a:solidFill>
                  <a:srgbClr val="000000"/>
                </a:solidFill>
                <a:latin typeface="Times New Roman" panose="02020603050405020304" pitchFamily="18" charset="0"/>
                <a:cs typeface="Times New Roman" panose="02020603050405020304" pitchFamily="18" charset="0"/>
              </a:rPr>
              <a:t>Mal Alımı İhaleleri Uygulama Yönetmeliğinin 14 üncü maddesi</a:t>
            </a:r>
            <a:r>
              <a:rPr lang="en-US" sz="2200" b="1" dirty="0">
                <a:solidFill>
                  <a:srgbClr val="000000"/>
                </a:solidFill>
                <a:latin typeface="Times New Roman" panose="02020603050405020304" pitchFamily="18" charset="0"/>
                <a:cs typeface="Times New Roman" panose="02020603050405020304" pitchFamily="18" charset="0"/>
              </a:rPr>
              <a:t>,</a:t>
            </a:r>
          </a:p>
          <a:p>
            <a:pPr algn="just">
              <a:lnSpc>
                <a:spcPct val="110000"/>
              </a:lnSpc>
            </a:pPr>
            <a:r>
              <a:rPr lang="en-US" sz="2200" b="1" dirty="0">
                <a:solidFill>
                  <a:srgbClr val="000000"/>
                </a:solidFill>
                <a:latin typeface="Times New Roman" panose="02020603050405020304" pitchFamily="18" charset="0"/>
                <a:cs typeface="Times New Roman" panose="02020603050405020304" pitchFamily="18" charset="0"/>
              </a:rPr>
              <a:t> </a:t>
            </a:r>
            <a:r>
              <a:rPr lang="en-US" sz="2200" b="1" dirty="0" err="1">
                <a:solidFill>
                  <a:srgbClr val="000000"/>
                </a:solidFill>
                <a:latin typeface="Times New Roman" panose="02020603050405020304" pitchFamily="18" charset="0"/>
                <a:cs typeface="Times New Roman" panose="02020603050405020304" pitchFamily="18" charset="0"/>
              </a:rPr>
              <a:t>Hizmet</a:t>
            </a:r>
            <a:r>
              <a:rPr lang="en-US" sz="2200" b="1" dirty="0">
                <a:solidFill>
                  <a:srgbClr val="000000"/>
                </a:solidFill>
                <a:latin typeface="Times New Roman" panose="02020603050405020304" pitchFamily="18" charset="0"/>
                <a:cs typeface="Times New Roman" panose="02020603050405020304" pitchFamily="18" charset="0"/>
              </a:rPr>
              <a:t> </a:t>
            </a:r>
            <a:r>
              <a:rPr lang="en-US" sz="2200" b="1" dirty="0" err="1">
                <a:solidFill>
                  <a:srgbClr val="000000"/>
                </a:solidFill>
                <a:latin typeface="Times New Roman" panose="02020603050405020304" pitchFamily="18" charset="0"/>
                <a:cs typeface="Times New Roman" panose="02020603050405020304" pitchFamily="18" charset="0"/>
              </a:rPr>
              <a:t>Alım</a:t>
            </a:r>
            <a:r>
              <a:rPr lang="en-US" sz="2200" b="1" dirty="0">
                <a:solidFill>
                  <a:srgbClr val="000000"/>
                </a:solidFill>
                <a:latin typeface="Times New Roman" panose="02020603050405020304" pitchFamily="18" charset="0"/>
                <a:cs typeface="Times New Roman" panose="02020603050405020304" pitchFamily="18" charset="0"/>
              </a:rPr>
              <a:t> </a:t>
            </a:r>
            <a:r>
              <a:rPr lang="en-US" sz="2200" b="1" dirty="0" err="1">
                <a:solidFill>
                  <a:srgbClr val="000000"/>
                </a:solidFill>
                <a:latin typeface="Times New Roman" panose="02020603050405020304" pitchFamily="18" charset="0"/>
                <a:cs typeface="Times New Roman" panose="02020603050405020304" pitchFamily="18" charset="0"/>
              </a:rPr>
              <a:t>İhaleleri</a:t>
            </a:r>
            <a:r>
              <a:rPr lang="en-US" sz="2200" b="1" dirty="0">
                <a:solidFill>
                  <a:srgbClr val="000000"/>
                </a:solidFill>
                <a:latin typeface="Times New Roman" panose="02020603050405020304" pitchFamily="18" charset="0"/>
                <a:cs typeface="Times New Roman" panose="02020603050405020304" pitchFamily="18" charset="0"/>
              </a:rPr>
              <a:t> </a:t>
            </a:r>
            <a:r>
              <a:rPr lang="en-US" sz="2200" b="1" dirty="0" err="1">
                <a:solidFill>
                  <a:srgbClr val="000000"/>
                </a:solidFill>
                <a:latin typeface="Times New Roman" panose="02020603050405020304" pitchFamily="18" charset="0"/>
                <a:cs typeface="Times New Roman" panose="02020603050405020304" pitchFamily="18" charset="0"/>
              </a:rPr>
              <a:t>Uygulama</a:t>
            </a:r>
            <a:r>
              <a:rPr lang="en-US" sz="2200" b="1" dirty="0">
                <a:solidFill>
                  <a:srgbClr val="000000"/>
                </a:solidFill>
                <a:latin typeface="Times New Roman" panose="02020603050405020304" pitchFamily="18" charset="0"/>
                <a:cs typeface="Times New Roman" panose="02020603050405020304" pitchFamily="18" charset="0"/>
              </a:rPr>
              <a:t> </a:t>
            </a:r>
            <a:r>
              <a:rPr lang="en-US" sz="2200" b="1" dirty="0" err="1">
                <a:solidFill>
                  <a:srgbClr val="000000"/>
                </a:solidFill>
                <a:latin typeface="Times New Roman" panose="02020603050405020304" pitchFamily="18" charset="0"/>
                <a:cs typeface="Times New Roman" panose="02020603050405020304" pitchFamily="18" charset="0"/>
              </a:rPr>
              <a:t>Yönetmeliğinin</a:t>
            </a:r>
            <a:r>
              <a:rPr lang="en-US" sz="2200" b="1" dirty="0">
                <a:solidFill>
                  <a:srgbClr val="000000"/>
                </a:solidFill>
                <a:latin typeface="Times New Roman" panose="02020603050405020304" pitchFamily="18" charset="0"/>
                <a:cs typeface="Times New Roman" panose="02020603050405020304" pitchFamily="18" charset="0"/>
              </a:rPr>
              <a:t> 16. </a:t>
            </a:r>
            <a:r>
              <a:rPr lang="en-US" sz="2200" b="1" dirty="0" err="1">
                <a:solidFill>
                  <a:srgbClr val="000000"/>
                </a:solidFill>
                <a:latin typeface="Times New Roman" panose="02020603050405020304" pitchFamily="18" charset="0"/>
                <a:cs typeface="Times New Roman" panose="02020603050405020304" pitchFamily="18" charset="0"/>
              </a:rPr>
              <a:t>maddesi</a:t>
            </a:r>
            <a:r>
              <a:rPr lang="en-US" sz="2200" b="1" dirty="0">
                <a:solidFill>
                  <a:srgbClr val="000000"/>
                </a:solidFill>
                <a:latin typeface="Times New Roman" panose="02020603050405020304" pitchFamily="18" charset="0"/>
                <a:cs typeface="Times New Roman" panose="02020603050405020304" pitchFamily="18" charset="0"/>
              </a:rPr>
              <a:t> </a:t>
            </a:r>
          </a:p>
          <a:p>
            <a:pPr algn="just">
              <a:lnSpc>
                <a:spcPct val="110000"/>
              </a:lnSpc>
            </a:pPr>
            <a:r>
              <a:rPr lang="en-US" sz="2200" b="1" dirty="0" err="1">
                <a:solidFill>
                  <a:srgbClr val="000000"/>
                </a:solidFill>
                <a:latin typeface="Times New Roman" panose="02020603050405020304" pitchFamily="18" charset="0"/>
                <a:cs typeface="Times New Roman" panose="02020603050405020304" pitchFamily="18" charset="0"/>
              </a:rPr>
              <a:t>Yapım</a:t>
            </a:r>
            <a:r>
              <a:rPr lang="en-US" sz="2200" b="1" dirty="0">
                <a:solidFill>
                  <a:srgbClr val="000000"/>
                </a:solidFill>
                <a:latin typeface="Times New Roman" panose="02020603050405020304" pitchFamily="18" charset="0"/>
                <a:cs typeface="Times New Roman" panose="02020603050405020304" pitchFamily="18" charset="0"/>
              </a:rPr>
              <a:t> </a:t>
            </a:r>
            <a:r>
              <a:rPr lang="en-US" sz="2200" b="1" dirty="0" err="1">
                <a:solidFill>
                  <a:srgbClr val="000000"/>
                </a:solidFill>
                <a:latin typeface="Times New Roman" panose="02020603050405020304" pitchFamily="18" charset="0"/>
                <a:cs typeface="Times New Roman" panose="02020603050405020304" pitchFamily="18" charset="0"/>
              </a:rPr>
              <a:t>İşleri</a:t>
            </a:r>
            <a:r>
              <a:rPr lang="en-US" sz="2200" b="1" dirty="0">
                <a:solidFill>
                  <a:srgbClr val="000000"/>
                </a:solidFill>
                <a:latin typeface="Times New Roman" panose="02020603050405020304" pitchFamily="18" charset="0"/>
                <a:cs typeface="Times New Roman" panose="02020603050405020304" pitchFamily="18" charset="0"/>
              </a:rPr>
              <a:t> </a:t>
            </a:r>
            <a:r>
              <a:rPr lang="en-US" sz="2200" b="1" dirty="0" err="1">
                <a:solidFill>
                  <a:srgbClr val="000000"/>
                </a:solidFill>
                <a:latin typeface="Times New Roman" panose="02020603050405020304" pitchFamily="18" charset="0"/>
                <a:cs typeface="Times New Roman" panose="02020603050405020304" pitchFamily="18" charset="0"/>
              </a:rPr>
              <a:t>İhaleleri</a:t>
            </a:r>
            <a:r>
              <a:rPr lang="en-US" sz="2200" b="1" dirty="0">
                <a:solidFill>
                  <a:srgbClr val="000000"/>
                </a:solidFill>
                <a:latin typeface="Times New Roman" panose="02020603050405020304" pitchFamily="18" charset="0"/>
                <a:cs typeface="Times New Roman" panose="02020603050405020304" pitchFamily="18" charset="0"/>
              </a:rPr>
              <a:t> </a:t>
            </a:r>
            <a:r>
              <a:rPr lang="en-US" sz="2200" b="1" dirty="0" err="1">
                <a:solidFill>
                  <a:srgbClr val="000000"/>
                </a:solidFill>
                <a:latin typeface="Times New Roman" panose="02020603050405020304" pitchFamily="18" charset="0"/>
                <a:cs typeface="Times New Roman" panose="02020603050405020304" pitchFamily="18" charset="0"/>
              </a:rPr>
              <a:t>Uygulama</a:t>
            </a:r>
            <a:r>
              <a:rPr lang="en-US" sz="2200" b="1" dirty="0">
                <a:solidFill>
                  <a:srgbClr val="000000"/>
                </a:solidFill>
                <a:latin typeface="Times New Roman" panose="02020603050405020304" pitchFamily="18" charset="0"/>
                <a:cs typeface="Times New Roman" panose="02020603050405020304" pitchFamily="18" charset="0"/>
              </a:rPr>
              <a:t> </a:t>
            </a:r>
            <a:r>
              <a:rPr lang="en-US" sz="2200" b="1" dirty="0" err="1">
                <a:solidFill>
                  <a:srgbClr val="000000"/>
                </a:solidFill>
                <a:latin typeface="Times New Roman" panose="02020603050405020304" pitchFamily="18" charset="0"/>
                <a:cs typeface="Times New Roman" panose="02020603050405020304" pitchFamily="18" charset="0"/>
              </a:rPr>
              <a:t>Yönetmeliğinin</a:t>
            </a:r>
            <a:r>
              <a:rPr lang="en-US" sz="2200" b="1" dirty="0">
                <a:solidFill>
                  <a:srgbClr val="000000"/>
                </a:solidFill>
                <a:latin typeface="Times New Roman" panose="02020603050405020304" pitchFamily="18" charset="0"/>
                <a:cs typeface="Times New Roman" panose="02020603050405020304" pitchFamily="18" charset="0"/>
              </a:rPr>
              <a:t> 17. </a:t>
            </a:r>
            <a:r>
              <a:rPr lang="en-US" sz="2200" b="1" dirty="0" err="1">
                <a:solidFill>
                  <a:srgbClr val="000000"/>
                </a:solidFill>
                <a:latin typeface="Times New Roman" panose="02020603050405020304" pitchFamily="18" charset="0"/>
                <a:cs typeface="Times New Roman" panose="02020603050405020304" pitchFamily="18" charset="0"/>
              </a:rPr>
              <a:t>Maddesi</a:t>
            </a:r>
            <a:r>
              <a:rPr lang="en-US" sz="2200" b="1" dirty="0">
                <a:solidFill>
                  <a:srgbClr val="000000"/>
                </a:solidFill>
                <a:latin typeface="Times New Roman" panose="02020603050405020304" pitchFamily="18" charset="0"/>
                <a:cs typeface="Times New Roman" panose="02020603050405020304" pitchFamily="18" charset="0"/>
              </a:rPr>
              <a:t> </a:t>
            </a:r>
          </a:p>
          <a:p>
            <a:pPr marL="0" indent="0" algn="just">
              <a:lnSpc>
                <a:spcPct val="110000"/>
              </a:lnSpc>
              <a:buNone/>
            </a:pPr>
            <a:r>
              <a:rPr lang="en-US" sz="2200" b="1" dirty="0">
                <a:solidFill>
                  <a:srgbClr val="000000"/>
                </a:solidFill>
                <a:latin typeface="Times New Roman" panose="02020603050405020304" pitchFamily="18" charset="0"/>
                <a:cs typeface="Times New Roman" panose="02020603050405020304" pitchFamily="18" charset="0"/>
              </a:rPr>
              <a:t>       </a:t>
            </a:r>
            <a:r>
              <a:rPr lang="tr-TR" sz="2200" b="1" dirty="0">
                <a:solidFill>
                  <a:srgbClr val="000000"/>
                </a:solidFill>
                <a:latin typeface="Times New Roman" panose="02020603050405020304" pitchFamily="18" charset="0"/>
                <a:cs typeface="Times New Roman" panose="02020603050405020304" pitchFamily="18" charset="0"/>
              </a:rPr>
              <a:t>esas alınması gerekmektedir.</a:t>
            </a:r>
          </a:p>
          <a:p>
            <a:pPr marL="0" indent="0">
              <a:lnSpc>
                <a:spcPct val="110000"/>
              </a:lnSpc>
              <a:buNone/>
            </a:pPr>
            <a:endParaRPr lang="tr-TR" dirty="0">
              <a:solidFill>
                <a:srgbClr val="000000"/>
              </a:solidFill>
            </a:endParaRPr>
          </a:p>
        </p:txBody>
      </p:sp>
    </p:spTree>
    <p:extLst>
      <p:ext uri="{BB962C8B-B14F-4D97-AF65-F5344CB8AC3E}">
        <p14:creationId xmlns:p14="http://schemas.microsoft.com/office/powerpoint/2010/main" val="213395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p>
          <a:p>
            <a:endParaRPr lang="tr-TR" dirty="0"/>
          </a:p>
          <a:p>
            <a:endParaRPr lang="tr-TR" dirty="0" smtClean="0"/>
          </a:p>
          <a:p>
            <a:endParaRPr lang="tr-TR" dirty="0"/>
          </a:p>
          <a:p>
            <a:r>
              <a:rPr lang="tr-TR" dirty="0" smtClean="0"/>
              <a:t>Hazırlayan:      Ayşegül NADAR</a:t>
            </a:r>
          </a:p>
          <a:p>
            <a:r>
              <a:rPr lang="tr-TR" dirty="0" smtClean="0"/>
              <a:t>Kontrol </a:t>
            </a:r>
            <a:r>
              <a:rPr lang="tr-TR" dirty="0"/>
              <a:t>E</a:t>
            </a:r>
            <a:r>
              <a:rPr lang="tr-TR" dirty="0" smtClean="0"/>
              <a:t>den: Erdoğan ÇAĞLAR</a:t>
            </a:r>
          </a:p>
        </p:txBody>
      </p:sp>
    </p:spTree>
    <p:extLst>
      <p:ext uri="{BB962C8B-B14F-4D97-AF65-F5344CB8AC3E}">
        <p14:creationId xmlns:p14="http://schemas.microsoft.com/office/powerpoint/2010/main" val="2708433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47812" y="556246"/>
            <a:ext cx="9956800" cy="1153682"/>
          </a:xfrm>
        </p:spPr>
        <p:txBody>
          <a:bodyPr>
            <a:normAutofit fontScale="90000"/>
          </a:bodyPr>
          <a:lstStyle/>
          <a:p>
            <a:pPr algn="ctr"/>
            <a:r>
              <a:rPr lang="tr-TR" b="1" dirty="0">
                <a:ln>
                  <a:solidFill>
                    <a:prstClr val="black">
                      <a:lumMod val="95000"/>
                      <a:lumOff val="5000"/>
                    </a:prstClr>
                  </a:solidFill>
                </a:ln>
                <a:solidFill>
                  <a:prstClr val="black">
                    <a:lumMod val="95000"/>
                    <a:lumOff val="5000"/>
                  </a:prstClr>
                </a:solidFill>
                <a:latin typeface="Times New Roman" panose="02020603050405020304" pitchFamily="18" charset="0"/>
                <a:cs typeface="Times New Roman" panose="02020603050405020304" pitchFamily="18" charset="0"/>
              </a:rPr>
              <a:t>TEKNİK ŞARTNAMENİN NİTELİĞİ</a:t>
            </a:r>
            <a:r>
              <a:rPr lang="en-US" b="1" dirty="0">
                <a:ln>
                  <a:solidFill>
                    <a:prstClr val="black">
                      <a:lumMod val="95000"/>
                      <a:lumOff val="5000"/>
                    </a:prstClr>
                  </a:solidFill>
                </a:ln>
                <a:solidFill>
                  <a:prstClr val="black">
                    <a:lumMod val="95000"/>
                    <a:lumOff val="5000"/>
                  </a:prstClr>
                </a:solidFill>
                <a:latin typeface="Times New Roman" panose="02020603050405020304" pitchFamily="18" charset="0"/>
                <a:cs typeface="Times New Roman" panose="02020603050405020304" pitchFamily="18" charset="0"/>
              </a:rPr>
              <a:t/>
            </a:r>
            <a:br>
              <a:rPr lang="en-US" b="1" dirty="0">
                <a:ln>
                  <a:solidFill>
                    <a:prstClr val="black">
                      <a:lumMod val="95000"/>
                      <a:lumOff val="5000"/>
                    </a:prstClr>
                  </a:solidFill>
                </a:ln>
                <a:solidFill>
                  <a:prstClr val="black">
                    <a:lumMod val="95000"/>
                    <a:lumOff val="5000"/>
                  </a:prstClr>
                </a:solidFill>
                <a:latin typeface="Times New Roman" panose="02020603050405020304" pitchFamily="18" charset="0"/>
                <a:cs typeface="Times New Roman" panose="02020603050405020304" pitchFamily="18" charset="0"/>
              </a:rPr>
            </a:br>
            <a:r>
              <a:rPr lang="en-US" b="1" dirty="0">
                <a:ln>
                  <a:solidFill>
                    <a:prstClr val="black">
                      <a:lumMod val="95000"/>
                      <a:lumOff val="5000"/>
                    </a:prstClr>
                  </a:solidFill>
                </a:ln>
                <a:solidFill>
                  <a:prstClr val="black">
                    <a:lumMod val="95000"/>
                    <a:lumOff val="5000"/>
                  </a:prstClr>
                </a:solidFill>
                <a:latin typeface="Times New Roman" panose="02020603050405020304" pitchFamily="18" charset="0"/>
                <a:cs typeface="Times New Roman" panose="02020603050405020304" pitchFamily="18" charset="0"/>
              </a:rPr>
              <a:t>YASAL DAYANAKLAR</a:t>
            </a:r>
            <a:r>
              <a:rPr lang="en-US" b="1" dirty="0">
                <a:solidFill>
                  <a:schemeClr val="tx1"/>
                </a:solidFill>
                <a:latin typeface="Times New Roman" panose="02020603050405020304" pitchFamily="18" charset="0"/>
                <a:cs typeface="Times New Roman" panose="02020603050405020304" pitchFamily="18" charset="0"/>
              </a:rPr>
              <a:t/>
            </a:r>
            <a:br>
              <a:rPr lang="en-US" b="1" dirty="0">
                <a:solidFill>
                  <a:schemeClr val="tx1"/>
                </a:solidFill>
                <a:latin typeface="Times New Roman" panose="02020603050405020304" pitchFamily="18" charset="0"/>
                <a:cs typeface="Times New Roman" panose="02020603050405020304" pitchFamily="18" charset="0"/>
              </a:rPr>
            </a:br>
            <a:r>
              <a:rPr lang="tr-TR" sz="4000" b="1" dirty="0">
                <a:solidFill>
                  <a:schemeClr val="tx1"/>
                </a:solidFill>
                <a:latin typeface="Times New Roman" panose="02020603050405020304" pitchFamily="18" charset="0"/>
                <a:cs typeface="Times New Roman" panose="02020603050405020304" pitchFamily="18" charset="0"/>
              </a:rPr>
              <a:t/>
            </a:r>
            <a:br>
              <a:rPr lang="tr-TR" sz="4000" b="1" dirty="0">
                <a:solidFill>
                  <a:schemeClr val="tx1"/>
                </a:solidFill>
                <a:latin typeface="Times New Roman" panose="02020603050405020304" pitchFamily="18" charset="0"/>
                <a:cs typeface="Times New Roman" panose="02020603050405020304" pitchFamily="18" charset="0"/>
              </a:rPr>
            </a:br>
            <a:r>
              <a:rPr lang="tr-TR" sz="4000" b="1" dirty="0">
                <a:solidFill>
                  <a:schemeClr val="tx1"/>
                </a:solidFill>
                <a:latin typeface="Times New Roman" panose="02020603050405020304" pitchFamily="18" charset="0"/>
                <a:cs typeface="Times New Roman" panose="02020603050405020304" pitchFamily="18" charset="0"/>
              </a:rPr>
              <a:t/>
            </a:r>
            <a:br>
              <a:rPr lang="tr-TR" sz="4000" b="1" dirty="0">
                <a:solidFill>
                  <a:schemeClr val="tx1"/>
                </a:solidFill>
                <a:latin typeface="Times New Roman" panose="02020603050405020304" pitchFamily="18" charset="0"/>
                <a:cs typeface="Times New Roman" panose="02020603050405020304" pitchFamily="18" charset="0"/>
              </a:rPr>
            </a:br>
            <a:r>
              <a:rPr lang="tr-TR" sz="4000" b="1" dirty="0">
                <a:solidFill>
                  <a:schemeClr val="tx1"/>
                </a:solidFill>
                <a:latin typeface="Times New Roman" panose="02020603050405020304" pitchFamily="18" charset="0"/>
                <a:cs typeface="Times New Roman" panose="02020603050405020304" pitchFamily="18" charset="0"/>
              </a:rPr>
              <a:t/>
            </a:r>
            <a:br>
              <a:rPr lang="tr-TR" sz="4000" b="1" dirty="0">
                <a:solidFill>
                  <a:schemeClr val="tx1"/>
                </a:solidFill>
                <a:latin typeface="Times New Roman" panose="02020603050405020304" pitchFamily="18" charset="0"/>
                <a:cs typeface="Times New Roman" panose="02020603050405020304" pitchFamily="18" charset="0"/>
              </a:rPr>
            </a:br>
            <a:r>
              <a:rPr lang="tr-TR" sz="4000" b="1" dirty="0">
                <a:solidFill>
                  <a:schemeClr val="tx1"/>
                </a:solidFill>
                <a:latin typeface="Times New Roman" panose="02020603050405020304" pitchFamily="18" charset="0"/>
                <a:cs typeface="Times New Roman" panose="02020603050405020304" pitchFamily="18" charset="0"/>
              </a:rPr>
              <a:t/>
            </a:r>
            <a:br>
              <a:rPr lang="tr-TR" sz="4000" b="1" dirty="0">
                <a:solidFill>
                  <a:schemeClr val="tx1"/>
                </a:solidFill>
                <a:latin typeface="Times New Roman" panose="02020603050405020304" pitchFamily="18" charset="0"/>
                <a:cs typeface="Times New Roman" panose="02020603050405020304" pitchFamily="18" charset="0"/>
              </a:rPr>
            </a:br>
            <a:r>
              <a:rPr lang="tr-TR" sz="4000" b="1" dirty="0">
                <a:solidFill>
                  <a:schemeClr val="tx1"/>
                </a:solidFill>
                <a:latin typeface="Times New Roman" panose="02020603050405020304" pitchFamily="18" charset="0"/>
                <a:cs typeface="Times New Roman" panose="02020603050405020304" pitchFamily="18" charset="0"/>
              </a:rPr>
              <a:t/>
            </a:r>
            <a:br>
              <a:rPr lang="tr-TR" sz="4000" b="1" dirty="0">
                <a:solidFill>
                  <a:schemeClr val="tx1"/>
                </a:solidFill>
                <a:latin typeface="Times New Roman" panose="02020603050405020304" pitchFamily="18" charset="0"/>
                <a:cs typeface="Times New Roman" panose="02020603050405020304" pitchFamily="18" charset="0"/>
              </a:rPr>
            </a:br>
            <a:r>
              <a:rPr lang="tr-TR" sz="4000" b="1" dirty="0">
                <a:solidFill>
                  <a:schemeClr val="tx1"/>
                </a:solidFill>
                <a:latin typeface="Albertus Extra Bold" panose="020E0802040304020204" pitchFamily="34" charset="0"/>
              </a:rPr>
              <a:t/>
            </a:r>
            <a:br>
              <a:rPr lang="tr-TR" sz="4000" b="1" dirty="0">
                <a:solidFill>
                  <a:schemeClr val="tx1"/>
                </a:solidFill>
                <a:latin typeface="Albertus Extra Bold" panose="020E0802040304020204" pitchFamily="34" charset="0"/>
              </a:rPr>
            </a:br>
            <a:endParaRPr lang="tr-TR" sz="4000" b="1" dirty="0">
              <a:solidFill>
                <a:schemeClr val="tx1"/>
              </a:solidFill>
              <a:latin typeface="Albertus Extra Bold" panose="020E0802040304020204" pitchFamily="34" charset="0"/>
            </a:endParaRPr>
          </a:p>
        </p:txBody>
      </p:sp>
      <p:sp>
        <p:nvSpPr>
          <p:cNvPr id="3" name="İçerik Yer Tutucusu 2"/>
          <p:cNvSpPr>
            <a:spLocks noGrp="1"/>
          </p:cNvSpPr>
          <p:nvPr>
            <p:ph idx="1"/>
          </p:nvPr>
        </p:nvSpPr>
        <p:spPr/>
        <p:txBody>
          <a:bodyPr>
            <a:normAutofit/>
          </a:bodyPr>
          <a:lstStyle/>
          <a:p>
            <a:pPr marL="0" indent="0">
              <a:buNone/>
            </a:pPr>
            <a:r>
              <a:rPr lang="tr-TR" b="1" dirty="0">
                <a:latin typeface="Times New Roman" panose="02020603050405020304" pitchFamily="18" charset="0"/>
                <a:cs typeface="Times New Roman" panose="02020603050405020304" pitchFamily="18" charset="0"/>
              </a:rPr>
              <a:t>4734 </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Kamu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İhale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Kanunu</a:t>
            </a:r>
            <a:endParaRPr lang="tr-TR" b="1" dirty="0">
              <a:latin typeface="Times New Roman" panose="02020603050405020304" pitchFamily="18"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a:p>
            <a:pPr algn="just"/>
            <a:r>
              <a:rPr lang="tr-TR" sz="2000" b="1" dirty="0">
                <a:latin typeface="Times New Roman" panose="02020603050405020304" pitchFamily="18" charset="0"/>
                <a:cs typeface="Times New Roman" panose="02020603050405020304" pitchFamily="18" charset="0"/>
              </a:rPr>
              <a:t>Madde 12-</a:t>
            </a:r>
            <a:r>
              <a:rPr lang="tr-TR" sz="2000" dirty="0">
                <a:latin typeface="Times New Roman" panose="02020603050405020304" pitchFamily="18" charset="0"/>
                <a:cs typeface="Times New Roman" panose="02020603050405020304" pitchFamily="18" charset="0"/>
              </a:rPr>
              <a:t> İhale  konusu mal veya hizmet alımları ile yapım işlerinin her türlü özelliğini belirten idari ve teknik şartnamelerin </a:t>
            </a:r>
            <a:r>
              <a:rPr lang="tr-TR" sz="2000" b="1" dirty="0">
                <a:solidFill>
                  <a:srgbClr val="C00000"/>
                </a:solidFill>
                <a:latin typeface="Times New Roman" panose="02020603050405020304" pitchFamily="18" charset="0"/>
                <a:cs typeface="Times New Roman" panose="02020603050405020304" pitchFamily="18" charset="0"/>
              </a:rPr>
              <a:t>idarelerce hazırlanması esastır</a:t>
            </a:r>
            <a:r>
              <a:rPr lang="tr-TR" sz="2000" dirty="0">
                <a:solidFill>
                  <a:srgbClr val="C00000"/>
                </a:solidFill>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Ancak, mal veya hizmet alımları ile yapım işlerinin özelliği nedeniyle idarelerce hazırlanmasının </a:t>
            </a:r>
            <a:r>
              <a:rPr lang="tr-TR" sz="2000" b="1" dirty="0">
                <a:solidFill>
                  <a:srgbClr val="C00000"/>
                </a:solidFill>
                <a:latin typeface="Times New Roman" panose="02020603050405020304" pitchFamily="18" charset="0"/>
                <a:cs typeface="Times New Roman" panose="02020603050405020304" pitchFamily="18" charset="0"/>
              </a:rPr>
              <a:t>mümkün olmadığının</a:t>
            </a:r>
            <a:r>
              <a:rPr lang="tr-TR" sz="2000" dirty="0">
                <a:solidFill>
                  <a:srgbClr val="C00000"/>
                </a:solidFill>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ihale yetkilisi tarafından </a:t>
            </a:r>
            <a:r>
              <a:rPr lang="tr-TR" sz="2000" b="1" dirty="0">
                <a:solidFill>
                  <a:srgbClr val="C00000"/>
                </a:solidFill>
                <a:latin typeface="Times New Roman" panose="02020603050405020304" pitchFamily="18" charset="0"/>
                <a:cs typeface="Times New Roman" panose="02020603050405020304" pitchFamily="18" charset="0"/>
              </a:rPr>
              <a:t>onaylanması</a:t>
            </a:r>
            <a:r>
              <a:rPr lang="tr-TR" sz="2000" dirty="0">
                <a:latin typeface="Times New Roman" panose="02020603050405020304" pitchFamily="18" charset="0"/>
                <a:cs typeface="Times New Roman" panose="02020603050405020304" pitchFamily="18" charset="0"/>
              </a:rPr>
              <a:t> kaydıyla, teknik şartnameler bu Kanun hükümlerine göre hazırlattırılabilir.</a:t>
            </a:r>
          </a:p>
          <a:p>
            <a:pPr marL="0" indent="0" algn="just">
              <a:buNone/>
            </a:pP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1609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54926" y="440891"/>
            <a:ext cx="8725328" cy="1152777"/>
          </a:xfrm>
        </p:spPr>
        <p:txBody>
          <a:bodyPr>
            <a:normAutofit/>
          </a:bodyPr>
          <a:lstStyle/>
          <a:p>
            <a:pPr algn="ctr"/>
            <a:r>
              <a:rPr lang="tr-TR" sz="3200" b="1" dirty="0">
                <a:ln>
                  <a:solidFill>
                    <a:prstClr val="black">
                      <a:lumMod val="95000"/>
                      <a:lumOff val="5000"/>
                    </a:prstClr>
                  </a:solidFill>
                </a:ln>
                <a:solidFill>
                  <a:prstClr val="black">
                    <a:lumMod val="95000"/>
                    <a:lumOff val="5000"/>
                  </a:prstClr>
                </a:solidFill>
                <a:latin typeface="Times New Roman" panose="02020603050405020304" pitchFamily="18" charset="0"/>
                <a:cs typeface="Times New Roman" panose="02020603050405020304" pitchFamily="18" charset="0"/>
              </a:rPr>
              <a:t>TEKNİK ŞARTNAMENİN NİTELİĞİ</a:t>
            </a:r>
            <a:r>
              <a:rPr lang="en-US" sz="3200" b="1" dirty="0">
                <a:ln>
                  <a:solidFill>
                    <a:prstClr val="black">
                      <a:lumMod val="95000"/>
                      <a:lumOff val="5000"/>
                    </a:prstClr>
                  </a:solidFill>
                </a:ln>
                <a:solidFill>
                  <a:prstClr val="black">
                    <a:lumMod val="95000"/>
                    <a:lumOff val="5000"/>
                  </a:prstClr>
                </a:solidFill>
                <a:latin typeface="Times New Roman" panose="02020603050405020304" pitchFamily="18" charset="0"/>
                <a:cs typeface="Times New Roman" panose="02020603050405020304" pitchFamily="18" charset="0"/>
              </a:rPr>
              <a:t/>
            </a:r>
            <a:br>
              <a:rPr lang="en-US" sz="3200" b="1" dirty="0">
                <a:ln>
                  <a:solidFill>
                    <a:prstClr val="black">
                      <a:lumMod val="95000"/>
                      <a:lumOff val="5000"/>
                    </a:prstClr>
                  </a:solidFill>
                </a:ln>
                <a:solidFill>
                  <a:prstClr val="black">
                    <a:lumMod val="95000"/>
                    <a:lumOff val="5000"/>
                  </a:prstClr>
                </a:solidFill>
                <a:latin typeface="Times New Roman" panose="02020603050405020304" pitchFamily="18" charset="0"/>
                <a:cs typeface="Times New Roman" panose="02020603050405020304" pitchFamily="18" charset="0"/>
              </a:rPr>
            </a:br>
            <a:r>
              <a:rPr lang="en-US" sz="3200" b="1" dirty="0">
                <a:ln>
                  <a:solidFill>
                    <a:prstClr val="black">
                      <a:lumMod val="95000"/>
                      <a:lumOff val="5000"/>
                    </a:prstClr>
                  </a:solidFill>
                </a:ln>
                <a:solidFill>
                  <a:prstClr val="black">
                    <a:lumMod val="95000"/>
                    <a:lumOff val="5000"/>
                  </a:prstClr>
                </a:solidFill>
                <a:latin typeface="Times New Roman" panose="02020603050405020304" pitchFamily="18" charset="0"/>
                <a:cs typeface="Times New Roman" panose="02020603050405020304" pitchFamily="18" charset="0"/>
              </a:rPr>
              <a:t>YASAL DAYANAKLAR</a:t>
            </a:r>
            <a:endParaRPr lang="tr-TR" sz="3200" dirty="0"/>
          </a:p>
        </p:txBody>
      </p:sp>
      <p:sp>
        <p:nvSpPr>
          <p:cNvPr id="3" name="İçerik Yer Tutucusu 2"/>
          <p:cNvSpPr>
            <a:spLocks noGrp="1"/>
          </p:cNvSpPr>
          <p:nvPr>
            <p:ph idx="1"/>
          </p:nvPr>
        </p:nvSpPr>
        <p:spPr>
          <a:xfrm>
            <a:off x="1658982" y="1738746"/>
            <a:ext cx="8907417" cy="4296294"/>
          </a:xfrm>
        </p:spPr>
        <p:txBody>
          <a:bodyPr>
            <a:normAutofit fontScale="92500" lnSpcReduction="10000"/>
          </a:bodyPr>
          <a:lstStyle/>
          <a:p>
            <a:pPr marL="0" indent="0">
              <a:buNone/>
            </a:pPr>
            <a:endParaRPr lang="tr-TR" b="1" dirty="0" smtClean="0">
              <a:latin typeface="Times New Roman" panose="02020603050405020304" pitchFamily="18" charset="0"/>
              <a:cs typeface="Times New Roman" panose="02020603050405020304" pitchFamily="18" charset="0"/>
            </a:endParaRPr>
          </a:p>
          <a:p>
            <a:pPr marL="0" indent="0">
              <a:buNone/>
            </a:pPr>
            <a:r>
              <a:rPr lang="tr-TR" b="1" dirty="0" smtClean="0">
                <a:latin typeface="Times New Roman" panose="02020603050405020304" pitchFamily="18" charset="0"/>
                <a:cs typeface="Times New Roman" panose="02020603050405020304" pitchFamily="18" charset="0"/>
              </a:rPr>
              <a:t>4734 </a:t>
            </a:r>
            <a:r>
              <a:rPr lang="tr-TR" b="1" dirty="0">
                <a:latin typeface="Times New Roman" panose="02020603050405020304" pitchFamily="18" charset="0"/>
                <a:cs typeface="Times New Roman" panose="02020603050405020304" pitchFamily="18" charset="0"/>
              </a:rPr>
              <a:t>Sayılı Kanun</a:t>
            </a:r>
            <a:r>
              <a:rPr lang="tr-TR" b="1" dirty="0" smtClean="0">
                <a:latin typeface="Times New Roman" panose="02020603050405020304" pitchFamily="18" charset="0"/>
                <a:cs typeface="Times New Roman" panose="02020603050405020304" pitchFamily="18" charset="0"/>
              </a:rPr>
              <a:t>;</a:t>
            </a:r>
          </a:p>
          <a:p>
            <a:pPr marL="0" indent="0">
              <a:buNone/>
            </a:pPr>
            <a:endParaRPr lang="tr-TR" dirty="0">
              <a:latin typeface="Times New Roman" panose="02020603050405020304" pitchFamily="18" charset="0"/>
              <a:cs typeface="Times New Roman" panose="02020603050405020304" pitchFamily="18" charset="0"/>
            </a:endParaRPr>
          </a:p>
          <a:p>
            <a:pPr algn="just"/>
            <a:r>
              <a:rPr lang="tr-TR" b="1" dirty="0">
                <a:latin typeface="Times New Roman" panose="02020603050405020304" pitchFamily="18" charset="0"/>
                <a:cs typeface="Times New Roman" panose="02020603050405020304" pitchFamily="18" charset="0"/>
              </a:rPr>
              <a:t>Madde 12-</a:t>
            </a:r>
            <a:r>
              <a:rPr lang="tr-TR" dirty="0">
                <a:latin typeface="Times New Roman" panose="02020603050405020304" pitchFamily="18" charset="0"/>
                <a:cs typeface="Times New Roman" panose="02020603050405020304" pitchFamily="18" charset="0"/>
              </a:rPr>
              <a:t> … Belirlenecek teknik kriterler, </a:t>
            </a:r>
            <a:r>
              <a:rPr lang="tr-TR" b="1" dirty="0">
                <a:solidFill>
                  <a:srgbClr val="C00000"/>
                </a:solidFill>
                <a:latin typeface="Times New Roman" panose="02020603050405020304" pitchFamily="18" charset="0"/>
                <a:cs typeface="Times New Roman" panose="02020603050405020304" pitchFamily="18" charset="0"/>
              </a:rPr>
              <a:t>verimliliği ve fonksiyonelliği sağlamaya</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yönelik olacak, </a:t>
            </a:r>
            <a:r>
              <a:rPr lang="tr-TR" b="1" dirty="0">
                <a:solidFill>
                  <a:srgbClr val="C00000"/>
                </a:solidFill>
                <a:latin typeface="Times New Roman" panose="02020603050405020304" pitchFamily="18" charset="0"/>
                <a:cs typeface="Times New Roman" panose="02020603050405020304" pitchFamily="18" charset="0"/>
              </a:rPr>
              <a:t>rekabeti engelleyici hususlar içermeyecek</a:t>
            </a:r>
            <a:r>
              <a:rPr lang="tr-TR" dirty="0">
                <a:solidFill>
                  <a:srgbClr val="C00000"/>
                </a:solidFill>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ve bütün istekliler için fırsat eşitliği sağlayacaktır.</a:t>
            </a:r>
          </a:p>
          <a:p>
            <a:pPr algn="just"/>
            <a:r>
              <a:rPr lang="tr-TR" dirty="0">
                <a:latin typeface="Times New Roman" panose="02020603050405020304" pitchFamily="18" charset="0"/>
                <a:cs typeface="Times New Roman" panose="02020603050405020304" pitchFamily="18" charset="0"/>
              </a:rPr>
              <a:t>Belli bir marka, model, patent, </a:t>
            </a:r>
            <a:r>
              <a:rPr lang="tr-TR" b="1" dirty="0">
                <a:solidFill>
                  <a:srgbClr val="C00000"/>
                </a:solidFill>
                <a:latin typeface="Times New Roman" panose="02020603050405020304" pitchFamily="18" charset="0"/>
                <a:cs typeface="Times New Roman" panose="02020603050405020304" pitchFamily="18" charset="0"/>
              </a:rPr>
              <a:t>menşei</a:t>
            </a:r>
            <a:r>
              <a:rPr lang="tr-TR" dirty="0">
                <a:latin typeface="Times New Roman" panose="02020603050405020304" pitchFamily="18" charset="0"/>
                <a:cs typeface="Times New Roman" panose="02020603050405020304" pitchFamily="18" charset="0"/>
              </a:rPr>
              <a:t>, kaynak veya ürün belirtilemez ve belirli bir </a:t>
            </a:r>
            <a:r>
              <a:rPr lang="tr-TR" b="1" dirty="0">
                <a:solidFill>
                  <a:srgbClr val="C00000"/>
                </a:solidFill>
                <a:latin typeface="Times New Roman" panose="02020603050405020304" pitchFamily="18" charset="0"/>
                <a:cs typeface="Times New Roman" panose="02020603050405020304" pitchFamily="18" charset="0"/>
              </a:rPr>
              <a:t>marka veya modele </a:t>
            </a:r>
            <a:r>
              <a:rPr lang="tr-TR" dirty="0">
                <a:latin typeface="Times New Roman" panose="02020603050405020304" pitchFamily="18" charset="0"/>
                <a:cs typeface="Times New Roman" panose="02020603050405020304" pitchFamily="18" charset="0"/>
              </a:rPr>
              <a:t>yönelik özellik ve tanımlamalara yer verilmeyecektir.</a:t>
            </a:r>
          </a:p>
          <a:p>
            <a:pPr algn="just"/>
            <a:r>
              <a:rPr lang="tr-TR" dirty="0">
                <a:latin typeface="Times New Roman" panose="02020603050405020304" pitchFamily="18" charset="0"/>
                <a:cs typeface="Times New Roman" panose="02020603050405020304" pitchFamily="18" charset="0"/>
              </a:rPr>
              <a:t>Ancak, ulusal ve/veya uluslararası teknik standartların bulunmaması veya teknik özelliklerin belirlenmesinin </a:t>
            </a:r>
            <a:r>
              <a:rPr lang="tr-TR" b="1" dirty="0">
                <a:solidFill>
                  <a:srgbClr val="C00000"/>
                </a:solidFill>
                <a:latin typeface="Times New Roman" panose="02020603050405020304" pitchFamily="18" charset="0"/>
                <a:cs typeface="Times New Roman" panose="02020603050405020304" pitchFamily="18" charset="0"/>
              </a:rPr>
              <a:t>mümkün olmaması</a:t>
            </a:r>
            <a:r>
              <a:rPr lang="tr-TR" dirty="0">
                <a:solidFill>
                  <a:srgbClr val="C00000"/>
                </a:solidFill>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hallerinde </a:t>
            </a:r>
            <a:r>
              <a:rPr lang="tr-TR" b="1" dirty="0">
                <a:solidFill>
                  <a:srgbClr val="C00000"/>
                </a:solidFill>
                <a:latin typeface="Times New Roman" panose="02020603050405020304" pitchFamily="18" charset="0"/>
                <a:cs typeface="Times New Roman" panose="02020603050405020304" pitchFamily="18" charset="0"/>
              </a:rPr>
              <a:t>“veya dengi</a:t>
            </a:r>
            <a:r>
              <a:rPr lang="tr-TR" dirty="0">
                <a:solidFill>
                  <a:srgbClr val="C00000"/>
                </a:solidFill>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ifadesine yer verilmek şartıyla marka veya model belirtilebilir.</a:t>
            </a:r>
          </a:p>
          <a:p>
            <a:pPr algn="just"/>
            <a:endParaRPr lang="tr-TR" dirty="0"/>
          </a:p>
        </p:txBody>
      </p:sp>
    </p:spTree>
    <p:extLst>
      <p:ext uri="{BB962C8B-B14F-4D97-AF65-F5344CB8AC3E}">
        <p14:creationId xmlns:p14="http://schemas.microsoft.com/office/powerpoint/2010/main" val="39952208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316524"/>
            <a:ext cx="9603275" cy="1143000"/>
          </a:xfrm>
        </p:spPr>
        <p:txBody>
          <a:bodyPr>
            <a:normAutofit/>
          </a:bodyPr>
          <a:lstStyle/>
          <a:p>
            <a:pPr algn="ctr"/>
            <a:r>
              <a:rPr lang="tr-TR" sz="3600" b="1" dirty="0">
                <a:ln>
                  <a:solidFill>
                    <a:prstClr val="black">
                      <a:lumMod val="95000"/>
                      <a:lumOff val="5000"/>
                    </a:prstClr>
                  </a:solidFill>
                </a:ln>
                <a:solidFill>
                  <a:prstClr val="black">
                    <a:lumMod val="95000"/>
                    <a:lumOff val="5000"/>
                  </a:prstClr>
                </a:solidFill>
                <a:latin typeface="Times New Roman" panose="02020603050405020304" pitchFamily="18" charset="0"/>
                <a:cs typeface="Times New Roman" panose="02020603050405020304" pitchFamily="18" charset="0"/>
              </a:rPr>
              <a:t>TEKNİK ŞARTNAMEDE OLMASI GEREKEN ÖZELLİKLER</a:t>
            </a:r>
            <a:endParaRPr lang="tr-TR" dirty="0"/>
          </a:p>
        </p:txBody>
      </p:sp>
      <p:sp>
        <p:nvSpPr>
          <p:cNvPr id="3" name="İçerik Yer Tutucusu 2"/>
          <p:cNvSpPr>
            <a:spLocks noGrp="1"/>
          </p:cNvSpPr>
          <p:nvPr>
            <p:ph idx="1"/>
          </p:nvPr>
        </p:nvSpPr>
        <p:spPr>
          <a:xfrm>
            <a:off x="471055" y="1459524"/>
            <a:ext cx="11042072" cy="5107530"/>
          </a:xfrm>
        </p:spPr>
        <p:txBody>
          <a:bodyPr>
            <a:normAutofit fontScale="25000" lnSpcReduction="20000"/>
          </a:bodyPr>
          <a:lstStyle/>
          <a:p>
            <a:pPr marL="0" indent="0" algn="just">
              <a:buNone/>
            </a:pPr>
            <a:endParaRPr lang="tr-TR" sz="5100" dirty="0">
              <a:latin typeface="Times New Roman" panose="02020603050405020304" pitchFamily="18" charset="0"/>
              <a:cs typeface="Times New Roman" panose="02020603050405020304" pitchFamily="18" charset="0"/>
            </a:endParaRPr>
          </a:p>
          <a:p>
            <a:pPr algn="just"/>
            <a:r>
              <a:rPr lang="tr-TR" sz="9600" dirty="0">
                <a:latin typeface="Times New Roman" panose="02020603050405020304" pitchFamily="18" charset="0"/>
                <a:cs typeface="Times New Roman" panose="02020603050405020304" pitchFamily="18" charset="0"/>
              </a:rPr>
              <a:t>Açık ve net bir şekilde istenen malzemenin </a:t>
            </a:r>
            <a:r>
              <a:rPr lang="tr-TR" sz="9600" b="1" dirty="0">
                <a:solidFill>
                  <a:srgbClr val="C00000"/>
                </a:solidFill>
                <a:latin typeface="Times New Roman" panose="02020603050405020304" pitchFamily="18" charset="0"/>
                <a:cs typeface="Times New Roman" panose="02020603050405020304" pitchFamily="18" charset="0"/>
              </a:rPr>
              <a:t>miktarı</a:t>
            </a:r>
            <a:r>
              <a:rPr lang="tr-TR" sz="9600" dirty="0">
                <a:latin typeface="Times New Roman" panose="02020603050405020304" pitchFamily="18" charset="0"/>
                <a:cs typeface="Times New Roman" panose="02020603050405020304" pitchFamily="18" charset="0"/>
              </a:rPr>
              <a:t> ve </a:t>
            </a:r>
            <a:r>
              <a:rPr lang="tr-TR" sz="9600" b="1" dirty="0">
                <a:solidFill>
                  <a:srgbClr val="C00000"/>
                </a:solidFill>
                <a:latin typeface="Times New Roman" panose="02020603050405020304" pitchFamily="18" charset="0"/>
                <a:cs typeface="Times New Roman" panose="02020603050405020304" pitchFamily="18" charset="0"/>
              </a:rPr>
              <a:t>nitelikleri</a:t>
            </a:r>
            <a:r>
              <a:rPr lang="tr-TR" sz="9600" b="1" dirty="0">
                <a:latin typeface="Times New Roman" panose="02020603050405020304" pitchFamily="18" charset="0"/>
                <a:cs typeface="Times New Roman" panose="02020603050405020304" pitchFamily="18" charset="0"/>
              </a:rPr>
              <a:t> </a:t>
            </a:r>
            <a:r>
              <a:rPr lang="tr-TR" sz="9600" dirty="0">
                <a:latin typeface="Times New Roman" panose="02020603050405020304" pitchFamily="18" charset="0"/>
                <a:cs typeface="Times New Roman" panose="02020603050405020304" pitchFamily="18" charset="0"/>
              </a:rPr>
              <a:t>belirlenmelidir. Şartnamede; </a:t>
            </a:r>
            <a:r>
              <a:rPr lang="tr-TR" sz="9600" b="1" dirty="0">
                <a:solidFill>
                  <a:srgbClr val="C00000"/>
                </a:solidFill>
                <a:latin typeface="Times New Roman" panose="02020603050405020304" pitchFamily="18" charset="0"/>
                <a:cs typeface="Times New Roman" panose="02020603050405020304" pitchFamily="18" charset="0"/>
              </a:rPr>
              <a:t>Yeterince</a:t>
            </a:r>
            <a:r>
              <a:rPr lang="tr-TR" sz="9600" dirty="0">
                <a:solidFill>
                  <a:srgbClr val="C00000"/>
                </a:solidFill>
                <a:latin typeface="Times New Roman" panose="02020603050405020304" pitchFamily="18" charset="0"/>
                <a:cs typeface="Times New Roman" panose="02020603050405020304" pitchFamily="18" charset="0"/>
              </a:rPr>
              <a:t>, </a:t>
            </a:r>
            <a:r>
              <a:rPr lang="tr-TR" sz="9600" b="1" dirty="0">
                <a:solidFill>
                  <a:srgbClr val="C00000"/>
                </a:solidFill>
                <a:latin typeface="Times New Roman" panose="02020603050405020304" pitchFamily="18" charset="0"/>
                <a:cs typeface="Times New Roman" panose="02020603050405020304" pitchFamily="18" charset="0"/>
              </a:rPr>
              <a:t>kaliteli</a:t>
            </a:r>
            <a:r>
              <a:rPr lang="tr-TR" sz="9600" dirty="0">
                <a:solidFill>
                  <a:srgbClr val="C00000"/>
                </a:solidFill>
                <a:latin typeface="Times New Roman" panose="02020603050405020304" pitchFamily="18" charset="0"/>
                <a:cs typeface="Times New Roman" panose="02020603050405020304" pitchFamily="18" charset="0"/>
              </a:rPr>
              <a:t>  </a:t>
            </a:r>
            <a:r>
              <a:rPr lang="tr-TR" sz="9600" dirty="0">
                <a:latin typeface="Times New Roman" panose="02020603050405020304" pitchFamily="18" charset="0"/>
                <a:cs typeface="Times New Roman" panose="02020603050405020304" pitchFamily="18" charset="0"/>
              </a:rPr>
              <a:t>gibi ibareler yer almamalıdır.</a:t>
            </a:r>
            <a:endParaRPr lang="en-US" sz="9600" dirty="0">
              <a:latin typeface="Times New Roman" panose="02020603050405020304" pitchFamily="18" charset="0"/>
              <a:cs typeface="Times New Roman" panose="02020603050405020304" pitchFamily="18" charset="0"/>
            </a:endParaRPr>
          </a:p>
          <a:p>
            <a:pPr algn="just"/>
            <a:r>
              <a:rPr lang="en-US" sz="9600" dirty="0" err="1">
                <a:latin typeface="Times New Roman" panose="02020603050405020304" pitchFamily="18" charset="0"/>
                <a:cs typeface="Times New Roman" panose="02020603050405020304" pitchFamily="18" charset="0"/>
              </a:rPr>
              <a:t>Tanımlamalar</a:t>
            </a:r>
            <a:r>
              <a:rPr lang="en-US" sz="9600" dirty="0">
                <a:latin typeface="Times New Roman" panose="02020603050405020304" pitchFamily="18" charset="0"/>
                <a:cs typeface="Times New Roman" panose="02020603050405020304" pitchFamily="18" charset="0"/>
              </a:rPr>
              <a:t> emir </a:t>
            </a:r>
            <a:r>
              <a:rPr lang="en-US" sz="9600" dirty="0" err="1">
                <a:latin typeface="Times New Roman" panose="02020603050405020304" pitchFamily="18" charset="0"/>
                <a:cs typeface="Times New Roman" panose="02020603050405020304" pitchFamily="18" charset="0"/>
              </a:rPr>
              <a:t>kipleri</a:t>
            </a:r>
            <a:r>
              <a:rPr lang="en-US" sz="9600" dirty="0">
                <a:latin typeface="Times New Roman" panose="02020603050405020304" pitchFamily="18" charset="0"/>
                <a:cs typeface="Times New Roman" panose="02020603050405020304" pitchFamily="18" charset="0"/>
              </a:rPr>
              <a:t> </a:t>
            </a:r>
            <a:r>
              <a:rPr lang="en-US" sz="9600" dirty="0" err="1">
                <a:latin typeface="Times New Roman" panose="02020603050405020304" pitchFamily="18" charset="0"/>
                <a:cs typeface="Times New Roman" panose="02020603050405020304" pitchFamily="18" charset="0"/>
              </a:rPr>
              <a:t>ile</a:t>
            </a:r>
            <a:r>
              <a:rPr lang="en-US" sz="9600" dirty="0">
                <a:latin typeface="Times New Roman" panose="02020603050405020304" pitchFamily="18" charset="0"/>
                <a:cs typeface="Times New Roman" panose="02020603050405020304" pitchFamily="18" charset="0"/>
              </a:rPr>
              <a:t> </a:t>
            </a:r>
            <a:r>
              <a:rPr lang="en-US" sz="9600" dirty="0" err="1">
                <a:latin typeface="Times New Roman" panose="02020603050405020304" pitchFamily="18" charset="0"/>
                <a:cs typeface="Times New Roman" panose="02020603050405020304" pitchFamily="18" charset="0"/>
              </a:rPr>
              <a:t>değil</a:t>
            </a:r>
            <a:r>
              <a:rPr lang="en-US" sz="9600" dirty="0">
                <a:latin typeface="Times New Roman" panose="02020603050405020304" pitchFamily="18" charset="0"/>
                <a:cs typeface="Times New Roman" panose="02020603050405020304" pitchFamily="18" charset="0"/>
              </a:rPr>
              <a:t> </a:t>
            </a:r>
            <a:r>
              <a:rPr lang="en-US" sz="9600" dirty="0" err="1">
                <a:latin typeface="Times New Roman" panose="02020603050405020304" pitchFamily="18" charset="0"/>
                <a:cs typeface="Times New Roman" panose="02020603050405020304" pitchFamily="18" charset="0"/>
              </a:rPr>
              <a:t>meli</a:t>
            </a:r>
            <a:r>
              <a:rPr lang="en-US" sz="9600" dirty="0">
                <a:latin typeface="Times New Roman" panose="02020603050405020304" pitchFamily="18" charset="0"/>
                <a:cs typeface="Times New Roman" panose="02020603050405020304" pitchFamily="18" charset="0"/>
              </a:rPr>
              <a:t> / </a:t>
            </a:r>
            <a:r>
              <a:rPr lang="en-US" sz="9600" dirty="0" err="1">
                <a:latin typeface="Times New Roman" panose="02020603050405020304" pitchFamily="18" charset="0"/>
                <a:cs typeface="Times New Roman" panose="02020603050405020304" pitchFamily="18" charset="0"/>
              </a:rPr>
              <a:t>malı</a:t>
            </a:r>
            <a:r>
              <a:rPr lang="en-US" sz="9600" dirty="0">
                <a:latin typeface="Times New Roman" panose="02020603050405020304" pitchFamily="18" charset="0"/>
                <a:cs typeface="Times New Roman" panose="02020603050405020304" pitchFamily="18" charset="0"/>
              </a:rPr>
              <a:t> </a:t>
            </a:r>
            <a:r>
              <a:rPr lang="en-US" sz="9600" dirty="0" err="1">
                <a:latin typeface="Times New Roman" panose="02020603050405020304" pitchFamily="18" charset="0"/>
                <a:cs typeface="Times New Roman" panose="02020603050405020304" pitchFamily="18" charset="0"/>
              </a:rPr>
              <a:t>ekleri</a:t>
            </a:r>
            <a:r>
              <a:rPr lang="en-US" sz="9600" dirty="0">
                <a:latin typeface="Times New Roman" panose="02020603050405020304" pitchFamily="18" charset="0"/>
                <a:cs typeface="Times New Roman" panose="02020603050405020304" pitchFamily="18" charset="0"/>
              </a:rPr>
              <a:t> </a:t>
            </a:r>
            <a:r>
              <a:rPr lang="en-US" sz="9600" dirty="0" err="1">
                <a:latin typeface="Times New Roman" panose="02020603050405020304" pitchFamily="18" charset="0"/>
                <a:cs typeface="Times New Roman" panose="02020603050405020304" pitchFamily="18" charset="0"/>
              </a:rPr>
              <a:t>ile</a:t>
            </a:r>
            <a:r>
              <a:rPr lang="en-US" sz="9600" dirty="0">
                <a:latin typeface="Times New Roman" panose="02020603050405020304" pitchFamily="18" charset="0"/>
                <a:cs typeface="Times New Roman" panose="02020603050405020304" pitchFamily="18" charset="0"/>
              </a:rPr>
              <a:t> </a:t>
            </a:r>
            <a:r>
              <a:rPr lang="en-US" sz="9600" dirty="0" err="1">
                <a:latin typeface="Times New Roman" panose="02020603050405020304" pitchFamily="18" charset="0"/>
                <a:cs typeface="Times New Roman" panose="02020603050405020304" pitchFamily="18" charset="0"/>
              </a:rPr>
              <a:t>yapılmalıdır</a:t>
            </a:r>
            <a:r>
              <a:rPr lang="en-US" sz="9600" dirty="0">
                <a:latin typeface="Times New Roman" panose="02020603050405020304" pitchFamily="18" charset="0"/>
                <a:cs typeface="Times New Roman" panose="02020603050405020304" pitchFamily="18" charset="0"/>
              </a:rPr>
              <a:t>.</a:t>
            </a:r>
          </a:p>
          <a:p>
            <a:pPr algn="just"/>
            <a:r>
              <a:rPr lang="en-US" sz="9600" b="1" dirty="0" err="1">
                <a:solidFill>
                  <a:srgbClr val="C00000"/>
                </a:solidFill>
                <a:latin typeface="Times New Roman" panose="02020603050405020304" pitchFamily="18" charset="0"/>
                <a:cs typeface="Times New Roman" panose="02020603050405020304" pitchFamily="18" charset="0"/>
              </a:rPr>
              <a:t>Firma</a:t>
            </a:r>
            <a:r>
              <a:rPr lang="en-US" sz="9600" b="1" dirty="0">
                <a:solidFill>
                  <a:srgbClr val="C00000"/>
                </a:solidFill>
                <a:latin typeface="Times New Roman" panose="02020603050405020304" pitchFamily="18" charset="0"/>
                <a:cs typeface="Times New Roman" panose="02020603050405020304" pitchFamily="18" charset="0"/>
              </a:rPr>
              <a:t> </a:t>
            </a:r>
            <a:r>
              <a:rPr lang="en-US" sz="9600" dirty="0" err="1">
                <a:solidFill>
                  <a:schemeClr val="tx1"/>
                </a:solidFill>
                <a:latin typeface="Times New Roman" panose="02020603050405020304" pitchFamily="18" charset="0"/>
                <a:cs typeface="Times New Roman" panose="02020603050405020304" pitchFamily="18" charset="0"/>
              </a:rPr>
              <a:t>kelimesi</a:t>
            </a:r>
            <a:r>
              <a:rPr lang="en-US" sz="9600" dirty="0">
                <a:solidFill>
                  <a:schemeClr val="tx1"/>
                </a:solidFill>
                <a:latin typeface="Times New Roman" panose="02020603050405020304" pitchFamily="18" charset="0"/>
                <a:cs typeface="Times New Roman" panose="02020603050405020304" pitchFamily="18" charset="0"/>
              </a:rPr>
              <a:t> </a:t>
            </a:r>
            <a:r>
              <a:rPr lang="en-US" sz="9600" dirty="0" err="1">
                <a:solidFill>
                  <a:schemeClr val="tx1"/>
                </a:solidFill>
                <a:latin typeface="Times New Roman" panose="02020603050405020304" pitchFamily="18" charset="0"/>
                <a:cs typeface="Times New Roman" panose="02020603050405020304" pitchFamily="18" charset="0"/>
              </a:rPr>
              <a:t>yerine</a:t>
            </a:r>
            <a:r>
              <a:rPr lang="en-US" sz="9600" dirty="0">
                <a:solidFill>
                  <a:schemeClr val="tx1"/>
                </a:solidFill>
                <a:latin typeface="Times New Roman" panose="02020603050405020304" pitchFamily="18" charset="0"/>
                <a:cs typeface="Times New Roman" panose="02020603050405020304" pitchFamily="18" charset="0"/>
              </a:rPr>
              <a:t> </a:t>
            </a:r>
            <a:r>
              <a:rPr lang="en-US" sz="9600" dirty="0">
                <a:solidFill>
                  <a:srgbClr val="FF0000"/>
                </a:solidFill>
                <a:latin typeface="Times New Roman" panose="02020603050405020304" pitchFamily="18" charset="0"/>
                <a:cs typeface="Times New Roman" panose="02020603050405020304" pitchFamily="18" charset="0"/>
              </a:rPr>
              <a:t> </a:t>
            </a:r>
            <a:r>
              <a:rPr lang="en-US" sz="9600" b="1" dirty="0" err="1">
                <a:solidFill>
                  <a:srgbClr val="C00000"/>
                </a:solidFill>
                <a:latin typeface="Times New Roman" panose="02020603050405020304" pitchFamily="18" charset="0"/>
                <a:cs typeface="Times New Roman" panose="02020603050405020304" pitchFamily="18" charset="0"/>
              </a:rPr>
              <a:t>Yüklenici</a:t>
            </a:r>
            <a:r>
              <a:rPr lang="en-US" sz="9600" b="1" dirty="0">
                <a:solidFill>
                  <a:srgbClr val="C00000"/>
                </a:solidFill>
                <a:latin typeface="Times New Roman" panose="02020603050405020304" pitchFamily="18" charset="0"/>
                <a:cs typeface="Times New Roman" panose="02020603050405020304" pitchFamily="18" charset="0"/>
              </a:rPr>
              <a:t> </a:t>
            </a:r>
            <a:r>
              <a:rPr lang="en-US" sz="9600" dirty="0" err="1">
                <a:solidFill>
                  <a:schemeClr val="tx1"/>
                </a:solidFill>
                <a:latin typeface="Times New Roman" panose="02020603050405020304" pitchFamily="18" charset="0"/>
                <a:cs typeface="Times New Roman" panose="02020603050405020304" pitchFamily="18" charset="0"/>
              </a:rPr>
              <a:t>kelimesi</a:t>
            </a:r>
            <a:r>
              <a:rPr lang="en-US" sz="9600" dirty="0">
                <a:solidFill>
                  <a:schemeClr val="tx1"/>
                </a:solidFill>
                <a:latin typeface="Times New Roman" panose="02020603050405020304" pitchFamily="18" charset="0"/>
                <a:cs typeface="Times New Roman" panose="02020603050405020304" pitchFamily="18" charset="0"/>
              </a:rPr>
              <a:t> </a:t>
            </a:r>
            <a:r>
              <a:rPr lang="en-US" sz="9600" dirty="0" err="1">
                <a:solidFill>
                  <a:schemeClr val="tx1"/>
                </a:solidFill>
                <a:latin typeface="Times New Roman" panose="02020603050405020304" pitchFamily="18" charset="0"/>
                <a:cs typeface="Times New Roman" panose="02020603050405020304" pitchFamily="18" charset="0"/>
              </a:rPr>
              <a:t>kullanılmalıdır</a:t>
            </a:r>
            <a:r>
              <a:rPr lang="en-US" sz="9600" dirty="0">
                <a:solidFill>
                  <a:schemeClr val="tx1"/>
                </a:solidFill>
                <a:latin typeface="Times New Roman" panose="02020603050405020304" pitchFamily="18" charset="0"/>
                <a:cs typeface="Times New Roman" panose="02020603050405020304" pitchFamily="18" charset="0"/>
              </a:rPr>
              <a:t>.</a:t>
            </a:r>
            <a:endParaRPr lang="tr-TR" sz="9600" dirty="0">
              <a:latin typeface="Times New Roman" panose="02020603050405020304" pitchFamily="18" charset="0"/>
              <a:cs typeface="Times New Roman" panose="02020603050405020304" pitchFamily="18" charset="0"/>
            </a:endParaRPr>
          </a:p>
          <a:p>
            <a:pPr algn="just"/>
            <a:r>
              <a:rPr lang="tr-TR" sz="9600" dirty="0">
                <a:latin typeface="Times New Roman" panose="02020603050405020304" pitchFamily="18" charset="0"/>
                <a:cs typeface="Times New Roman" panose="02020603050405020304" pitchFamily="18" charset="0"/>
              </a:rPr>
              <a:t>Nitelik belirtirken tek bir marka modeli işaretten kaçınmak için mümkün mertebe aralık koyma veya alt-üst sınır limiti belirlemek gerekmektedir.</a:t>
            </a:r>
          </a:p>
          <a:p>
            <a:pPr marL="0" indent="0" algn="just">
              <a:buNone/>
            </a:pPr>
            <a:endParaRPr lang="tr-TR" sz="9600" dirty="0">
              <a:latin typeface="Times New Roman" panose="02020603050405020304" pitchFamily="18" charset="0"/>
              <a:cs typeface="Times New Roman" panose="02020603050405020304" pitchFamily="18" charset="0"/>
            </a:endParaRPr>
          </a:p>
          <a:p>
            <a:pPr marL="0" indent="0" algn="just">
              <a:buNone/>
            </a:pPr>
            <a:r>
              <a:rPr lang="tr-TR" sz="9600" dirty="0">
                <a:latin typeface="Times New Roman" panose="02020603050405020304" pitchFamily="18" charset="0"/>
                <a:cs typeface="Times New Roman" panose="02020603050405020304" pitchFamily="18" charset="0"/>
              </a:rPr>
              <a:t>     </a:t>
            </a:r>
            <a:r>
              <a:rPr lang="tr-TR" sz="9600" b="1" dirty="0">
                <a:latin typeface="Times New Roman" panose="02020603050405020304" pitchFamily="18" charset="0"/>
                <a:cs typeface="Times New Roman" panose="02020603050405020304" pitchFamily="18" charset="0"/>
              </a:rPr>
              <a:t>Örnek İbareler;   </a:t>
            </a:r>
          </a:p>
          <a:p>
            <a:pPr marL="0" indent="0" algn="just">
              <a:buNone/>
            </a:pPr>
            <a:r>
              <a:rPr lang="tr-TR" sz="9600" dirty="0">
                <a:latin typeface="Times New Roman" panose="02020603050405020304" pitchFamily="18" charset="0"/>
                <a:cs typeface="Times New Roman" panose="02020603050405020304" pitchFamily="18" charset="0"/>
              </a:rPr>
              <a:t>     "en az ... ", "en fazla ... ", " ... arasında", "± ... ", "en az ... aralığında", "en fazla ...  </a:t>
            </a:r>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r>
              <a:rPr lang="tr-TR" dirty="0"/>
              <a:t> </a:t>
            </a:r>
          </a:p>
          <a:p>
            <a:pPr mar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8510841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A6670DC-B0D9-4A99-A354-403F231915F3}"/>
              </a:ext>
            </a:extLst>
          </p:cNvPr>
          <p:cNvSpPr>
            <a:spLocks noGrp="1"/>
          </p:cNvSpPr>
          <p:nvPr>
            <p:ph type="title"/>
          </p:nvPr>
        </p:nvSpPr>
        <p:spPr>
          <a:xfrm>
            <a:off x="1828801" y="624110"/>
            <a:ext cx="9675812" cy="1280890"/>
          </a:xfrm>
        </p:spPr>
        <p:txBody>
          <a:bodyPr>
            <a:normAutofit/>
          </a:bodyPr>
          <a:lstStyle/>
          <a:p>
            <a:pPr algn="ctr"/>
            <a:r>
              <a:rPr lang="tr-TR" sz="3200" b="1" dirty="0">
                <a:ln>
                  <a:solidFill>
                    <a:prstClr val="black">
                      <a:lumMod val="95000"/>
                      <a:lumOff val="5000"/>
                    </a:prstClr>
                  </a:solidFill>
                </a:ln>
                <a:solidFill>
                  <a:prstClr val="black">
                    <a:lumMod val="95000"/>
                    <a:lumOff val="5000"/>
                  </a:prstClr>
                </a:solidFill>
                <a:latin typeface="Times New Roman" panose="02020603050405020304" pitchFamily="18" charset="0"/>
                <a:cs typeface="Times New Roman" panose="02020603050405020304" pitchFamily="18" charset="0"/>
              </a:rPr>
              <a:t>TEKNİK ŞARTNAMEDE OLMASI GEREKEN ÖZELLİKLER</a:t>
            </a:r>
            <a:endParaRPr lang="en-US" sz="3200" dirty="0"/>
          </a:p>
        </p:txBody>
      </p:sp>
      <p:sp>
        <p:nvSpPr>
          <p:cNvPr id="3" name="İçerik Yer Tutucusu 2">
            <a:extLst>
              <a:ext uri="{FF2B5EF4-FFF2-40B4-BE49-F238E27FC236}">
                <a16:creationId xmlns:a16="http://schemas.microsoft.com/office/drawing/2014/main" id="{4B86534C-8382-443C-87C9-9932AD7F35F6}"/>
              </a:ext>
            </a:extLst>
          </p:cNvPr>
          <p:cNvSpPr>
            <a:spLocks noGrp="1"/>
          </p:cNvSpPr>
          <p:nvPr>
            <p:ph idx="1"/>
          </p:nvPr>
        </p:nvSpPr>
        <p:spPr>
          <a:xfrm>
            <a:off x="1828800" y="2133600"/>
            <a:ext cx="9675812" cy="3777622"/>
          </a:xfrm>
        </p:spPr>
        <p:txBody>
          <a:bodyPr>
            <a:normAutofit lnSpcReduction="10000"/>
          </a:bodyPr>
          <a:lstStyle/>
          <a:p>
            <a:pPr algn="just"/>
            <a:r>
              <a:rPr lang="tr-TR" sz="2400" dirty="0">
                <a:solidFill>
                  <a:srgbClr val="000000"/>
                </a:solidFill>
                <a:effectLst/>
                <a:latin typeface="Times New Roman" panose="02020603050405020304" pitchFamily="18" charset="0"/>
                <a:ea typeface="Calibri" panose="020F0502020204030204" pitchFamily="34" charset="0"/>
              </a:rPr>
              <a:t>Tek bir yükleniciyi veya teknolojiye işaret edici özellikler yazılmamalıdır. Çok sayıda yükleniciye işaret etmelidir. Rekabet sağlanmalıdır. Bu konuda üretici firmalara başvurularak onlardan görüş, bilgi, kitapçık, broşür vs. istenebilir. İnternet ortamında şartname örnekleri aranabilir. </a:t>
            </a:r>
            <a:r>
              <a:rPr lang="tr-TR" sz="2400" b="1" u="sng" dirty="0">
                <a:solidFill>
                  <a:srgbClr val="000000"/>
                </a:solidFill>
                <a:effectLst/>
                <a:latin typeface="Times New Roman" panose="02020603050405020304" pitchFamily="18" charset="0"/>
                <a:ea typeface="Calibri" panose="020F0502020204030204" pitchFamily="34" charset="0"/>
              </a:rPr>
              <a:t>Firmalardan şartname istenmemelidir.     </a:t>
            </a:r>
            <a:endParaRPr lang="en-US" sz="2400" b="1" u="sng" dirty="0">
              <a:solidFill>
                <a:srgbClr val="000000"/>
              </a:solidFill>
              <a:effectLst/>
              <a:latin typeface="Times New Roman" panose="02020603050405020304" pitchFamily="18" charset="0"/>
              <a:ea typeface="Calibri" panose="020F0502020204030204" pitchFamily="34" charset="0"/>
            </a:endParaRPr>
          </a:p>
          <a:p>
            <a:r>
              <a:rPr lang="en-US" sz="2400" b="1" dirty="0" err="1">
                <a:solidFill>
                  <a:srgbClr val="000000"/>
                </a:solidFill>
                <a:latin typeface="Times New Roman" panose="02020603050405020304" pitchFamily="18" charset="0"/>
                <a:ea typeface="Calibri" panose="020F0502020204030204" pitchFamily="34" charset="0"/>
              </a:rPr>
              <a:t>Marka</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err="1">
                <a:solidFill>
                  <a:srgbClr val="000000"/>
                </a:solidFill>
                <a:latin typeface="Times New Roman" panose="02020603050405020304" pitchFamily="18" charset="0"/>
                <a:ea typeface="Calibri" panose="020F0502020204030204" pitchFamily="34" charset="0"/>
              </a:rPr>
              <a:t>ve</a:t>
            </a:r>
            <a:r>
              <a:rPr lang="en-US" sz="2400" b="1" dirty="0">
                <a:solidFill>
                  <a:srgbClr val="000000"/>
                </a:solidFill>
                <a:latin typeface="Times New Roman" panose="02020603050405020304" pitchFamily="18" charset="0"/>
                <a:ea typeface="Calibri" panose="020F0502020204030204" pitchFamily="34" charset="0"/>
              </a:rPr>
              <a:t> model </a:t>
            </a:r>
            <a:r>
              <a:rPr lang="en-US" sz="2400" b="1" dirty="0" err="1">
                <a:solidFill>
                  <a:srgbClr val="000000"/>
                </a:solidFill>
                <a:latin typeface="Times New Roman" panose="02020603050405020304" pitchFamily="18" charset="0"/>
                <a:ea typeface="Calibri" panose="020F0502020204030204" pitchFamily="34" charset="0"/>
              </a:rPr>
              <a:t>yazılmamalıdır</a:t>
            </a:r>
            <a:r>
              <a:rPr lang="en-US" sz="2400" b="1" dirty="0">
                <a:solidFill>
                  <a:srgbClr val="000000"/>
                </a:solidFill>
                <a:latin typeface="Times New Roman" panose="02020603050405020304" pitchFamily="18" charset="0"/>
                <a:ea typeface="Calibri" panose="020F0502020204030204" pitchFamily="34" charset="0"/>
              </a:rPr>
              <a:t>.</a:t>
            </a:r>
          </a:p>
          <a:p>
            <a:r>
              <a:rPr lang="tr-TR" sz="2400" dirty="0">
                <a:solidFill>
                  <a:srgbClr val="000000"/>
                </a:solidFill>
                <a:effectLst/>
                <a:latin typeface="Times New Roman" panose="02020603050405020304" pitchFamily="18" charset="0"/>
                <a:ea typeface="Calibri" panose="020F0502020204030204" pitchFamily="34" charset="0"/>
              </a:rPr>
              <a:t>Özenle hazırlanmalı ve kaliteli ürün alabilmek için tüm detayları eksiksiz bir şekilde içermelidir</a:t>
            </a:r>
            <a:r>
              <a:rPr lang="tr-TR" sz="1800" dirty="0">
                <a:solidFill>
                  <a:srgbClr val="000000"/>
                </a:solidFill>
                <a:effectLst/>
                <a:latin typeface="Times New Roman" panose="02020603050405020304" pitchFamily="18" charset="0"/>
                <a:ea typeface="Calibri" panose="020F0502020204030204" pitchFamily="34" charset="0"/>
              </a:rPr>
              <a:t>.</a:t>
            </a:r>
            <a:endParaRPr lang="en-US" sz="1800" dirty="0">
              <a:solidFill>
                <a:srgbClr val="000000"/>
              </a:solidFill>
              <a:effectLst/>
              <a:latin typeface="Times New Roman" panose="02020603050405020304" pitchFamily="18" charset="0"/>
              <a:ea typeface="Calibri" panose="020F0502020204030204" pitchFamily="34" charset="0"/>
            </a:endParaRPr>
          </a:p>
          <a:p>
            <a:endParaRPr lang="en-US" sz="2400" dirty="0">
              <a:solidFill>
                <a:srgbClr val="000000"/>
              </a:solidFill>
              <a:effectLst/>
              <a:latin typeface="Times New Roman" panose="02020603050405020304" pitchFamily="18" charset="0"/>
              <a:ea typeface="Calibri" panose="020F0502020204030204" pitchFamily="34" charset="0"/>
            </a:endParaRPr>
          </a:p>
          <a:p>
            <a:endParaRPr lang="en-US" dirty="0"/>
          </a:p>
        </p:txBody>
      </p:sp>
    </p:spTree>
    <p:extLst>
      <p:ext uri="{BB962C8B-B14F-4D97-AF65-F5344CB8AC3E}">
        <p14:creationId xmlns:p14="http://schemas.microsoft.com/office/powerpoint/2010/main" val="9172222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77E7737-0329-484E-81AB-898C8A3A6B0E}"/>
              </a:ext>
            </a:extLst>
          </p:cNvPr>
          <p:cNvSpPr>
            <a:spLocks noGrp="1"/>
          </p:cNvSpPr>
          <p:nvPr>
            <p:ph type="title"/>
          </p:nvPr>
        </p:nvSpPr>
        <p:spPr/>
        <p:txBody>
          <a:bodyPr>
            <a:normAutofit/>
          </a:bodyPr>
          <a:lstStyle/>
          <a:p>
            <a:pPr algn="ctr"/>
            <a:r>
              <a:rPr lang="tr-TR" sz="3200" b="1" dirty="0">
                <a:ln>
                  <a:solidFill>
                    <a:prstClr val="black">
                      <a:lumMod val="95000"/>
                      <a:lumOff val="5000"/>
                    </a:prstClr>
                  </a:solidFill>
                </a:ln>
                <a:solidFill>
                  <a:prstClr val="black">
                    <a:lumMod val="95000"/>
                    <a:lumOff val="5000"/>
                  </a:prstClr>
                </a:solidFill>
                <a:latin typeface="Times New Roman" panose="02020603050405020304" pitchFamily="18" charset="0"/>
                <a:cs typeface="Times New Roman" panose="02020603050405020304" pitchFamily="18" charset="0"/>
              </a:rPr>
              <a:t>TEKNİK ŞARTNAMEDE OLMASI GEREKEN ÖZELLİKLER</a:t>
            </a:r>
            <a:endParaRPr lang="en-US" sz="3200" dirty="0"/>
          </a:p>
        </p:txBody>
      </p:sp>
      <p:sp>
        <p:nvSpPr>
          <p:cNvPr id="3" name="İçerik Yer Tutucusu 2">
            <a:extLst>
              <a:ext uri="{FF2B5EF4-FFF2-40B4-BE49-F238E27FC236}">
                <a16:creationId xmlns:a16="http://schemas.microsoft.com/office/drawing/2014/main" id="{225A33BC-362B-4C5D-9C4A-C330B73AA1C2}"/>
              </a:ext>
            </a:extLst>
          </p:cNvPr>
          <p:cNvSpPr>
            <a:spLocks noGrp="1"/>
          </p:cNvSpPr>
          <p:nvPr>
            <p:ph idx="1"/>
          </p:nvPr>
        </p:nvSpPr>
        <p:spPr>
          <a:xfrm>
            <a:off x="1314450" y="2133600"/>
            <a:ext cx="10190162" cy="4343400"/>
          </a:xfrm>
        </p:spPr>
        <p:txBody>
          <a:bodyPr>
            <a:normAutofit fontScale="92500"/>
          </a:bodyPr>
          <a:lstStyle/>
          <a:p>
            <a:r>
              <a:rPr lang="tr-TR" sz="2800" dirty="0">
                <a:solidFill>
                  <a:srgbClr val="000000"/>
                </a:solidFill>
                <a:effectLst/>
                <a:latin typeface="Times New Roman" panose="02020603050405020304" pitchFamily="18" charset="0"/>
                <a:ea typeface="Calibri" panose="020F0502020204030204" pitchFamily="34" charset="0"/>
              </a:rPr>
              <a:t>İstenen malzemeyi çok değişik kalite seviyelerinde tanımlayan ve/veya malzeme kalitesini düşürecek serbestlik verici hükümler taşımamalıdır</a:t>
            </a:r>
            <a:r>
              <a:rPr lang="tr-TR" sz="2800" dirty="0" smtClean="0">
                <a:solidFill>
                  <a:srgbClr val="000000"/>
                </a:solidFill>
                <a:effectLst/>
                <a:latin typeface="Times New Roman" panose="02020603050405020304" pitchFamily="18" charset="0"/>
                <a:ea typeface="Calibri" panose="020F0502020204030204" pitchFamily="34" charset="0"/>
              </a:rPr>
              <a:t>.</a:t>
            </a:r>
          </a:p>
          <a:p>
            <a:pPr algn="just"/>
            <a:r>
              <a:rPr lang="tr-TR" sz="2800" dirty="0">
                <a:solidFill>
                  <a:srgbClr val="000000"/>
                </a:solidFill>
                <a:latin typeface="Times New Roman" panose="02020603050405020304" pitchFamily="18" charset="0"/>
                <a:ea typeface="Calibri" panose="020F0502020204030204" pitchFamily="34" charset="0"/>
              </a:rPr>
              <a:t>Üründe bulunması, ürünün sahip olması gereken teknik özellikler belirtilirken, üründe bulunmaması gereken teknik özellikler de yazılmalıdır</a:t>
            </a:r>
            <a:r>
              <a:rPr lang="tr-TR" sz="2800" dirty="0" smtClean="0">
                <a:solidFill>
                  <a:srgbClr val="000000"/>
                </a:solidFill>
                <a:latin typeface="Times New Roman" panose="02020603050405020304" pitchFamily="18" charset="0"/>
                <a:ea typeface="Calibri" panose="020F0502020204030204" pitchFamily="34" charset="0"/>
              </a:rPr>
              <a:t>.</a:t>
            </a:r>
          </a:p>
          <a:p>
            <a:pPr algn="just"/>
            <a:r>
              <a:rPr lang="tr-TR" sz="2800" dirty="0">
                <a:solidFill>
                  <a:srgbClr val="000000"/>
                </a:solidFill>
                <a:latin typeface="Times New Roman" panose="02020603050405020304" pitchFamily="18" charset="0"/>
                <a:ea typeface="Calibri" panose="020F0502020204030204" pitchFamily="34" charset="0"/>
              </a:rPr>
              <a:t>Maddeler yazılırken; yanlış anlaşılmaya neden olmayacak, çelişki, tereddüt yaratmayacak kesin, net, anlaşılır ve objektif ifadeler şeklinde </a:t>
            </a:r>
            <a:r>
              <a:rPr lang="tr-TR" sz="2800" dirty="0" smtClean="0">
                <a:solidFill>
                  <a:srgbClr val="000000"/>
                </a:solidFill>
                <a:latin typeface="Times New Roman" panose="02020603050405020304" pitchFamily="18" charset="0"/>
                <a:ea typeface="Calibri" panose="020F0502020204030204" pitchFamily="34" charset="0"/>
              </a:rPr>
              <a:t>yazılmalıdır.</a:t>
            </a:r>
            <a:endParaRPr lang="tr-TR" sz="2800" dirty="0">
              <a:solidFill>
                <a:srgbClr val="000000"/>
              </a:solidFill>
              <a:latin typeface="Times New Roman" panose="02020603050405020304" pitchFamily="18" charset="0"/>
              <a:ea typeface="Calibri" panose="020F0502020204030204" pitchFamily="34" charset="0"/>
            </a:endParaRPr>
          </a:p>
          <a:p>
            <a:endParaRPr lang="tr-TR" sz="2800" dirty="0">
              <a:solidFill>
                <a:srgbClr val="000000"/>
              </a:solidFill>
              <a:latin typeface="Times New Roman" panose="02020603050405020304" pitchFamily="18" charset="0"/>
              <a:ea typeface="Calibri" panose="020F0502020204030204" pitchFamily="34" charset="0"/>
            </a:endParaRPr>
          </a:p>
          <a:p>
            <a:endParaRPr lang="en-US" sz="2800" dirty="0">
              <a:solidFill>
                <a:srgbClr val="000000"/>
              </a:solidFill>
              <a:effectLst/>
              <a:latin typeface="Times New Roman" panose="02020603050405020304" pitchFamily="18" charset="0"/>
              <a:ea typeface="Calibri" panose="020F0502020204030204" pitchFamily="34" charset="0"/>
            </a:endParaRPr>
          </a:p>
          <a:p>
            <a:endParaRPr lang="en-US" sz="2800" dirty="0">
              <a:solidFill>
                <a:srgbClr val="000000"/>
              </a:solidFill>
              <a:effectLst/>
              <a:latin typeface="Times New Roman" panose="02020603050405020304" pitchFamily="18" charset="0"/>
              <a:ea typeface="Calibri" panose="020F0502020204030204" pitchFamily="34" charset="0"/>
            </a:endParaRPr>
          </a:p>
          <a:p>
            <a:endParaRPr lang="en-US" dirty="0"/>
          </a:p>
        </p:txBody>
      </p:sp>
    </p:spTree>
    <p:extLst>
      <p:ext uri="{BB962C8B-B14F-4D97-AF65-F5344CB8AC3E}">
        <p14:creationId xmlns:p14="http://schemas.microsoft.com/office/powerpoint/2010/main" val="34010378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algn="ctr"/>
            <a:r>
              <a:rPr lang="tr-TR" sz="3200" b="1" dirty="0">
                <a:ln>
                  <a:solidFill>
                    <a:prstClr val="black">
                      <a:lumMod val="95000"/>
                      <a:lumOff val="5000"/>
                    </a:prstClr>
                  </a:solidFill>
                </a:ln>
                <a:solidFill>
                  <a:prstClr val="black">
                    <a:lumMod val="95000"/>
                    <a:lumOff val="5000"/>
                  </a:prstClr>
                </a:solidFill>
                <a:latin typeface="Times New Roman" panose="02020603050405020304" pitchFamily="18" charset="0"/>
                <a:cs typeface="Times New Roman" panose="02020603050405020304" pitchFamily="18" charset="0"/>
              </a:rPr>
              <a:t>TEKNİK ŞARTNAMEDE OLMASI GEREKEN ÖZELLİKLER</a:t>
            </a:r>
            <a:endParaRPr lang="tr-TR" sz="3200" dirty="0"/>
          </a:p>
        </p:txBody>
      </p:sp>
      <p:sp>
        <p:nvSpPr>
          <p:cNvPr id="3" name="İçerik Yer Tutucusu 2"/>
          <p:cNvSpPr>
            <a:spLocks noGrp="1"/>
          </p:cNvSpPr>
          <p:nvPr>
            <p:ph idx="1"/>
          </p:nvPr>
        </p:nvSpPr>
        <p:spPr>
          <a:xfrm>
            <a:off x="2181726" y="2133599"/>
            <a:ext cx="9322886" cy="4042611"/>
          </a:xfrm>
        </p:spPr>
        <p:txBody>
          <a:bodyPr>
            <a:normAutofit/>
          </a:bodyPr>
          <a:lstStyle/>
          <a:p>
            <a:pPr algn="just"/>
            <a:r>
              <a:rPr lang="tr-TR" sz="2400" dirty="0">
                <a:latin typeface="Times New Roman" panose="02020603050405020304" pitchFamily="18" charset="0"/>
                <a:cs typeface="Times New Roman" panose="02020603050405020304" pitchFamily="18" charset="0"/>
              </a:rPr>
              <a:t>Çevre şartlarından etkilenebilecek malzeme için (elektronik, optik ve elektro optik cihazlar, araç, teçhizat, vb.) çevre şartları ile ilgili istekler bunların hangi şartlarda muayene edileceği hususu ile birlikte teknik şartnamelere yazılmalıdır. Çevre ile ilgili istekler; malzemenin kullanım yerine göre, sıcaklık, basınç, rutubet, buz, kar, yağmur, rüzgar, su ve tuz serpintisi, şok ve ivme, titreşim gürültü, toz, kum, mikroorganizma, radyasyon, elektrik, manyetik ve elektromanyetik etkiler, kimyevi maddeler, </a:t>
            </a:r>
            <a:r>
              <a:rPr lang="tr-TR" sz="2400" dirty="0" err="1">
                <a:latin typeface="Times New Roman" panose="02020603050405020304" pitchFamily="18" charset="0"/>
                <a:cs typeface="Times New Roman" panose="02020603050405020304" pitchFamily="18" charset="0"/>
              </a:rPr>
              <a:t>vb</a:t>
            </a:r>
            <a:r>
              <a:rPr lang="tr-TR" sz="2400" dirty="0">
                <a:latin typeface="Times New Roman" panose="02020603050405020304" pitchFamily="18" charset="0"/>
                <a:cs typeface="Times New Roman" panose="02020603050405020304" pitchFamily="18" charset="0"/>
              </a:rPr>
              <a:t> çevre koşullarından etkilenmeleri gibi isteklerden kullanım yerinde maruz kalabileceği çevre şartlarını kapsar. </a:t>
            </a:r>
          </a:p>
          <a:p>
            <a:endParaRPr lang="tr-TR" dirty="0" smtClean="0"/>
          </a:p>
        </p:txBody>
      </p:sp>
    </p:spTree>
    <p:extLst>
      <p:ext uri="{BB962C8B-B14F-4D97-AF65-F5344CB8AC3E}">
        <p14:creationId xmlns:p14="http://schemas.microsoft.com/office/powerpoint/2010/main" val="32977516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92925" y="325315"/>
            <a:ext cx="8911687" cy="773723"/>
          </a:xfrm>
        </p:spPr>
        <p:txBody>
          <a:bodyPr/>
          <a:lstStyle/>
          <a:p>
            <a:pPr algn="ctr"/>
            <a:r>
              <a:rPr lang="tr-TR" sz="2800" b="1" dirty="0">
                <a:ln>
                  <a:solidFill>
                    <a:prstClr val="black">
                      <a:lumMod val="95000"/>
                      <a:lumOff val="5000"/>
                    </a:prstClr>
                  </a:solidFill>
                </a:ln>
                <a:solidFill>
                  <a:prstClr val="black">
                    <a:lumMod val="95000"/>
                    <a:lumOff val="5000"/>
                  </a:prstClr>
                </a:solidFill>
                <a:latin typeface="Times New Roman" panose="02020603050405020304" pitchFamily="18" charset="0"/>
                <a:cs typeface="Times New Roman" panose="02020603050405020304" pitchFamily="18" charset="0"/>
              </a:rPr>
              <a:t>BİRLİKTE VERİLECEK PARÇALAR</a:t>
            </a:r>
            <a:endParaRPr lang="tr-TR" dirty="0"/>
          </a:p>
        </p:txBody>
      </p:sp>
      <p:sp>
        <p:nvSpPr>
          <p:cNvPr id="3" name="İçerik Yer Tutucusu 2"/>
          <p:cNvSpPr>
            <a:spLocks noGrp="1"/>
          </p:cNvSpPr>
          <p:nvPr>
            <p:ph idx="1"/>
          </p:nvPr>
        </p:nvSpPr>
        <p:spPr>
          <a:xfrm>
            <a:off x="1143000" y="1160585"/>
            <a:ext cx="10687050" cy="5354515"/>
          </a:xfrm>
        </p:spPr>
        <p:txBody>
          <a:bodyPr>
            <a:normAutofit fontScale="25000" lnSpcReduction="20000"/>
          </a:bodyPr>
          <a:lstStyle/>
          <a:p>
            <a:pPr marL="0" indent="0" algn="just">
              <a:buNone/>
            </a:pPr>
            <a:endParaRPr lang="tr-TR" b="1" dirty="0">
              <a:latin typeface="Times New Roman" panose="02020603050405020304" pitchFamily="18" charset="0"/>
              <a:cs typeface="Times New Roman" panose="02020603050405020304" pitchFamily="18" charset="0"/>
            </a:endParaRPr>
          </a:p>
          <a:p>
            <a:pPr algn="just"/>
            <a:endParaRPr lang="tr-TR" sz="8000" dirty="0" smtClean="0">
              <a:latin typeface="Times New Roman" panose="02020603050405020304" pitchFamily="18" charset="0"/>
              <a:cs typeface="Times New Roman" panose="02020603050405020304" pitchFamily="18" charset="0"/>
            </a:endParaRPr>
          </a:p>
          <a:p>
            <a:pPr algn="just"/>
            <a:r>
              <a:rPr lang="en-US" sz="8000" dirty="0" err="1" smtClean="0">
                <a:latin typeface="Times New Roman" panose="02020603050405020304" pitchFamily="18" charset="0"/>
                <a:cs typeface="Times New Roman" panose="02020603050405020304" pitchFamily="18" charset="0"/>
              </a:rPr>
              <a:t>Yedek</a:t>
            </a:r>
            <a:r>
              <a:rPr lang="en-US" sz="8000" dirty="0" smtClean="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parça</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alımlarında</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parçayı</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tanımlama</a:t>
            </a:r>
            <a:r>
              <a:rPr lang="en-US" sz="8000" dirty="0">
                <a:latin typeface="Times New Roman" panose="02020603050405020304" pitchFamily="18" charset="0"/>
                <a:cs typeface="Times New Roman" panose="02020603050405020304" pitchFamily="18" charset="0"/>
              </a:rPr>
              <a:t> </a:t>
            </a:r>
            <a:r>
              <a:rPr lang="tr-TR" sz="8000" dirty="0">
                <a:solidFill>
                  <a:srgbClr val="000000"/>
                </a:solidFill>
                <a:effectLst/>
                <a:latin typeface="Times New Roman" panose="02020603050405020304" pitchFamily="18" charset="0"/>
                <a:ea typeface="Calibri" panose="020F0502020204030204" pitchFamily="34" charset="0"/>
              </a:rPr>
              <a:t>ve asıl ürüne entegresi konusunda tereddütler yaşanmaması için, yedek parça alımlarında, ihale konusu işin tanımının yapılabilmesi için, yedek parçasına ihtiyaç duyulan ana malın marka ve modeli belirtilerek teknik şartname düzenlenebilecektir</a:t>
            </a:r>
            <a:r>
              <a:rPr lang="tr-TR" sz="8000" b="1" dirty="0">
                <a:solidFill>
                  <a:srgbClr val="000000"/>
                </a:solidFill>
                <a:effectLst/>
                <a:latin typeface="Times New Roman" panose="02020603050405020304" pitchFamily="18" charset="0"/>
                <a:ea typeface="Calibri" panose="020F0502020204030204" pitchFamily="34" charset="0"/>
              </a:rPr>
              <a:t>. </a:t>
            </a:r>
            <a:endParaRPr lang="en-US" sz="8000" b="1" dirty="0">
              <a:solidFill>
                <a:srgbClr val="000000"/>
              </a:solidFill>
              <a:effectLst/>
              <a:latin typeface="Times New Roman" panose="02020603050405020304" pitchFamily="18" charset="0"/>
              <a:ea typeface="Calibri" panose="020F0502020204030204" pitchFamily="34" charset="0"/>
            </a:endParaRPr>
          </a:p>
          <a:p>
            <a:pPr algn="just"/>
            <a:r>
              <a:rPr lang="tr-TR" sz="8000" dirty="0">
                <a:solidFill>
                  <a:srgbClr val="000000"/>
                </a:solidFill>
                <a:effectLst/>
                <a:latin typeface="Times New Roman" panose="02020603050405020304" pitchFamily="18" charset="0"/>
                <a:ea typeface="Calibri" panose="020F0502020204030204" pitchFamily="34" charset="0"/>
              </a:rPr>
              <a:t>Malzemeden beklenen performans, çalışma şartları, kullanım yeri ve amacı açıkça belirtilerek fonksiyonel istekler yazılmalı; varsa malzemenin birlikte kullanılacağı diğer cihazlar/elemanlar ile uyumlu çalışması isteğine de yer verilmelidir. </a:t>
            </a:r>
            <a:endParaRPr lang="en-US" sz="8000" dirty="0">
              <a:solidFill>
                <a:srgbClr val="000000"/>
              </a:solidFill>
              <a:effectLst/>
              <a:latin typeface="Times New Roman" panose="02020603050405020304" pitchFamily="18" charset="0"/>
              <a:ea typeface="Calibri" panose="020F0502020204030204" pitchFamily="34" charset="0"/>
            </a:endParaRPr>
          </a:p>
          <a:p>
            <a:pPr algn="just"/>
            <a:r>
              <a:rPr lang="tr-TR" sz="8000" dirty="0">
                <a:solidFill>
                  <a:srgbClr val="000000"/>
                </a:solidFill>
                <a:effectLst/>
                <a:latin typeface="Times New Roman" panose="02020603050405020304" pitchFamily="18" charset="0"/>
                <a:ea typeface="Calibri" panose="020F0502020204030204" pitchFamily="34" charset="0"/>
              </a:rPr>
              <a:t>Özenle hazırlanmalı ve kaliteli ürün alabilmek için tüm detayları eksiksiz bir şekilde </a:t>
            </a:r>
            <a:r>
              <a:rPr lang="tr-TR" sz="8000" dirty="0" smtClean="0">
                <a:solidFill>
                  <a:srgbClr val="000000"/>
                </a:solidFill>
                <a:effectLst/>
                <a:latin typeface="Times New Roman" panose="02020603050405020304" pitchFamily="18" charset="0"/>
                <a:ea typeface="Calibri" panose="020F0502020204030204" pitchFamily="34" charset="0"/>
              </a:rPr>
              <a:t>içermelidir.</a:t>
            </a:r>
          </a:p>
          <a:p>
            <a:pPr algn="just"/>
            <a:endParaRPr lang="en-US" sz="8000" b="1" dirty="0">
              <a:latin typeface="Times New Roman" panose="02020603050405020304" pitchFamily="18" charset="0"/>
              <a:cs typeface="Times New Roman" panose="02020603050405020304" pitchFamily="18" charset="0"/>
            </a:endParaRPr>
          </a:p>
          <a:p>
            <a:pPr algn="just"/>
            <a:r>
              <a:rPr lang="en-US" sz="8000" b="1" dirty="0" err="1">
                <a:latin typeface="Times New Roman" panose="02020603050405020304" pitchFamily="18" charset="0"/>
                <a:cs typeface="Times New Roman" panose="02020603050405020304" pitchFamily="18" charset="0"/>
              </a:rPr>
              <a:t>Örnek</a:t>
            </a:r>
            <a:r>
              <a:rPr lang="en-US" sz="8000" b="1" dirty="0">
                <a:latin typeface="Times New Roman" panose="02020603050405020304" pitchFamily="18" charset="0"/>
                <a:cs typeface="Times New Roman" panose="02020603050405020304" pitchFamily="18" charset="0"/>
              </a:rPr>
              <a:t> </a:t>
            </a:r>
            <a:r>
              <a:rPr lang="en-US" sz="8000" b="1" dirty="0" err="1">
                <a:latin typeface="Times New Roman" panose="02020603050405020304" pitchFamily="18" charset="0"/>
                <a:cs typeface="Times New Roman" panose="02020603050405020304" pitchFamily="18" charset="0"/>
              </a:rPr>
              <a:t>İbare</a:t>
            </a:r>
            <a:r>
              <a:rPr lang="en-US" sz="8000" b="1" dirty="0">
                <a:latin typeface="Times New Roman" panose="02020603050405020304" pitchFamily="18" charset="0"/>
                <a:cs typeface="Times New Roman" panose="02020603050405020304" pitchFamily="18" charset="0"/>
              </a:rPr>
              <a:t>;</a:t>
            </a:r>
            <a:endParaRPr lang="tr-TR" sz="8000" b="1" dirty="0">
              <a:latin typeface="Times New Roman" panose="02020603050405020304" pitchFamily="18" charset="0"/>
              <a:cs typeface="Times New Roman" panose="02020603050405020304" pitchFamily="18" charset="0"/>
            </a:endParaRPr>
          </a:p>
          <a:p>
            <a:pPr marL="0" indent="0" algn="just">
              <a:buNone/>
            </a:pPr>
            <a:r>
              <a:rPr lang="tr-TR" sz="8000" dirty="0">
                <a:latin typeface="Times New Roman" panose="02020603050405020304" pitchFamily="18" charset="0"/>
                <a:cs typeface="Times New Roman" panose="02020603050405020304" pitchFamily="18" charset="0"/>
              </a:rPr>
              <a:t>Sistemin çalışabilmesi için gerekli olan en az 10 metre </a:t>
            </a:r>
            <a:r>
              <a:rPr lang="tr-TR" sz="8000" dirty="0" err="1">
                <a:latin typeface="Times New Roman" panose="02020603050405020304" pitchFamily="18" charset="0"/>
                <a:cs typeface="Times New Roman" panose="02020603050405020304" pitchFamily="18" charset="0"/>
              </a:rPr>
              <a:t>lo</a:t>
            </a:r>
            <a:r>
              <a:rPr lang="tr-TR" sz="8000" dirty="0">
                <a:latin typeface="Times New Roman" panose="02020603050405020304" pitchFamily="18" charset="0"/>
                <a:cs typeface="Times New Roman" panose="02020603050405020304" pitchFamily="18" charset="0"/>
              </a:rPr>
              <a:t> ve kumandası veya …. yedek parçası ücretsiz olarak verilmelidir</a:t>
            </a:r>
            <a:r>
              <a:rPr lang="tr-TR" sz="1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036303500"/>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TM10001114[[fn=Galeri]]</Template>
  <TotalTime>3574</TotalTime>
  <Words>1322</Words>
  <Application>Microsoft Office PowerPoint</Application>
  <PresentationFormat>Geniş ekran</PresentationFormat>
  <Paragraphs>130</Paragraphs>
  <Slides>20</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20</vt:i4>
      </vt:variant>
    </vt:vector>
  </HeadingPairs>
  <TitlesOfParts>
    <vt:vector size="28" baseType="lpstr">
      <vt:lpstr>Albertus Extra Bold</vt:lpstr>
      <vt:lpstr>Arial</vt:lpstr>
      <vt:lpstr>Berlin Sans FB Demi</vt:lpstr>
      <vt:lpstr>Calibri</vt:lpstr>
      <vt:lpstr>Gill Sans MT</vt:lpstr>
      <vt:lpstr>Tahoma</vt:lpstr>
      <vt:lpstr>Times New Roman</vt:lpstr>
      <vt:lpstr>Gallery</vt:lpstr>
      <vt:lpstr>     İDARİ VE MALİ İŞLER DAİRE BAŞKANLIĞI İÇ SATINALMA MÜDÜRLÜĞÜ</vt:lpstr>
      <vt:lpstr>YASAL DAYANAKLAR </vt:lpstr>
      <vt:lpstr>TEKNİK ŞARTNAMENİN NİTELİĞİ YASAL DAYANAKLAR       </vt:lpstr>
      <vt:lpstr>TEKNİK ŞARTNAMENİN NİTELİĞİ YASAL DAYANAKLAR</vt:lpstr>
      <vt:lpstr>TEKNİK ŞARTNAMEDE OLMASI GEREKEN ÖZELLİKLER</vt:lpstr>
      <vt:lpstr>TEKNİK ŞARTNAMEDE OLMASI GEREKEN ÖZELLİKLER</vt:lpstr>
      <vt:lpstr>TEKNİK ŞARTNAMEDE OLMASI GEREKEN ÖZELLİKLER</vt:lpstr>
      <vt:lpstr>TEKNİK ŞARTNAMEDE OLMASI GEREKEN ÖZELLİKLER</vt:lpstr>
      <vt:lpstr>BİRLİKTE VERİLECEK PARÇALAR</vt:lpstr>
      <vt:lpstr>TESLİMAT PROGRAMI</vt:lpstr>
      <vt:lpstr>KISMİ TEKLİF DURUMU</vt:lpstr>
      <vt:lpstr>KALİTE VE STANDARDA İLİŞKİN BELGELER</vt:lpstr>
      <vt:lpstr>TEKNİK ŞARTNAMEYE CEVAPLAR VE KATALOG</vt:lpstr>
      <vt:lpstr>NUMUNE</vt:lpstr>
      <vt:lpstr>AMBALAJ ETİKETLEME VE NAKLİYE</vt:lpstr>
      <vt:lpstr>MONTAJ KURULUM VE KONFİGÜRASYON BİLGİSİ</vt:lpstr>
      <vt:lpstr>EĞİTİM</vt:lpstr>
      <vt:lpstr>GARANTİ BAKIM ONARIM </vt:lpstr>
      <vt:lpstr>PERSONEL ÇALIŞTIRILMASI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Casperr</dc:creator>
  <cp:lastModifiedBy>icsatmd</cp:lastModifiedBy>
  <cp:revision>124</cp:revision>
  <dcterms:created xsi:type="dcterms:W3CDTF">2019-11-27T07:39:36Z</dcterms:created>
  <dcterms:modified xsi:type="dcterms:W3CDTF">2021-04-20T07:42:05Z</dcterms:modified>
</cp:coreProperties>
</file>