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9" r:id="rId2"/>
    <p:sldId id="272" r:id="rId3"/>
    <p:sldId id="273" r:id="rId4"/>
    <p:sldId id="261" r:id="rId5"/>
    <p:sldId id="258" r:id="rId6"/>
    <p:sldId id="259" r:id="rId7"/>
    <p:sldId id="260" r:id="rId8"/>
    <p:sldId id="264" r:id="rId9"/>
    <p:sldId id="262" r:id="rId10"/>
    <p:sldId id="263" r:id="rId11"/>
    <p:sldId id="265" r:id="rId12"/>
    <p:sldId id="266" r:id="rId13"/>
    <p:sldId id="271" r:id="rId14"/>
    <p:sldId id="267" r:id="rId15"/>
    <p:sldId id="268" r:id="rId16"/>
    <p:sldId id="270"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5CB63D4-8362-42B6-A44D-8EA4AE65C060}" type="datetimeFigureOut">
              <a:rPr lang="tr-TR" smtClean="0"/>
              <a:t>16.03.2021</a:t>
            </a:fld>
            <a:endParaRPr lang="tr-TR"/>
          </a:p>
        </p:txBody>
      </p:sp>
      <p:sp>
        <p:nvSpPr>
          <p:cNvPr id="5" name="Footer Placeholder 4"/>
          <p:cNvSpPr>
            <a:spLocks noGrp="1"/>
          </p:cNvSpPr>
          <p:nvPr>
            <p:ph type="ftr" sz="quarter" idx="11"/>
          </p:nvPr>
        </p:nvSpPr>
        <p:spPr>
          <a:xfrm>
            <a:off x="1876424" y="5410201"/>
            <a:ext cx="5124886" cy="365125"/>
          </a:xfrm>
        </p:spPr>
        <p:txBody>
          <a:bodyPr/>
          <a:lstStyle/>
          <a:p>
            <a:endParaRPr lang="tr-TR"/>
          </a:p>
        </p:txBody>
      </p:sp>
      <p:sp>
        <p:nvSpPr>
          <p:cNvPr id="6" name="Slide Number Placeholder 5"/>
          <p:cNvSpPr>
            <a:spLocks noGrp="1"/>
          </p:cNvSpPr>
          <p:nvPr>
            <p:ph type="sldNum" sz="quarter" idx="12"/>
          </p:nvPr>
        </p:nvSpPr>
        <p:spPr>
          <a:xfrm>
            <a:off x="9896911" y="5410199"/>
            <a:ext cx="771089" cy="365125"/>
          </a:xfrm>
        </p:spPr>
        <p:txBody>
          <a:bodyPr/>
          <a:lstStyle/>
          <a:p>
            <a:fld id="{3B073790-51A6-4B83-ABDE-FAFE4D78A2DE}" type="slidenum">
              <a:rPr lang="tr-TR" smtClean="0"/>
              <a:t>‹#›</a:t>
            </a:fld>
            <a:endParaRPr lang="tr-TR"/>
          </a:p>
        </p:txBody>
      </p:sp>
    </p:spTree>
    <p:extLst>
      <p:ext uri="{BB962C8B-B14F-4D97-AF65-F5344CB8AC3E}">
        <p14:creationId xmlns:p14="http://schemas.microsoft.com/office/powerpoint/2010/main" val="301816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smtClean="0"/>
              <a:t>Resim eklemek için simgeyi tıklatın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5CB63D4-8362-42B6-A44D-8EA4AE65C060}" type="datetimeFigureOut">
              <a:rPr lang="tr-TR" smtClean="0"/>
              <a:t>16.03.2021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073790-51A6-4B83-ABDE-FAFE4D78A2DE}" type="slidenum">
              <a:rPr lang="tr-TR" smtClean="0"/>
              <a:t>‹#›</a:t>
            </a:fld>
            <a:endParaRPr lang="tr-TR"/>
          </a:p>
        </p:txBody>
      </p:sp>
    </p:spTree>
    <p:extLst>
      <p:ext uri="{BB962C8B-B14F-4D97-AF65-F5344CB8AC3E}">
        <p14:creationId xmlns:p14="http://schemas.microsoft.com/office/powerpoint/2010/main" val="1827815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5CB63D4-8362-42B6-A44D-8EA4AE65C060}" type="datetimeFigureOut">
              <a:rPr lang="tr-TR" smtClean="0"/>
              <a:t>16.03.2021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073790-51A6-4B83-ABDE-FAFE4D78A2DE}" type="slidenum">
              <a:rPr lang="tr-TR" smtClean="0"/>
              <a:t>‹#›</a:t>
            </a:fld>
            <a:endParaRPr lang="tr-TR"/>
          </a:p>
        </p:txBody>
      </p:sp>
    </p:spTree>
    <p:extLst>
      <p:ext uri="{BB962C8B-B14F-4D97-AF65-F5344CB8AC3E}">
        <p14:creationId xmlns:p14="http://schemas.microsoft.com/office/powerpoint/2010/main" val="2738560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5CB63D4-8362-42B6-A44D-8EA4AE65C060}" type="datetimeFigureOut">
              <a:rPr lang="tr-TR" smtClean="0"/>
              <a:t>16.03.2021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073790-51A6-4B83-ABDE-FAFE4D78A2DE}" type="slidenum">
              <a:rPr lang="tr-TR" smtClean="0"/>
              <a:t>‹#›</a:t>
            </a:fld>
            <a:endParaRPr lang="tr-T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96232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5CB63D4-8362-42B6-A44D-8EA4AE65C060}" type="datetimeFigureOut">
              <a:rPr lang="tr-TR" smtClean="0"/>
              <a:t>16.03.2021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073790-51A6-4B83-ABDE-FAFE4D78A2DE}" type="slidenum">
              <a:rPr lang="tr-TR" smtClean="0"/>
              <a:t>‹#›</a:t>
            </a:fld>
            <a:endParaRPr lang="tr-TR"/>
          </a:p>
        </p:txBody>
      </p:sp>
    </p:spTree>
    <p:extLst>
      <p:ext uri="{BB962C8B-B14F-4D97-AF65-F5344CB8AC3E}">
        <p14:creationId xmlns:p14="http://schemas.microsoft.com/office/powerpoint/2010/main" val="2593971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85CB63D4-8362-42B6-A44D-8EA4AE65C060}" type="datetimeFigureOut">
              <a:rPr lang="tr-TR" smtClean="0"/>
              <a:t>16.03.2021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B073790-51A6-4B83-ABDE-FAFE4D78A2DE}" type="slidenum">
              <a:rPr lang="tr-TR" smtClean="0"/>
              <a:t>‹#›</a:t>
            </a:fld>
            <a:endParaRPr lang="tr-TR"/>
          </a:p>
        </p:txBody>
      </p:sp>
    </p:spTree>
    <p:extLst>
      <p:ext uri="{BB962C8B-B14F-4D97-AF65-F5344CB8AC3E}">
        <p14:creationId xmlns:p14="http://schemas.microsoft.com/office/powerpoint/2010/main" val="3041812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85CB63D4-8362-42B6-A44D-8EA4AE65C060}" type="datetimeFigureOut">
              <a:rPr lang="tr-TR" smtClean="0"/>
              <a:t>16.03.2021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B073790-51A6-4B83-ABDE-FAFE4D78A2DE}" type="slidenum">
              <a:rPr lang="tr-TR" smtClean="0"/>
              <a:t>‹#›</a:t>
            </a:fld>
            <a:endParaRPr lang="tr-TR"/>
          </a:p>
        </p:txBody>
      </p:sp>
    </p:spTree>
    <p:extLst>
      <p:ext uri="{BB962C8B-B14F-4D97-AF65-F5344CB8AC3E}">
        <p14:creationId xmlns:p14="http://schemas.microsoft.com/office/powerpoint/2010/main" val="2538271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5CB63D4-8362-42B6-A44D-8EA4AE65C060}" type="datetimeFigureOut">
              <a:rPr lang="tr-TR" smtClean="0"/>
              <a:t>16.03.2021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073790-51A6-4B83-ABDE-FAFE4D78A2DE}" type="slidenum">
              <a:rPr lang="tr-TR" smtClean="0"/>
              <a:t>‹#›</a:t>
            </a:fld>
            <a:endParaRPr lang="tr-TR"/>
          </a:p>
        </p:txBody>
      </p:sp>
    </p:spTree>
    <p:extLst>
      <p:ext uri="{BB962C8B-B14F-4D97-AF65-F5344CB8AC3E}">
        <p14:creationId xmlns:p14="http://schemas.microsoft.com/office/powerpoint/2010/main" val="3295445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5CB63D4-8362-42B6-A44D-8EA4AE65C060}" type="datetimeFigureOut">
              <a:rPr lang="tr-TR" smtClean="0"/>
              <a:t>16.03.2021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073790-51A6-4B83-ABDE-FAFE4D78A2DE}" type="slidenum">
              <a:rPr lang="tr-TR" smtClean="0"/>
              <a:t>‹#›</a:t>
            </a:fld>
            <a:endParaRPr lang="tr-TR"/>
          </a:p>
        </p:txBody>
      </p:sp>
    </p:spTree>
    <p:extLst>
      <p:ext uri="{BB962C8B-B14F-4D97-AF65-F5344CB8AC3E}">
        <p14:creationId xmlns:p14="http://schemas.microsoft.com/office/powerpoint/2010/main" val="192331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5CB63D4-8362-42B6-A44D-8EA4AE65C060}" type="datetimeFigureOut">
              <a:rPr lang="tr-TR" smtClean="0"/>
              <a:t>16.03.2021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073790-51A6-4B83-ABDE-FAFE4D78A2DE}" type="slidenum">
              <a:rPr lang="tr-TR" smtClean="0"/>
              <a:t>‹#›</a:t>
            </a:fld>
            <a:endParaRPr lang="tr-TR"/>
          </a:p>
        </p:txBody>
      </p:sp>
    </p:spTree>
    <p:extLst>
      <p:ext uri="{BB962C8B-B14F-4D97-AF65-F5344CB8AC3E}">
        <p14:creationId xmlns:p14="http://schemas.microsoft.com/office/powerpoint/2010/main" val="88243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5CB63D4-8362-42B6-A44D-8EA4AE65C060}" type="datetimeFigureOut">
              <a:rPr lang="tr-TR" smtClean="0"/>
              <a:t>16.03.2021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073790-51A6-4B83-ABDE-FAFE4D78A2DE}" type="slidenum">
              <a:rPr lang="tr-TR" smtClean="0"/>
              <a:t>‹#›</a:t>
            </a:fld>
            <a:endParaRPr lang="tr-TR"/>
          </a:p>
        </p:txBody>
      </p:sp>
    </p:spTree>
    <p:extLst>
      <p:ext uri="{BB962C8B-B14F-4D97-AF65-F5344CB8AC3E}">
        <p14:creationId xmlns:p14="http://schemas.microsoft.com/office/powerpoint/2010/main" val="279697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5CB63D4-8362-42B6-A44D-8EA4AE65C060}" type="datetimeFigureOut">
              <a:rPr lang="tr-TR" smtClean="0"/>
              <a:t>16.03.2021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073790-51A6-4B83-ABDE-FAFE4D78A2DE}" type="slidenum">
              <a:rPr lang="tr-TR" smtClean="0"/>
              <a:t>‹#›</a:t>
            </a:fld>
            <a:endParaRPr lang="tr-TR"/>
          </a:p>
        </p:txBody>
      </p:sp>
    </p:spTree>
    <p:extLst>
      <p:ext uri="{BB962C8B-B14F-4D97-AF65-F5344CB8AC3E}">
        <p14:creationId xmlns:p14="http://schemas.microsoft.com/office/powerpoint/2010/main" val="549735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41410" y="3073397"/>
            <a:ext cx="4878391" cy="271780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3073397"/>
            <a:ext cx="4875210" cy="271780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5CB63D4-8362-42B6-A44D-8EA4AE65C060}" type="datetimeFigureOut">
              <a:rPr lang="tr-TR" smtClean="0"/>
              <a:t>16.03.2021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073790-51A6-4B83-ABDE-FAFE4D78A2DE}" type="slidenum">
              <a:rPr lang="tr-TR" smtClean="0"/>
              <a:t>‹#›</a:t>
            </a:fld>
            <a:endParaRPr lang="tr-TR"/>
          </a:p>
        </p:txBody>
      </p:sp>
    </p:spTree>
    <p:extLst>
      <p:ext uri="{BB962C8B-B14F-4D97-AF65-F5344CB8AC3E}">
        <p14:creationId xmlns:p14="http://schemas.microsoft.com/office/powerpoint/2010/main" val="175599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5CB63D4-8362-42B6-A44D-8EA4AE65C060}" type="datetimeFigureOut">
              <a:rPr lang="tr-TR" smtClean="0"/>
              <a:t>16.03.2021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B073790-51A6-4B83-ABDE-FAFE4D78A2DE}" type="slidenum">
              <a:rPr lang="tr-TR" smtClean="0"/>
              <a:t>‹#›</a:t>
            </a:fld>
            <a:endParaRPr lang="tr-TR"/>
          </a:p>
        </p:txBody>
      </p:sp>
    </p:spTree>
    <p:extLst>
      <p:ext uri="{BB962C8B-B14F-4D97-AF65-F5344CB8AC3E}">
        <p14:creationId xmlns:p14="http://schemas.microsoft.com/office/powerpoint/2010/main" val="112152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B63D4-8362-42B6-A44D-8EA4AE65C060}" type="datetimeFigureOut">
              <a:rPr lang="tr-TR" smtClean="0"/>
              <a:t>16.03.2021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B073790-51A6-4B83-ABDE-FAFE4D78A2DE}" type="slidenum">
              <a:rPr lang="tr-TR" smtClean="0"/>
              <a:t>‹#›</a:t>
            </a:fld>
            <a:endParaRPr lang="tr-TR"/>
          </a:p>
        </p:txBody>
      </p:sp>
    </p:spTree>
    <p:extLst>
      <p:ext uri="{BB962C8B-B14F-4D97-AF65-F5344CB8AC3E}">
        <p14:creationId xmlns:p14="http://schemas.microsoft.com/office/powerpoint/2010/main" val="522795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5CB63D4-8362-42B6-A44D-8EA4AE65C060}" type="datetimeFigureOut">
              <a:rPr lang="tr-TR" smtClean="0"/>
              <a:t>16.03.2021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073790-51A6-4B83-ABDE-FAFE4D78A2DE}" type="slidenum">
              <a:rPr lang="tr-TR" smtClean="0"/>
              <a:t>‹#›</a:t>
            </a:fld>
            <a:endParaRPr lang="tr-TR"/>
          </a:p>
        </p:txBody>
      </p:sp>
    </p:spTree>
    <p:extLst>
      <p:ext uri="{BB962C8B-B14F-4D97-AF65-F5344CB8AC3E}">
        <p14:creationId xmlns:p14="http://schemas.microsoft.com/office/powerpoint/2010/main" val="73824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5CB63D4-8362-42B6-A44D-8EA4AE65C060}" type="datetimeFigureOut">
              <a:rPr lang="tr-TR" smtClean="0"/>
              <a:t>16.03.2021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073790-51A6-4B83-ABDE-FAFE4D78A2DE}" type="slidenum">
              <a:rPr lang="tr-TR" smtClean="0"/>
              <a:t>‹#›</a:t>
            </a:fld>
            <a:endParaRPr lang="tr-TR"/>
          </a:p>
        </p:txBody>
      </p:sp>
    </p:spTree>
    <p:extLst>
      <p:ext uri="{BB962C8B-B14F-4D97-AF65-F5344CB8AC3E}">
        <p14:creationId xmlns:p14="http://schemas.microsoft.com/office/powerpoint/2010/main" val="4046829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5CB63D4-8362-42B6-A44D-8EA4AE65C060}" type="datetimeFigureOut">
              <a:rPr lang="tr-TR" smtClean="0"/>
              <a:t>16.03.2021</a:t>
            </a:fld>
            <a:endParaRPr lang="tr-T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B073790-51A6-4B83-ABDE-FAFE4D78A2DE}" type="slidenum">
              <a:rPr lang="tr-TR" smtClean="0"/>
              <a:t>‹#›</a:t>
            </a:fld>
            <a:endParaRPr lang="tr-TR"/>
          </a:p>
        </p:txBody>
      </p:sp>
    </p:spTree>
    <p:extLst>
      <p:ext uri="{BB962C8B-B14F-4D97-AF65-F5344CB8AC3E}">
        <p14:creationId xmlns:p14="http://schemas.microsoft.com/office/powerpoint/2010/main" val="25595444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latin typeface="Arial" panose="020B0604020202020204" pitchFamily="34" charset="0"/>
                <a:cs typeface="Arial" panose="020B0604020202020204" pitchFamily="34" charset="0"/>
              </a:rPr>
              <a:t>ODTÜ</a:t>
            </a:r>
            <a:br>
              <a:rPr lang="tr-TR" b="1" dirty="0">
                <a:latin typeface="Arial" panose="020B0604020202020204" pitchFamily="34" charset="0"/>
                <a:cs typeface="Arial" panose="020B0604020202020204" pitchFamily="34" charset="0"/>
              </a:rPr>
            </a:br>
            <a:r>
              <a:rPr lang="tr-TR" b="1" dirty="0">
                <a:latin typeface="Arial" panose="020B0604020202020204" pitchFamily="34" charset="0"/>
                <a:cs typeface="Arial" panose="020B0604020202020204" pitchFamily="34" charset="0"/>
              </a:rPr>
              <a:t>İDARİ MALİ İŞLER DAİRE BAŞKANLIĞI</a:t>
            </a:r>
            <a:br>
              <a:rPr lang="tr-TR" b="1" dirty="0">
                <a:latin typeface="Arial" panose="020B0604020202020204" pitchFamily="34" charset="0"/>
                <a:cs typeface="Arial" panose="020B0604020202020204" pitchFamily="34" charset="0"/>
              </a:rPr>
            </a:br>
            <a:r>
              <a:rPr lang="tr-TR" b="1" dirty="0">
                <a:latin typeface="Arial" panose="020B0604020202020204" pitchFamily="34" charset="0"/>
                <a:cs typeface="Arial" panose="020B0604020202020204" pitchFamily="34" charset="0"/>
              </a:rPr>
              <a:t>İç </a:t>
            </a:r>
            <a:r>
              <a:rPr lang="tr-TR" b="1" dirty="0" smtClean="0">
                <a:latin typeface="Arial" panose="020B0604020202020204" pitchFamily="34" charset="0"/>
                <a:cs typeface="Arial" panose="020B0604020202020204" pitchFamily="34" charset="0"/>
              </a:rPr>
              <a:t>Satın alma </a:t>
            </a:r>
            <a:r>
              <a:rPr lang="tr-TR" b="1" dirty="0">
                <a:latin typeface="Arial" panose="020B0604020202020204" pitchFamily="34" charset="0"/>
                <a:cs typeface="Arial" panose="020B0604020202020204" pitchFamily="34" charset="0"/>
              </a:rPr>
              <a:t>müdürlüğü</a:t>
            </a:r>
          </a:p>
        </p:txBody>
      </p:sp>
      <p:sp>
        <p:nvSpPr>
          <p:cNvPr id="3" name="İçerik Yer Tutucusu 2"/>
          <p:cNvSpPr>
            <a:spLocks noGrp="1"/>
          </p:cNvSpPr>
          <p:nvPr>
            <p:ph idx="1"/>
          </p:nvPr>
        </p:nvSpPr>
        <p:spPr/>
        <p:txBody>
          <a:bodyPr/>
          <a:lstStyle/>
          <a:p>
            <a:endParaRPr lang="tr-TR" sz="2800" b="1" dirty="0" smtClean="0">
              <a:solidFill>
                <a:srgbClr val="FF0000"/>
              </a:solidFill>
            </a:endParaRPr>
          </a:p>
          <a:p>
            <a:pPr marL="0" indent="0" algn="ctr">
              <a:buNone/>
            </a:pPr>
            <a:r>
              <a:rPr lang="tr-TR" sz="2800" b="1" dirty="0" smtClean="0">
                <a:solidFill>
                  <a:srgbClr val="FF0000"/>
                </a:solidFill>
                <a:latin typeface="Arial" panose="020B0604020202020204" pitchFamily="34" charset="0"/>
                <a:cs typeface="Arial" panose="020B0604020202020204" pitchFamily="34" charset="0"/>
              </a:rPr>
              <a:t>TAŞINIR </a:t>
            </a:r>
            <a:r>
              <a:rPr lang="tr-TR" sz="2800" b="1" dirty="0">
                <a:solidFill>
                  <a:srgbClr val="FF0000"/>
                </a:solidFill>
                <a:latin typeface="Arial" panose="020B0604020202020204" pitchFamily="34" charset="0"/>
                <a:cs typeface="Arial" panose="020B0604020202020204" pitchFamily="34" charset="0"/>
              </a:rPr>
              <a:t>UYGULAMA VE BİLGİLENDİRME SUNUMU</a:t>
            </a:r>
          </a:p>
          <a:p>
            <a:endParaRPr lang="tr-TR" dirty="0" smtClean="0"/>
          </a:p>
          <a:p>
            <a:endParaRPr lang="tr-TR" dirty="0"/>
          </a:p>
          <a:p>
            <a:r>
              <a:rPr lang="tr-TR" dirty="0" smtClean="0"/>
              <a:t>Hazırlayan: Ayşegül NADAR</a:t>
            </a:r>
          </a:p>
          <a:p>
            <a:r>
              <a:rPr lang="tr-TR" dirty="0" smtClean="0"/>
              <a:t>Kontrol eden: Erdoğan ÇAĞLAR</a:t>
            </a:r>
            <a:endParaRPr lang="tr-TR" dirty="0"/>
          </a:p>
        </p:txBody>
      </p:sp>
    </p:spTree>
    <p:extLst>
      <p:ext uri="{BB962C8B-B14F-4D97-AF65-F5344CB8AC3E}">
        <p14:creationId xmlns:p14="http://schemas.microsoft.com/office/powerpoint/2010/main" val="4177919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565266"/>
            <a:ext cx="8534400" cy="1404850"/>
          </a:xfrm>
        </p:spPr>
        <p:txBody>
          <a:bodyPr>
            <a:normAutofit/>
          </a:bodyPr>
          <a:lstStyle/>
          <a:p>
            <a:pPr algn="ctr"/>
            <a:r>
              <a:rPr lang="tr-TR" sz="3200" b="1" dirty="0" smtClean="0">
                <a:solidFill>
                  <a:srgbClr val="FF0000"/>
                </a:solidFill>
                <a:latin typeface="Arial" panose="020B0604020202020204" pitchFamily="34" charset="0"/>
                <a:cs typeface="Arial" panose="020B0604020202020204" pitchFamily="34" charset="0"/>
              </a:rPr>
              <a:t>Taşınır işlemleri</a:t>
            </a:r>
            <a:r>
              <a:rPr lang="tr-TR" dirty="0" smtClean="0">
                <a:solidFill>
                  <a:srgbClr val="FF0000"/>
                </a:solidFill>
              </a:rPr>
              <a:t/>
            </a:r>
            <a:br>
              <a:rPr lang="tr-TR" dirty="0" smtClean="0">
                <a:solidFill>
                  <a:srgbClr val="FF0000"/>
                </a:solidFill>
              </a:rPr>
            </a:br>
            <a:r>
              <a:rPr lang="tr-TR" sz="2000" b="1" dirty="0">
                <a:latin typeface="Arial" panose="020B0604020202020204" pitchFamily="34" charset="0"/>
                <a:cs typeface="Arial" panose="020B0604020202020204" pitchFamily="34" charset="0"/>
              </a:rPr>
              <a:t>MADDE 12 –</a:t>
            </a:r>
            <a:r>
              <a:rPr lang="tr-TR" sz="2000" dirty="0">
                <a:latin typeface="Arial" panose="020B0604020202020204" pitchFamily="34" charset="0"/>
                <a:cs typeface="Arial" panose="020B0604020202020204" pitchFamily="34" charset="0"/>
              </a:rPr>
              <a:t> </a:t>
            </a:r>
            <a:r>
              <a:rPr lang="tr-TR" sz="2000" b="1" dirty="0">
                <a:latin typeface="Arial" panose="020B0604020202020204" pitchFamily="34" charset="0"/>
                <a:cs typeface="Arial" panose="020B0604020202020204" pitchFamily="34" charset="0"/>
              </a:rPr>
              <a:t>(8/11/2012-28461 sayılı R.G.: 8/10/2012 - 2012/3832 sayılı BKK ile eklenen)</a:t>
            </a:r>
            <a:endParaRPr lang="tr-TR" sz="2000"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84212" y="2452255"/>
            <a:ext cx="8534400" cy="3848792"/>
          </a:xfrm>
        </p:spPr>
        <p:txBody>
          <a:bodyPr/>
          <a:lstStyle/>
          <a:p>
            <a:r>
              <a:rPr lang="tr-TR" b="1" dirty="0" smtClean="0">
                <a:solidFill>
                  <a:srgbClr val="FF0000"/>
                </a:solidFill>
              </a:rPr>
              <a:t>Taşınırların Kaydı: </a:t>
            </a:r>
            <a:r>
              <a:rPr lang="tr-TR" dirty="0"/>
              <a:t>Kamu idarelerince bütün taşınırların ve bunlara ilişkin işlemlerin kayıt altına alınması esastır. Taşınır kayıtları harcama birimleri itibarıyla, yönetim hesabı verilmesine esas olacak şekilde tutulur. Her bir kaydın belgeye dayanması şarttır.</a:t>
            </a:r>
          </a:p>
          <a:p>
            <a:endParaRPr lang="tr-TR" dirty="0"/>
          </a:p>
        </p:txBody>
      </p:sp>
    </p:spTree>
    <p:extLst>
      <p:ext uri="{BB962C8B-B14F-4D97-AF65-F5344CB8AC3E}">
        <p14:creationId xmlns:p14="http://schemas.microsoft.com/office/powerpoint/2010/main" val="58106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1146114"/>
          </a:xfrm>
        </p:spPr>
        <p:txBody>
          <a:bodyPr>
            <a:normAutofit/>
          </a:bodyPr>
          <a:lstStyle/>
          <a:p>
            <a:pPr algn="ctr"/>
            <a:r>
              <a:rPr lang="tr-TR" sz="3200" b="1" dirty="0" smtClean="0">
                <a:solidFill>
                  <a:srgbClr val="FF0000"/>
                </a:solidFill>
                <a:latin typeface="Arial" panose="020B0604020202020204" pitchFamily="34" charset="0"/>
                <a:cs typeface="Arial" panose="020B0604020202020204" pitchFamily="34" charset="0"/>
              </a:rPr>
              <a:t>Giriş işlem ÇEŞİTLERİ</a:t>
            </a:r>
            <a:endParaRPr lang="tr-TR" sz="3200" b="1"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fontScale="92500" lnSpcReduction="10000"/>
          </a:bodyPr>
          <a:lstStyle/>
          <a:p>
            <a:r>
              <a:rPr lang="tr-TR" dirty="0" smtClean="0"/>
              <a:t>Satın Alınan Taşınırın Giriş İşlemi</a:t>
            </a:r>
          </a:p>
          <a:p>
            <a:r>
              <a:rPr lang="tr-TR" dirty="0" smtClean="0"/>
              <a:t>Bağış ve yardım yoluyla edinilen Taşınırın Giriş İşlemi</a:t>
            </a:r>
          </a:p>
          <a:p>
            <a:r>
              <a:rPr lang="tr-TR" dirty="0" smtClean="0"/>
              <a:t>Sayım Fazlası Taşınırın Giriş İşlemi</a:t>
            </a:r>
          </a:p>
          <a:p>
            <a:r>
              <a:rPr lang="tr-TR" dirty="0" smtClean="0"/>
              <a:t>İade Edilen Taşınırın Giriş İşlemi</a:t>
            </a:r>
          </a:p>
          <a:p>
            <a:r>
              <a:rPr lang="tr-TR" dirty="0" smtClean="0"/>
              <a:t>Devir Alınan Taşınırın Giriş İşlemi</a:t>
            </a:r>
          </a:p>
          <a:p>
            <a:r>
              <a:rPr lang="tr-TR" dirty="0" smtClean="0"/>
              <a:t>Tasfiye İdaresinden Edinilen Taşınırın Giriş İşlemi</a:t>
            </a:r>
          </a:p>
          <a:p>
            <a:r>
              <a:rPr lang="tr-TR" dirty="0" smtClean="0"/>
              <a:t>İç imkanlarla Üretilen Taşınırın Giriş İşlemi</a:t>
            </a:r>
            <a:endParaRPr lang="tr-TR" dirty="0"/>
          </a:p>
        </p:txBody>
      </p:sp>
    </p:spTree>
    <p:extLst>
      <p:ext uri="{BB962C8B-B14F-4D97-AF65-F5344CB8AC3E}">
        <p14:creationId xmlns:p14="http://schemas.microsoft.com/office/powerpoint/2010/main" val="138191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Effect transition="in" filter="wipe(down)">
                                      <p:cBhvr>
                                        <p:cTn id="97" dur="580">
                                          <p:stCondLst>
                                            <p:cond delay="0"/>
                                          </p:stCondLst>
                                        </p:cTn>
                                        <p:tgtEl>
                                          <p:spTgt spid="3">
                                            <p:txEl>
                                              <p:pRg st="4" end="4"/>
                                            </p:txEl>
                                          </p:spTgt>
                                        </p:tgtEl>
                                      </p:cBhvr>
                                    </p:animEffect>
                                    <p:anim calcmode="lin" valueType="num">
                                      <p:cBhvr>
                                        <p:cTn id="9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4" end="4"/>
                                            </p:txEl>
                                          </p:spTgt>
                                        </p:tgtEl>
                                      </p:cBhvr>
                                      <p:to x="100000" y="60000"/>
                                    </p:animScale>
                                    <p:animScale>
                                      <p:cBhvr>
                                        <p:cTn id="104" dur="166" decel="50000">
                                          <p:stCondLst>
                                            <p:cond delay="676"/>
                                          </p:stCondLst>
                                        </p:cTn>
                                        <p:tgtEl>
                                          <p:spTgt spid="3">
                                            <p:txEl>
                                              <p:pRg st="4" end="4"/>
                                            </p:txEl>
                                          </p:spTgt>
                                        </p:tgtEl>
                                      </p:cBhvr>
                                      <p:to x="100000" y="100000"/>
                                    </p:animScale>
                                    <p:animScale>
                                      <p:cBhvr>
                                        <p:cTn id="105" dur="26">
                                          <p:stCondLst>
                                            <p:cond delay="1312"/>
                                          </p:stCondLst>
                                        </p:cTn>
                                        <p:tgtEl>
                                          <p:spTgt spid="3">
                                            <p:txEl>
                                              <p:pRg st="4" end="4"/>
                                            </p:txEl>
                                          </p:spTgt>
                                        </p:tgtEl>
                                      </p:cBhvr>
                                      <p:to x="100000" y="80000"/>
                                    </p:animScale>
                                    <p:animScale>
                                      <p:cBhvr>
                                        <p:cTn id="106" dur="166" decel="50000">
                                          <p:stCondLst>
                                            <p:cond delay="1338"/>
                                          </p:stCondLst>
                                        </p:cTn>
                                        <p:tgtEl>
                                          <p:spTgt spid="3">
                                            <p:txEl>
                                              <p:pRg st="4" end="4"/>
                                            </p:txEl>
                                          </p:spTgt>
                                        </p:tgtEl>
                                      </p:cBhvr>
                                      <p:to x="100000" y="100000"/>
                                    </p:animScale>
                                    <p:animScale>
                                      <p:cBhvr>
                                        <p:cTn id="107" dur="26">
                                          <p:stCondLst>
                                            <p:cond delay="1642"/>
                                          </p:stCondLst>
                                        </p:cTn>
                                        <p:tgtEl>
                                          <p:spTgt spid="3">
                                            <p:txEl>
                                              <p:pRg st="4" end="4"/>
                                            </p:txEl>
                                          </p:spTgt>
                                        </p:tgtEl>
                                      </p:cBhvr>
                                      <p:to x="100000" y="90000"/>
                                    </p:animScale>
                                    <p:animScale>
                                      <p:cBhvr>
                                        <p:cTn id="108" dur="166" decel="50000">
                                          <p:stCondLst>
                                            <p:cond delay="1668"/>
                                          </p:stCondLst>
                                        </p:cTn>
                                        <p:tgtEl>
                                          <p:spTgt spid="3">
                                            <p:txEl>
                                              <p:pRg st="4" end="4"/>
                                            </p:txEl>
                                          </p:spTgt>
                                        </p:tgtEl>
                                      </p:cBhvr>
                                      <p:to x="100000" y="100000"/>
                                    </p:animScale>
                                    <p:animScale>
                                      <p:cBhvr>
                                        <p:cTn id="109" dur="26">
                                          <p:stCondLst>
                                            <p:cond delay="1808"/>
                                          </p:stCondLst>
                                        </p:cTn>
                                        <p:tgtEl>
                                          <p:spTgt spid="3">
                                            <p:txEl>
                                              <p:pRg st="4" end="4"/>
                                            </p:txEl>
                                          </p:spTgt>
                                        </p:tgtEl>
                                      </p:cBhvr>
                                      <p:to x="100000" y="95000"/>
                                    </p:animScale>
                                    <p:animScale>
                                      <p:cBhvr>
                                        <p:cTn id="110" dur="166" decel="50000">
                                          <p:stCondLst>
                                            <p:cond delay="1834"/>
                                          </p:stCondLst>
                                        </p:cTn>
                                        <p:tgtEl>
                                          <p:spTgt spid="3">
                                            <p:txEl>
                                              <p:pRg st="4" end="4"/>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5" end="5"/>
                                            </p:txEl>
                                          </p:spTgt>
                                        </p:tgtEl>
                                        <p:attrNameLst>
                                          <p:attrName>style.visibility</p:attrName>
                                        </p:attrNameLst>
                                      </p:cBhvr>
                                      <p:to>
                                        <p:strVal val="visible"/>
                                      </p:to>
                                    </p:set>
                                    <p:animEffect transition="in" filter="wipe(down)">
                                      <p:cBhvr>
                                        <p:cTn id="115" dur="580">
                                          <p:stCondLst>
                                            <p:cond delay="0"/>
                                          </p:stCondLst>
                                        </p:cTn>
                                        <p:tgtEl>
                                          <p:spTgt spid="3">
                                            <p:txEl>
                                              <p:pRg st="5" end="5"/>
                                            </p:txEl>
                                          </p:spTgt>
                                        </p:tgtEl>
                                      </p:cBhvr>
                                    </p:animEffect>
                                    <p:anim calcmode="lin" valueType="num">
                                      <p:cBhvr>
                                        <p:cTn id="11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5" end="5"/>
                                            </p:txEl>
                                          </p:spTgt>
                                        </p:tgtEl>
                                      </p:cBhvr>
                                      <p:to x="100000" y="60000"/>
                                    </p:animScale>
                                    <p:animScale>
                                      <p:cBhvr>
                                        <p:cTn id="122" dur="166" decel="50000">
                                          <p:stCondLst>
                                            <p:cond delay="676"/>
                                          </p:stCondLst>
                                        </p:cTn>
                                        <p:tgtEl>
                                          <p:spTgt spid="3">
                                            <p:txEl>
                                              <p:pRg st="5" end="5"/>
                                            </p:txEl>
                                          </p:spTgt>
                                        </p:tgtEl>
                                      </p:cBhvr>
                                      <p:to x="100000" y="100000"/>
                                    </p:animScale>
                                    <p:animScale>
                                      <p:cBhvr>
                                        <p:cTn id="123" dur="26">
                                          <p:stCondLst>
                                            <p:cond delay="1312"/>
                                          </p:stCondLst>
                                        </p:cTn>
                                        <p:tgtEl>
                                          <p:spTgt spid="3">
                                            <p:txEl>
                                              <p:pRg st="5" end="5"/>
                                            </p:txEl>
                                          </p:spTgt>
                                        </p:tgtEl>
                                      </p:cBhvr>
                                      <p:to x="100000" y="80000"/>
                                    </p:animScale>
                                    <p:animScale>
                                      <p:cBhvr>
                                        <p:cTn id="124" dur="166" decel="50000">
                                          <p:stCondLst>
                                            <p:cond delay="1338"/>
                                          </p:stCondLst>
                                        </p:cTn>
                                        <p:tgtEl>
                                          <p:spTgt spid="3">
                                            <p:txEl>
                                              <p:pRg st="5" end="5"/>
                                            </p:txEl>
                                          </p:spTgt>
                                        </p:tgtEl>
                                      </p:cBhvr>
                                      <p:to x="100000" y="100000"/>
                                    </p:animScale>
                                    <p:animScale>
                                      <p:cBhvr>
                                        <p:cTn id="125" dur="26">
                                          <p:stCondLst>
                                            <p:cond delay="1642"/>
                                          </p:stCondLst>
                                        </p:cTn>
                                        <p:tgtEl>
                                          <p:spTgt spid="3">
                                            <p:txEl>
                                              <p:pRg st="5" end="5"/>
                                            </p:txEl>
                                          </p:spTgt>
                                        </p:tgtEl>
                                      </p:cBhvr>
                                      <p:to x="100000" y="90000"/>
                                    </p:animScale>
                                    <p:animScale>
                                      <p:cBhvr>
                                        <p:cTn id="126" dur="166" decel="50000">
                                          <p:stCondLst>
                                            <p:cond delay="1668"/>
                                          </p:stCondLst>
                                        </p:cTn>
                                        <p:tgtEl>
                                          <p:spTgt spid="3">
                                            <p:txEl>
                                              <p:pRg st="5" end="5"/>
                                            </p:txEl>
                                          </p:spTgt>
                                        </p:tgtEl>
                                      </p:cBhvr>
                                      <p:to x="100000" y="100000"/>
                                    </p:animScale>
                                    <p:animScale>
                                      <p:cBhvr>
                                        <p:cTn id="127" dur="26">
                                          <p:stCondLst>
                                            <p:cond delay="1808"/>
                                          </p:stCondLst>
                                        </p:cTn>
                                        <p:tgtEl>
                                          <p:spTgt spid="3">
                                            <p:txEl>
                                              <p:pRg st="5" end="5"/>
                                            </p:txEl>
                                          </p:spTgt>
                                        </p:tgtEl>
                                      </p:cBhvr>
                                      <p:to x="100000" y="95000"/>
                                    </p:animScale>
                                    <p:animScale>
                                      <p:cBhvr>
                                        <p:cTn id="128" dur="166" decel="50000">
                                          <p:stCondLst>
                                            <p:cond delay="1834"/>
                                          </p:stCondLst>
                                        </p:cTn>
                                        <p:tgtEl>
                                          <p:spTgt spid="3">
                                            <p:txEl>
                                              <p:pRg st="5" end="5"/>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6" end="6"/>
                                            </p:txEl>
                                          </p:spTgt>
                                        </p:tgtEl>
                                        <p:attrNameLst>
                                          <p:attrName>style.visibility</p:attrName>
                                        </p:attrNameLst>
                                      </p:cBhvr>
                                      <p:to>
                                        <p:strVal val="visible"/>
                                      </p:to>
                                    </p:set>
                                    <p:animEffect transition="in" filter="wipe(down)">
                                      <p:cBhvr>
                                        <p:cTn id="133" dur="580">
                                          <p:stCondLst>
                                            <p:cond delay="0"/>
                                          </p:stCondLst>
                                        </p:cTn>
                                        <p:tgtEl>
                                          <p:spTgt spid="3">
                                            <p:txEl>
                                              <p:pRg st="6" end="6"/>
                                            </p:txEl>
                                          </p:spTgt>
                                        </p:tgtEl>
                                      </p:cBhvr>
                                    </p:animEffect>
                                    <p:anim calcmode="lin" valueType="num">
                                      <p:cBhvr>
                                        <p:cTn id="13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6" end="6"/>
                                            </p:txEl>
                                          </p:spTgt>
                                        </p:tgtEl>
                                      </p:cBhvr>
                                      <p:to x="100000" y="60000"/>
                                    </p:animScale>
                                    <p:animScale>
                                      <p:cBhvr>
                                        <p:cTn id="140" dur="166" decel="50000">
                                          <p:stCondLst>
                                            <p:cond delay="676"/>
                                          </p:stCondLst>
                                        </p:cTn>
                                        <p:tgtEl>
                                          <p:spTgt spid="3">
                                            <p:txEl>
                                              <p:pRg st="6" end="6"/>
                                            </p:txEl>
                                          </p:spTgt>
                                        </p:tgtEl>
                                      </p:cBhvr>
                                      <p:to x="100000" y="100000"/>
                                    </p:animScale>
                                    <p:animScale>
                                      <p:cBhvr>
                                        <p:cTn id="141" dur="26">
                                          <p:stCondLst>
                                            <p:cond delay="1312"/>
                                          </p:stCondLst>
                                        </p:cTn>
                                        <p:tgtEl>
                                          <p:spTgt spid="3">
                                            <p:txEl>
                                              <p:pRg st="6" end="6"/>
                                            </p:txEl>
                                          </p:spTgt>
                                        </p:tgtEl>
                                      </p:cBhvr>
                                      <p:to x="100000" y="80000"/>
                                    </p:animScale>
                                    <p:animScale>
                                      <p:cBhvr>
                                        <p:cTn id="142" dur="166" decel="50000">
                                          <p:stCondLst>
                                            <p:cond delay="1338"/>
                                          </p:stCondLst>
                                        </p:cTn>
                                        <p:tgtEl>
                                          <p:spTgt spid="3">
                                            <p:txEl>
                                              <p:pRg st="6" end="6"/>
                                            </p:txEl>
                                          </p:spTgt>
                                        </p:tgtEl>
                                      </p:cBhvr>
                                      <p:to x="100000" y="100000"/>
                                    </p:animScale>
                                    <p:animScale>
                                      <p:cBhvr>
                                        <p:cTn id="143" dur="26">
                                          <p:stCondLst>
                                            <p:cond delay="1642"/>
                                          </p:stCondLst>
                                        </p:cTn>
                                        <p:tgtEl>
                                          <p:spTgt spid="3">
                                            <p:txEl>
                                              <p:pRg st="6" end="6"/>
                                            </p:txEl>
                                          </p:spTgt>
                                        </p:tgtEl>
                                      </p:cBhvr>
                                      <p:to x="100000" y="90000"/>
                                    </p:animScale>
                                    <p:animScale>
                                      <p:cBhvr>
                                        <p:cTn id="144" dur="166" decel="50000">
                                          <p:stCondLst>
                                            <p:cond delay="1668"/>
                                          </p:stCondLst>
                                        </p:cTn>
                                        <p:tgtEl>
                                          <p:spTgt spid="3">
                                            <p:txEl>
                                              <p:pRg st="6" end="6"/>
                                            </p:txEl>
                                          </p:spTgt>
                                        </p:tgtEl>
                                      </p:cBhvr>
                                      <p:to x="100000" y="100000"/>
                                    </p:animScale>
                                    <p:animScale>
                                      <p:cBhvr>
                                        <p:cTn id="145" dur="26">
                                          <p:stCondLst>
                                            <p:cond delay="1808"/>
                                          </p:stCondLst>
                                        </p:cTn>
                                        <p:tgtEl>
                                          <p:spTgt spid="3">
                                            <p:txEl>
                                              <p:pRg st="6" end="6"/>
                                            </p:txEl>
                                          </p:spTgt>
                                        </p:tgtEl>
                                      </p:cBhvr>
                                      <p:to x="100000" y="95000"/>
                                    </p:animScale>
                                    <p:animScale>
                                      <p:cBhvr>
                                        <p:cTn id="146"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1065903"/>
          </a:xfrm>
        </p:spPr>
        <p:txBody>
          <a:bodyPr>
            <a:normAutofit/>
          </a:bodyPr>
          <a:lstStyle/>
          <a:p>
            <a:pPr algn="ctr"/>
            <a:r>
              <a:rPr lang="tr-TR" sz="3200" b="1" dirty="0" smtClean="0">
                <a:solidFill>
                  <a:srgbClr val="FF0000"/>
                </a:solidFill>
                <a:latin typeface="Arial" panose="020B0604020202020204" pitchFamily="34" charset="0"/>
                <a:cs typeface="Arial" panose="020B0604020202020204" pitchFamily="34" charset="0"/>
              </a:rPr>
              <a:t>Çıkış işlem çeşitleri</a:t>
            </a:r>
            <a:endParaRPr lang="tr-TR" sz="3200" b="1"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dirty="0" smtClean="0"/>
              <a:t>Tüketim Suretiyle Çıkış İşlemi</a:t>
            </a:r>
          </a:p>
          <a:p>
            <a:r>
              <a:rPr lang="tr-TR" dirty="0" smtClean="0"/>
              <a:t>Kullanım Suretiyle Çıkış İşlemi-Zimmet</a:t>
            </a:r>
          </a:p>
          <a:p>
            <a:r>
              <a:rPr lang="tr-TR" dirty="0" smtClean="0"/>
              <a:t>Devir Suretiyle Çıkış İşlemi</a:t>
            </a:r>
          </a:p>
          <a:p>
            <a:r>
              <a:rPr lang="tr-TR" dirty="0" smtClean="0"/>
              <a:t>Bağış ve Yardım Olarak Çıkış İşlemi</a:t>
            </a:r>
          </a:p>
          <a:p>
            <a:r>
              <a:rPr lang="tr-TR" dirty="0" smtClean="0"/>
              <a:t>Kullanılmaz Hale Gelme, Yok Olma veya Sayım Noksanı Nedeniyle Çıkış İşlemi</a:t>
            </a:r>
          </a:p>
          <a:p>
            <a:r>
              <a:rPr lang="tr-TR" dirty="0" smtClean="0"/>
              <a:t>Hurdaya Ayırma Nedeni İle Çıkış İşlemi</a:t>
            </a:r>
            <a:endParaRPr lang="tr-TR" dirty="0"/>
          </a:p>
        </p:txBody>
      </p:sp>
    </p:spTree>
    <p:extLst>
      <p:ext uri="{BB962C8B-B14F-4D97-AF65-F5344CB8AC3E}">
        <p14:creationId xmlns:p14="http://schemas.microsoft.com/office/powerpoint/2010/main" val="75164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solidFill>
                  <a:srgbClr val="FF0000"/>
                </a:solidFill>
                <a:latin typeface="Arial" panose="020B0604020202020204" pitchFamily="34" charset="0"/>
                <a:cs typeface="Arial" panose="020B0604020202020204" pitchFamily="34" charset="0"/>
              </a:rPr>
              <a:t>Hangi durumlarda taşınır düzenlenmez</a:t>
            </a:r>
            <a:endParaRPr lang="tr-TR" sz="3200" b="1"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fontScale="85000" lnSpcReduction="20000"/>
          </a:bodyPr>
          <a:lstStyle/>
          <a:p>
            <a:pPr lvl="0"/>
            <a:r>
              <a:rPr lang="tr-TR" dirty="0" smtClean="0"/>
              <a:t>Satın </a:t>
            </a:r>
            <a:r>
              <a:rPr lang="tr-TR" dirty="0"/>
              <a:t>alındığı andan itibaren tüketimi yapılan su, doğalgaz, kum, çakıl, bahçe toprağı, bahçe gübresi ve benzeri maddeler</a:t>
            </a:r>
            <a:r>
              <a:rPr lang="tr-TR" dirty="0" smtClean="0"/>
              <a:t>,</a:t>
            </a:r>
          </a:p>
          <a:p>
            <a:r>
              <a:rPr lang="tr-TR" dirty="0" smtClean="0"/>
              <a:t>Makine</a:t>
            </a:r>
            <a:r>
              <a:rPr lang="tr-TR" dirty="0"/>
              <a:t>, cihaz, taşıt ve iş makineleri ile demirbaşların servislerince yapılan bakım ve onarımlarında kullanılan yedek parçalar ile doğrudan taşıtların depolarına konulan akaryakıt, likit gaz (LPG) ve yağlar,</a:t>
            </a:r>
          </a:p>
          <a:p>
            <a:pPr lvl="0"/>
            <a:r>
              <a:rPr lang="tr-TR" dirty="0" smtClean="0"/>
              <a:t>Kısa </a:t>
            </a:r>
            <a:r>
              <a:rPr lang="tr-TR" dirty="0"/>
              <a:t>sürede tüketilen mutfak tipi tüpler ve yangın söndürme tüplerine yapılan gaz </a:t>
            </a:r>
            <a:r>
              <a:rPr lang="tr-TR" dirty="0" err="1"/>
              <a:t>dolumları</a:t>
            </a:r>
            <a:r>
              <a:rPr lang="tr-TR" dirty="0"/>
              <a:t> ile yazıcı kartuşlarının </a:t>
            </a:r>
            <a:r>
              <a:rPr lang="tr-TR" dirty="0" err="1"/>
              <a:t>dolumları</a:t>
            </a:r>
            <a:r>
              <a:rPr lang="tr-TR" dirty="0"/>
              <a:t>, </a:t>
            </a:r>
          </a:p>
          <a:p>
            <a:pPr lvl="0"/>
            <a:r>
              <a:rPr lang="tr-TR" dirty="0" smtClean="0"/>
              <a:t>Dergi </a:t>
            </a:r>
            <a:r>
              <a:rPr lang="tr-TR" dirty="0"/>
              <a:t>ve gazete gibi süreli yayınlar ile arşivlenme niteliği olmayan kütüphane materyalleri.</a:t>
            </a:r>
          </a:p>
          <a:p>
            <a:pPr lvl="0"/>
            <a:r>
              <a:rPr lang="tr-TR" dirty="0" smtClean="0"/>
              <a:t>Bütçenin </a:t>
            </a:r>
            <a:r>
              <a:rPr lang="tr-TR" dirty="0"/>
              <a:t>temsil ve tanıtma giderleri tertibinden makam için alınan yiyecek ve içecekler.</a:t>
            </a:r>
          </a:p>
          <a:p>
            <a:endParaRPr lang="tr-TR" dirty="0"/>
          </a:p>
        </p:txBody>
      </p:sp>
    </p:spTree>
    <p:extLst>
      <p:ext uri="{BB962C8B-B14F-4D97-AF65-F5344CB8AC3E}">
        <p14:creationId xmlns:p14="http://schemas.microsoft.com/office/powerpoint/2010/main" val="2204614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latin typeface="Arial" panose="020B0604020202020204" pitchFamily="34" charset="0"/>
                <a:cs typeface="Arial" panose="020B0604020202020204" pitchFamily="34" charset="0"/>
              </a:rPr>
              <a:t>TAŞINIR GİRİŞ VE ÇIKIŞ İŞLEMLERİN MUHASEBE BİRİMİNE BİLDİRİLMESİ</a:t>
            </a:r>
            <a:r>
              <a:rPr lang="tr-TR" b="1" dirty="0" smtClean="0">
                <a:latin typeface="Arial" panose="020B0604020202020204" pitchFamily="34" charset="0"/>
                <a:cs typeface="Arial" panose="020B0604020202020204" pitchFamily="34" charset="0"/>
              </a:rPr>
              <a:t> MADDE -30</a:t>
            </a:r>
            <a:endParaRPr lang="tr-TR"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fontScale="77500" lnSpcReduction="20000"/>
          </a:bodyPr>
          <a:lstStyle/>
          <a:p>
            <a:pPr algn="just"/>
            <a:r>
              <a:rPr lang="tr-TR" dirty="0"/>
              <a:t>Taşınır kayıt </a:t>
            </a:r>
            <a:r>
              <a:rPr lang="tr-TR" dirty="0" smtClean="0"/>
              <a:t>yetkilileri </a:t>
            </a:r>
            <a:r>
              <a:rPr lang="tr-TR" dirty="0"/>
              <a:t>tarafından, kamu idarelerinin muhasebe kayıtlarında ilgili stok ve maddî duran varlık hesaplarında izlenen taşınırlardan;</a:t>
            </a:r>
          </a:p>
          <a:p>
            <a:pPr algn="just"/>
            <a:endParaRPr lang="tr-TR" dirty="0"/>
          </a:p>
          <a:p>
            <a:pPr marL="285750" indent="-285750" algn="just"/>
            <a:r>
              <a:rPr lang="tr-TR" dirty="0"/>
              <a:t> satın alma suretiyle edinilenlerin giriş işlemleri ile değer artırıcı harcamalar için düzenlenen Taşınır İşlem Fişlerinin bir nüshası ödeme emri belgesi ekinde, muhasebe birimine gönderilir.</a:t>
            </a:r>
          </a:p>
          <a:p>
            <a:r>
              <a:rPr lang="tr-TR" dirty="0"/>
              <a:t>Muhasebe kayıtlarında "150-İlk Madde ve Malzemeler </a:t>
            </a:r>
            <a:r>
              <a:rPr lang="tr-TR" dirty="0" err="1"/>
              <a:t>Hesabı"nda</a:t>
            </a:r>
            <a:r>
              <a:rPr lang="tr-TR" dirty="0"/>
              <a:t> izlenen </a:t>
            </a:r>
            <a:r>
              <a:rPr lang="tr-TR" b="1" dirty="0">
                <a:solidFill>
                  <a:srgbClr val="FF0000"/>
                </a:solidFill>
              </a:rPr>
              <a:t>tüketim malzemelerinin çıkışları için düzenlenen Taşınır İşlem Fişleri muhasebe birimine gönderilmez. </a:t>
            </a:r>
            <a:r>
              <a:rPr lang="tr-TR" dirty="0"/>
              <a:t>Bunların yerine, </a:t>
            </a:r>
            <a:r>
              <a:rPr lang="tr-TR" dirty="0">
                <a:solidFill>
                  <a:srgbClr val="FF0000"/>
                </a:solidFill>
              </a:rPr>
              <a:t>genel bütçe kapsamındaki kamu idarelerinde üç aylık dönemler </a:t>
            </a:r>
            <a:r>
              <a:rPr lang="tr-TR" dirty="0" smtClean="0">
                <a:solidFill>
                  <a:srgbClr val="FF0000"/>
                </a:solidFill>
              </a:rPr>
              <a:t>itibarıyla </a:t>
            </a:r>
            <a:r>
              <a:rPr lang="tr-TR" dirty="0"/>
              <a:t>kullanılmış tüketim malzemelerinin taşınır II </a:t>
            </a:r>
            <a:r>
              <a:rPr lang="tr-TR" dirty="0" err="1"/>
              <a:t>nci</a:t>
            </a:r>
            <a:r>
              <a:rPr lang="tr-TR" dirty="0"/>
              <a:t> düzey detay kodu bazında </a:t>
            </a:r>
            <a:r>
              <a:rPr lang="tr-TR" dirty="0">
                <a:solidFill>
                  <a:srgbClr val="FF0000"/>
                </a:solidFill>
              </a:rPr>
              <a:t>düzenlenen onaylı bir listesi, en geç ilgili dönemin son iş günü mesai bitimine kadar muhasebe birimine gönderilir.</a:t>
            </a:r>
          </a:p>
          <a:p>
            <a:endParaRPr lang="tr-TR" b="1" dirty="0">
              <a:solidFill>
                <a:srgbClr val="FF0000"/>
              </a:solidFill>
            </a:endParaRPr>
          </a:p>
          <a:p>
            <a:endParaRPr lang="tr-TR" dirty="0"/>
          </a:p>
        </p:txBody>
      </p:sp>
    </p:spTree>
    <p:extLst>
      <p:ext uri="{BB962C8B-B14F-4D97-AF65-F5344CB8AC3E}">
        <p14:creationId xmlns:p14="http://schemas.microsoft.com/office/powerpoint/2010/main" val="119924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985693"/>
          </a:xfrm>
        </p:spPr>
        <p:txBody>
          <a:bodyPr>
            <a:normAutofit/>
          </a:bodyPr>
          <a:lstStyle/>
          <a:p>
            <a:pPr algn="ctr"/>
            <a:r>
              <a:rPr lang="tr-TR" sz="3200" b="1" dirty="0" smtClean="0">
                <a:solidFill>
                  <a:srgbClr val="FF0000"/>
                </a:solidFill>
                <a:latin typeface="Arial" panose="020B0604020202020204" pitchFamily="34" charset="0"/>
                <a:cs typeface="Arial" panose="020B0604020202020204" pitchFamily="34" charset="0"/>
              </a:rPr>
              <a:t>Sayım işlemleri</a:t>
            </a:r>
            <a:endParaRPr lang="tr-TR" sz="3200" b="1"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dirty="0"/>
              <a:t>Kamu idarelerine ait taşınırların, taşınır kayıt </a:t>
            </a:r>
            <a:r>
              <a:rPr lang="tr-TR" dirty="0" smtClean="0"/>
              <a:t>yetkililerinin </a:t>
            </a:r>
            <a:r>
              <a:rPr lang="tr-TR" dirty="0"/>
              <a:t>görevlerinden ayrılmalarında, yıl sonlarında ve harcama yetkilisinin gerekli gördüğü durum ve zamanlarda sayımı yapılır</a:t>
            </a:r>
            <a:r>
              <a:rPr lang="tr-TR" dirty="0" smtClean="0"/>
              <a:t>.</a:t>
            </a:r>
          </a:p>
          <a:p>
            <a:r>
              <a:rPr lang="tr-TR" dirty="0"/>
              <a:t>Taşınır sayımları, harcama yetkilisince, kendisinin veya görevlendireceği bir kişinin başkanlığında taşınır kayıt </a:t>
            </a:r>
            <a:r>
              <a:rPr lang="tr-TR" dirty="0" smtClean="0"/>
              <a:t>yetkilisinin </a:t>
            </a:r>
            <a:r>
              <a:rPr lang="tr-TR" dirty="0"/>
              <a:t>de katılımıyla, en az üç kişiden oluşturulan sayım kurulu tarafından yapılır.</a:t>
            </a:r>
          </a:p>
          <a:p>
            <a:endParaRPr lang="tr-TR" dirty="0"/>
          </a:p>
        </p:txBody>
      </p:sp>
    </p:spTree>
    <p:extLst>
      <p:ext uri="{BB962C8B-B14F-4D97-AF65-F5344CB8AC3E}">
        <p14:creationId xmlns:p14="http://schemas.microsoft.com/office/powerpoint/2010/main" val="92194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257695"/>
            <a:ext cx="9905998" cy="1163781"/>
          </a:xfrm>
        </p:spPr>
        <p:txBody>
          <a:bodyPr>
            <a:normAutofit/>
          </a:bodyPr>
          <a:lstStyle/>
          <a:p>
            <a:pPr algn="ctr"/>
            <a:r>
              <a:rPr lang="tr-TR" sz="3200" b="1" dirty="0" smtClean="0">
                <a:solidFill>
                  <a:srgbClr val="FF0000"/>
                </a:solidFill>
              </a:rPr>
              <a:t>ÖRNEK BELGELER</a:t>
            </a:r>
            <a:endParaRPr lang="tr-TR" sz="3200" b="1" dirty="0">
              <a:solidFill>
                <a:srgbClr val="FF0000"/>
              </a:solidFill>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82989" y="1795550"/>
            <a:ext cx="2923462" cy="4389118"/>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5976" y="1795549"/>
            <a:ext cx="3216872" cy="4389119"/>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282" y="1795549"/>
            <a:ext cx="3283527" cy="4389119"/>
          </a:xfrm>
          <a:prstGeom prst="rect">
            <a:avLst/>
          </a:prstGeom>
        </p:spPr>
      </p:pic>
    </p:spTree>
    <p:extLst>
      <p:ext uri="{BB962C8B-B14F-4D97-AF65-F5344CB8AC3E}">
        <p14:creationId xmlns:p14="http://schemas.microsoft.com/office/powerpoint/2010/main" val="88886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43543" y="618517"/>
            <a:ext cx="9905998" cy="1293409"/>
          </a:xfrm>
        </p:spPr>
        <p:txBody>
          <a:bodyPr>
            <a:normAutofit/>
          </a:bodyPr>
          <a:lstStyle/>
          <a:p>
            <a:pPr algn="ctr"/>
            <a:r>
              <a:rPr lang="tr-TR" sz="3200" b="1" dirty="0">
                <a:solidFill>
                  <a:srgbClr val="FF0000"/>
                </a:solidFill>
                <a:latin typeface="Arial" panose="020B0604020202020204" pitchFamily="34" charset="0"/>
                <a:cs typeface="Arial" panose="020B0604020202020204" pitchFamily="34" charset="0"/>
              </a:rPr>
              <a:t>Taşınır Mal Yönetmeliğinin Kanuni Dayanağı ve Amacı  Nedir?</a:t>
            </a:r>
          </a:p>
        </p:txBody>
      </p:sp>
      <p:sp>
        <p:nvSpPr>
          <p:cNvPr id="3" name="İçerik Yer Tutucusu 2"/>
          <p:cNvSpPr>
            <a:spLocks noGrp="1"/>
          </p:cNvSpPr>
          <p:nvPr>
            <p:ph idx="1"/>
          </p:nvPr>
        </p:nvSpPr>
        <p:spPr>
          <a:xfrm>
            <a:off x="1141412" y="2477192"/>
            <a:ext cx="10264525" cy="3788853"/>
          </a:xfrm>
        </p:spPr>
        <p:txBody>
          <a:bodyPr>
            <a:normAutofit/>
          </a:bodyPr>
          <a:lstStyle/>
          <a:p>
            <a:r>
              <a:rPr lang="tr-TR" b="1" dirty="0"/>
              <a:t>5018 sayılı Kamu Malî Yönetimi ve Kontrol Kanununun 44 üncü maddesi.</a:t>
            </a:r>
          </a:p>
          <a:p>
            <a:r>
              <a:rPr lang="tr-TR" b="1" dirty="0"/>
              <a:t>Bu Yönetmeliğin amacı, kaynağına ve edinme yöntemine bakılmaksızın kamu idarelerine ait taşınır malların kaydı, muhafazası ve kullanımı ile yönetim hesabının verilmesi, merkez ve taşrada taşınır yönetim sorumlularıyla bunlar adına görev yapacak olanların belirlenmesi ve kamu idareleri arasında taşınırların bedelsiz devri ile tahsisine ilişkin esas ve usulleri belirlemektir..</a:t>
            </a:r>
          </a:p>
          <a:p>
            <a:pPr lvl="0"/>
            <a:endParaRPr lang="tr-TR" dirty="0"/>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15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1413" y="618518"/>
            <a:ext cx="9905998" cy="628391"/>
          </a:xfrm>
        </p:spPr>
        <p:txBody>
          <a:bodyPr>
            <a:normAutofit/>
          </a:bodyPr>
          <a:lstStyle/>
          <a:p>
            <a:pPr algn="ctr"/>
            <a:r>
              <a:rPr lang="tr-TR" sz="3200" b="1" dirty="0">
                <a:solidFill>
                  <a:srgbClr val="FF0000"/>
                </a:solidFill>
                <a:latin typeface="Arial" panose="020B0604020202020204" pitchFamily="34" charset="0"/>
                <a:cs typeface="Arial" panose="020B0604020202020204" pitchFamily="34" charset="0"/>
              </a:rPr>
              <a:t>Yönetmeliğin uygulanmasında;</a:t>
            </a:r>
            <a:endParaRPr lang="tr-TR" sz="3200" dirty="0"/>
          </a:p>
        </p:txBody>
      </p:sp>
      <p:sp>
        <p:nvSpPr>
          <p:cNvPr id="3" name="İçerik Yer Tutucusu 2"/>
          <p:cNvSpPr>
            <a:spLocks noGrp="1"/>
          </p:cNvSpPr>
          <p:nvPr>
            <p:ph idx="1"/>
          </p:nvPr>
        </p:nvSpPr>
        <p:spPr>
          <a:xfrm>
            <a:off x="1141412" y="1463040"/>
            <a:ext cx="9905999" cy="4896196"/>
          </a:xfrm>
        </p:spPr>
        <p:txBody>
          <a:bodyPr>
            <a:normAutofit fontScale="62500" lnSpcReduction="20000"/>
          </a:bodyPr>
          <a:lstStyle/>
          <a:p>
            <a:pPr lvl="0"/>
            <a:r>
              <a:rPr lang="tr-TR" dirty="0">
                <a:solidFill>
                  <a:srgbClr val="FF0000"/>
                </a:solidFill>
              </a:rPr>
              <a:t>Ambar:</a:t>
            </a:r>
            <a:r>
              <a:rPr lang="tr-TR" dirty="0"/>
              <a:t> Kamu idarelerine ait taşınırların kullanıma verilinceye kadar veya kullanımdan iade edildiğinde muhafaza edildiği yeri,</a:t>
            </a:r>
          </a:p>
          <a:p>
            <a:pPr lvl="0"/>
            <a:r>
              <a:rPr lang="tr-TR" dirty="0">
                <a:solidFill>
                  <a:srgbClr val="FF0000"/>
                </a:solidFill>
              </a:rPr>
              <a:t>Bakanlık:</a:t>
            </a:r>
            <a:r>
              <a:rPr lang="tr-TR" dirty="0"/>
              <a:t> Maliye Bakanlığını,</a:t>
            </a:r>
          </a:p>
          <a:p>
            <a:pPr lvl="0"/>
            <a:r>
              <a:rPr lang="tr-TR" dirty="0">
                <a:solidFill>
                  <a:srgbClr val="FF0000"/>
                </a:solidFill>
              </a:rPr>
              <a:t>Dayanıklı taşınırlar: </a:t>
            </a:r>
            <a:r>
              <a:rPr lang="tr-TR" dirty="0"/>
              <a:t>Taşınır Kod Listesinde gösterilen makine ve cihazlar ile taşıtlar ve demirbaşları,  </a:t>
            </a:r>
          </a:p>
          <a:p>
            <a:pPr lvl="0"/>
            <a:r>
              <a:rPr lang="tr-TR" dirty="0">
                <a:solidFill>
                  <a:srgbClr val="FF0000"/>
                </a:solidFill>
              </a:rPr>
              <a:t>Demirbaşlar:</a:t>
            </a:r>
            <a:r>
              <a:rPr lang="tr-TR" dirty="0"/>
              <a:t> Belirli bir hizmete tahsis amacıyla edinilen, belli bir süreye tâbi olmaksızın uzun süre kullanılabilen ve kullanılmakla yok olmayan, çeşitleri ile Taşınır Kod Listesinde 255 hesap detayında yer alan taşınırları,</a:t>
            </a:r>
          </a:p>
          <a:p>
            <a:pPr lvl="0"/>
            <a:r>
              <a:rPr lang="tr-TR" b="1" dirty="0">
                <a:solidFill>
                  <a:srgbClr val="FF0000"/>
                </a:solidFill>
              </a:rPr>
              <a:t>Harcama birimi: </a:t>
            </a:r>
            <a:r>
              <a:rPr lang="tr-TR" b="1" dirty="0"/>
              <a:t>Kamu idaresi bütçesinde ödenek tahsis edilen ve harcama yetkisi bulunan merkez birimi ile ödenek gönderme belgesiyle harcama yetkisi verilen merkez dışı birimi,</a:t>
            </a:r>
            <a:endParaRPr lang="tr-TR" dirty="0"/>
          </a:p>
          <a:p>
            <a:pPr lvl="0"/>
            <a:r>
              <a:rPr lang="tr-TR" dirty="0">
                <a:solidFill>
                  <a:srgbClr val="FF0000"/>
                </a:solidFill>
              </a:rPr>
              <a:t>Harcama yetkilisi: </a:t>
            </a:r>
            <a:r>
              <a:rPr lang="tr-TR" dirty="0"/>
              <a:t>Harcama biriminin en üst yöneticisini,</a:t>
            </a:r>
          </a:p>
          <a:p>
            <a:pPr lvl="0"/>
            <a:r>
              <a:rPr lang="tr-TR" dirty="0">
                <a:solidFill>
                  <a:srgbClr val="FF0000"/>
                </a:solidFill>
              </a:rPr>
              <a:t>Hurda:</a:t>
            </a:r>
            <a:r>
              <a:rPr lang="tr-TR" dirty="0"/>
              <a:t> Ekonomik ömrünü tamamlamış olan veya tamamlamadığı halde teknik ve fiziki nedenlerle alınış amaçları doğrultusunda kullanılması imkânı kalmayan veya tamiri mümkün veya ekonomik olmayan arızalar nedeniyle kullanılmasında yarar görülmeyerek hizmet dışı bırakılan taşınırlar,</a:t>
            </a:r>
          </a:p>
          <a:p>
            <a:pPr lvl="0"/>
            <a:r>
              <a:rPr lang="tr-TR" dirty="0">
                <a:solidFill>
                  <a:srgbClr val="FF0000"/>
                </a:solidFill>
              </a:rPr>
              <a:t>Kanun: </a:t>
            </a:r>
            <a:r>
              <a:rPr lang="tr-TR" dirty="0"/>
              <a:t>5018 sayılı Kamu Malî Yönetimi ve Kontrol Kanununu, </a:t>
            </a:r>
          </a:p>
          <a:p>
            <a:pPr lvl="0"/>
            <a:r>
              <a:rPr lang="tr-TR" dirty="0">
                <a:solidFill>
                  <a:srgbClr val="FF0000"/>
                </a:solidFill>
              </a:rPr>
              <a:t>Makine ve cihazlar: </a:t>
            </a:r>
            <a:r>
              <a:rPr lang="tr-TR" dirty="0"/>
              <a:t>Çeşitleri ile kod numaraları Taşınır Kod Listesinde 253 hesap detayında yer alan, üretim ve hizmet amacıyla kullanılan her türlü makine, cihaz ve aletleri,</a:t>
            </a:r>
          </a:p>
          <a:p>
            <a:endParaRPr lang="tr-TR" dirty="0"/>
          </a:p>
        </p:txBody>
      </p:sp>
    </p:spTree>
    <p:extLst>
      <p:ext uri="{BB962C8B-B14F-4D97-AF65-F5344CB8AC3E}">
        <p14:creationId xmlns:p14="http://schemas.microsoft.com/office/powerpoint/2010/main" val="408450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1985" y="404261"/>
            <a:ext cx="8534400" cy="712269"/>
          </a:xfrm>
        </p:spPr>
        <p:txBody>
          <a:bodyPr anchor="ctr" anchorCtr="1">
            <a:normAutofit fontScale="90000"/>
          </a:bodyPr>
          <a:lstStyle/>
          <a:p>
            <a:pPr algn="ctr"/>
            <a:r>
              <a:rPr lang="tr-TR" sz="2000" dirty="0" smtClean="0">
                <a:solidFill>
                  <a:srgbClr val="FF0000"/>
                </a:solidFill>
                <a:latin typeface="Arial" panose="020B0604020202020204" pitchFamily="34" charset="0"/>
                <a:cs typeface="Arial" panose="020B0604020202020204" pitchFamily="34" charset="0"/>
              </a:rPr>
              <a:t/>
            </a:r>
            <a:br>
              <a:rPr lang="tr-TR" sz="2000" dirty="0" smtClean="0">
                <a:solidFill>
                  <a:srgbClr val="FF0000"/>
                </a:solidFill>
                <a:latin typeface="Arial" panose="020B0604020202020204" pitchFamily="34" charset="0"/>
                <a:cs typeface="Arial" panose="020B0604020202020204" pitchFamily="34" charset="0"/>
              </a:rPr>
            </a:br>
            <a:r>
              <a:rPr lang="tr-TR" sz="2700" b="1" dirty="0" smtClean="0">
                <a:solidFill>
                  <a:srgbClr val="FF0000"/>
                </a:solidFill>
                <a:latin typeface="Arial" panose="020B0604020202020204" pitchFamily="34" charset="0"/>
                <a:cs typeface="Arial" panose="020B0604020202020204" pitchFamily="34" charset="0"/>
              </a:rPr>
              <a:t>Harcama BİRİMİ, yetkilisi VE SORUMLULUK</a:t>
            </a:r>
            <a:r>
              <a:rPr lang="tr-TR" sz="2000" dirty="0" smtClean="0">
                <a:solidFill>
                  <a:srgbClr val="FF0000"/>
                </a:solidFill>
                <a:latin typeface="Arial" panose="020B0604020202020204" pitchFamily="34" charset="0"/>
                <a:cs typeface="Arial" panose="020B0604020202020204" pitchFamily="34" charset="0"/>
              </a:rPr>
              <a:t/>
            </a:r>
            <a:br>
              <a:rPr lang="tr-TR" sz="2000" dirty="0" smtClean="0">
                <a:solidFill>
                  <a:srgbClr val="FF0000"/>
                </a:solidFill>
                <a:latin typeface="Arial" panose="020B0604020202020204" pitchFamily="34" charset="0"/>
                <a:cs typeface="Arial" panose="020B0604020202020204" pitchFamily="34" charset="0"/>
              </a:rPr>
            </a:br>
            <a:r>
              <a:rPr lang="tr-TR" sz="2000" dirty="0" smtClean="0">
                <a:solidFill>
                  <a:srgbClr val="FF0000"/>
                </a:solidFill>
                <a:latin typeface="Arial" panose="020B0604020202020204" pitchFamily="34" charset="0"/>
                <a:cs typeface="Arial" panose="020B0604020202020204" pitchFamily="34" charset="0"/>
              </a:rPr>
              <a:t/>
            </a:r>
            <a:br>
              <a:rPr lang="tr-TR" sz="2000" dirty="0" smtClean="0">
                <a:solidFill>
                  <a:srgbClr val="FF0000"/>
                </a:solidFill>
                <a:latin typeface="Arial" panose="020B0604020202020204" pitchFamily="34" charset="0"/>
                <a:cs typeface="Arial" panose="020B0604020202020204" pitchFamily="34" charset="0"/>
              </a:rPr>
            </a:br>
            <a:endParaRPr lang="tr-TR" sz="2000"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84211" y="1235242"/>
            <a:ext cx="10449009" cy="4966053"/>
          </a:xfrm>
        </p:spPr>
        <p:txBody>
          <a:bodyPr>
            <a:normAutofit lnSpcReduction="10000"/>
          </a:bodyPr>
          <a:lstStyle/>
          <a:p>
            <a:pPr algn="just"/>
            <a:r>
              <a:rPr lang="tr-TR" b="1" dirty="0" err="1" smtClean="0">
                <a:solidFill>
                  <a:schemeClr val="bg1"/>
                </a:solidFill>
              </a:rPr>
              <a:t>Ha</a:t>
            </a:r>
            <a:r>
              <a:rPr lang="tr-TR" dirty="0" err="1" smtClean="0"/>
              <a:t>Kamu</a:t>
            </a:r>
            <a:r>
              <a:rPr lang="tr-TR" dirty="0" smtClean="0"/>
              <a:t> </a:t>
            </a:r>
            <a:r>
              <a:rPr lang="tr-TR" dirty="0"/>
              <a:t>idaresi bütçesinde ödenek tahsis edilen ve harcama yetkisi bulunan merkez birimi ile ödenek gönderme belgesiyle harcama yetkisi verilen merkez dışı birimi,</a:t>
            </a:r>
          </a:p>
          <a:p>
            <a:pPr algn="just"/>
            <a:r>
              <a:rPr lang="tr-TR" b="1" dirty="0" smtClean="0">
                <a:solidFill>
                  <a:srgbClr val="FF0000"/>
                </a:solidFill>
              </a:rPr>
              <a:t>Harcama </a:t>
            </a:r>
            <a:r>
              <a:rPr lang="tr-TR" b="1" dirty="0">
                <a:solidFill>
                  <a:srgbClr val="FF0000"/>
                </a:solidFill>
              </a:rPr>
              <a:t>yetkilisi: </a:t>
            </a:r>
            <a:r>
              <a:rPr lang="tr-TR" dirty="0"/>
              <a:t>Harcama biriminin en üst yöneticisini</a:t>
            </a:r>
            <a:r>
              <a:rPr lang="tr-TR" dirty="0" smtClean="0"/>
              <a:t>,</a:t>
            </a:r>
          </a:p>
          <a:p>
            <a:pPr algn="just"/>
            <a:r>
              <a:rPr lang="tr-TR" b="1" dirty="0">
                <a:solidFill>
                  <a:srgbClr val="FF0000"/>
                </a:solidFill>
              </a:rPr>
              <a:t>Harcama yetkilileri </a:t>
            </a:r>
            <a:r>
              <a:rPr lang="tr-TR" dirty="0"/>
              <a:t>taşınırların etkili, ekonomik, verimli ve hukuka uygun olarak edinilmesinden, kullanılmasından, kontrolünden, kayıtlarının bu Yönetmelikte belirtilen esas ve usullere göre saydam ve erişilebilir şekilde tutulmasını sağlamaktan ve taşınır yönetim hesabını ilgili mercilere göndermekten sorumludur. Harcama yetkilileri taşınır kayıtlarının bu Yönetmelik hükümlerine uygun olarak tutulması ve taşınır yönetim hesabının ilgili mercilere gönderilmesi sorumluluğunu </a:t>
            </a:r>
            <a:r>
              <a:rPr lang="tr-TR" u="sng" dirty="0"/>
              <a:t>taşınır kayıt ve kontrol yetkilileri aracılığıyla yerine getirir.</a:t>
            </a:r>
          </a:p>
          <a:p>
            <a:pPr algn="just"/>
            <a:endParaRPr lang="tr-TR" dirty="0"/>
          </a:p>
          <a:p>
            <a:endParaRPr lang="tr-TR" dirty="0"/>
          </a:p>
        </p:txBody>
      </p:sp>
    </p:spTree>
    <p:extLst>
      <p:ext uri="{BB962C8B-B14F-4D97-AF65-F5344CB8AC3E}">
        <p14:creationId xmlns:p14="http://schemas.microsoft.com/office/powerpoint/2010/main" val="229483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2960" y="806336"/>
            <a:ext cx="8395652" cy="689955"/>
          </a:xfrm>
        </p:spPr>
        <p:txBody>
          <a:bodyPr>
            <a:normAutofit/>
          </a:bodyPr>
          <a:lstStyle/>
          <a:p>
            <a:r>
              <a:rPr lang="tr-TR" sz="3200" b="1" dirty="0" smtClean="0">
                <a:solidFill>
                  <a:srgbClr val="FF0000"/>
                </a:solidFill>
                <a:latin typeface="Arial" panose="020B0604020202020204" pitchFamily="34" charset="0"/>
                <a:cs typeface="Arial" panose="020B0604020202020204" pitchFamily="34" charset="0"/>
              </a:rPr>
              <a:t>Taşınır NEDİR?</a:t>
            </a:r>
            <a:endParaRPr lang="tr-TR" sz="3200" b="1"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84212" y="1596044"/>
            <a:ext cx="9839701" cy="390698"/>
          </a:xfrm>
        </p:spPr>
        <p:txBody>
          <a:bodyPr>
            <a:normAutofit fontScale="25000" lnSpcReduction="20000"/>
          </a:bodyPr>
          <a:lstStyle/>
          <a:p>
            <a:endParaRPr lang="tr-TR" dirty="0" smtClean="0"/>
          </a:p>
          <a:p>
            <a:r>
              <a:rPr lang="tr-TR" sz="5600" dirty="0" smtClean="0">
                <a:solidFill>
                  <a:schemeClr val="bg1"/>
                </a:solidFill>
                <a:latin typeface="Arial" panose="020B0604020202020204" pitchFamily="34" charset="0"/>
                <a:cs typeface="Arial" panose="020B0604020202020204" pitchFamily="34" charset="0"/>
              </a:rPr>
              <a:t>Gruplar itibari ile şemada gösterirsek</a:t>
            </a:r>
            <a:endParaRPr lang="tr-TR" sz="5600" dirty="0">
              <a:solidFill>
                <a:schemeClr val="bg1"/>
              </a:solidFill>
              <a:latin typeface="Arial" panose="020B0604020202020204" pitchFamily="34" charset="0"/>
              <a:cs typeface="Arial" panose="020B0604020202020204" pitchFamily="34" charset="0"/>
            </a:endParaRPr>
          </a:p>
        </p:txBody>
      </p:sp>
      <p:pic>
        <p:nvPicPr>
          <p:cNvPr id="4" name="2 Diyagram"/>
          <p:cNvPicPr/>
          <p:nvPr/>
        </p:nvPicPr>
        <p:blipFill>
          <a:blip r:embed="rId2" cstate="print"/>
          <a:srcRect/>
          <a:stretch>
            <a:fillRect/>
          </a:stretch>
        </p:blipFill>
        <p:spPr bwMode="auto">
          <a:xfrm>
            <a:off x="2019993" y="1911927"/>
            <a:ext cx="6708371" cy="4314305"/>
          </a:xfrm>
          <a:prstGeom prst="rect">
            <a:avLst/>
          </a:prstGeom>
          <a:noFill/>
          <a:ln w="9525">
            <a:noFill/>
            <a:miter lim="800000"/>
            <a:headEnd/>
            <a:tailEnd/>
          </a:ln>
        </p:spPr>
      </p:pic>
    </p:spTree>
    <p:extLst>
      <p:ext uri="{BB962C8B-B14F-4D97-AF65-F5344CB8AC3E}">
        <p14:creationId xmlns:p14="http://schemas.microsoft.com/office/powerpoint/2010/main" val="935121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80">
                                          <p:stCondLst>
                                            <p:cond delay="0"/>
                                          </p:stCondLst>
                                        </p:cTn>
                                        <p:tgtEl>
                                          <p:spTgt spid="3">
                                            <p:txEl>
                                              <p:pRg st="1" end="1"/>
                                            </p:txEl>
                                          </p:spTgt>
                                        </p:tgtEl>
                                      </p:cBhvr>
                                    </p:animEffect>
                                    <p:anim calcmode="lin" valueType="num">
                                      <p:cBhvr>
                                        <p:cTn id="1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1" end="1"/>
                                            </p:txEl>
                                          </p:spTgt>
                                        </p:tgtEl>
                                      </p:cBhvr>
                                      <p:to x="100000" y="60000"/>
                                    </p:animScale>
                                    <p:animScale>
                                      <p:cBhvr>
                                        <p:cTn id="21" dur="166" decel="50000">
                                          <p:stCondLst>
                                            <p:cond delay="676"/>
                                          </p:stCondLst>
                                        </p:cTn>
                                        <p:tgtEl>
                                          <p:spTgt spid="3">
                                            <p:txEl>
                                              <p:pRg st="1" end="1"/>
                                            </p:txEl>
                                          </p:spTgt>
                                        </p:tgtEl>
                                      </p:cBhvr>
                                      <p:to x="100000" y="100000"/>
                                    </p:animScale>
                                    <p:animScale>
                                      <p:cBhvr>
                                        <p:cTn id="22" dur="26">
                                          <p:stCondLst>
                                            <p:cond delay="1312"/>
                                          </p:stCondLst>
                                        </p:cTn>
                                        <p:tgtEl>
                                          <p:spTgt spid="3">
                                            <p:txEl>
                                              <p:pRg st="1" end="1"/>
                                            </p:txEl>
                                          </p:spTgt>
                                        </p:tgtEl>
                                      </p:cBhvr>
                                      <p:to x="100000" y="80000"/>
                                    </p:animScale>
                                    <p:animScale>
                                      <p:cBhvr>
                                        <p:cTn id="23" dur="166" decel="50000">
                                          <p:stCondLst>
                                            <p:cond delay="1338"/>
                                          </p:stCondLst>
                                        </p:cTn>
                                        <p:tgtEl>
                                          <p:spTgt spid="3">
                                            <p:txEl>
                                              <p:pRg st="1" end="1"/>
                                            </p:txEl>
                                          </p:spTgt>
                                        </p:tgtEl>
                                      </p:cBhvr>
                                      <p:to x="100000" y="100000"/>
                                    </p:animScale>
                                    <p:animScale>
                                      <p:cBhvr>
                                        <p:cTn id="24" dur="26">
                                          <p:stCondLst>
                                            <p:cond delay="1642"/>
                                          </p:stCondLst>
                                        </p:cTn>
                                        <p:tgtEl>
                                          <p:spTgt spid="3">
                                            <p:txEl>
                                              <p:pRg st="1" end="1"/>
                                            </p:txEl>
                                          </p:spTgt>
                                        </p:tgtEl>
                                      </p:cBhvr>
                                      <p:to x="100000" y="90000"/>
                                    </p:animScale>
                                    <p:animScale>
                                      <p:cBhvr>
                                        <p:cTn id="25" dur="166" decel="50000">
                                          <p:stCondLst>
                                            <p:cond delay="1668"/>
                                          </p:stCondLst>
                                        </p:cTn>
                                        <p:tgtEl>
                                          <p:spTgt spid="3">
                                            <p:txEl>
                                              <p:pRg st="1" end="1"/>
                                            </p:txEl>
                                          </p:spTgt>
                                        </p:tgtEl>
                                      </p:cBhvr>
                                      <p:to x="100000" y="100000"/>
                                    </p:animScale>
                                    <p:animScale>
                                      <p:cBhvr>
                                        <p:cTn id="26" dur="26">
                                          <p:stCondLst>
                                            <p:cond delay="1808"/>
                                          </p:stCondLst>
                                        </p:cTn>
                                        <p:tgtEl>
                                          <p:spTgt spid="3">
                                            <p:txEl>
                                              <p:pRg st="1" end="1"/>
                                            </p:txEl>
                                          </p:spTgt>
                                        </p:tgtEl>
                                      </p:cBhvr>
                                      <p:to x="100000" y="95000"/>
                                    </p:animScale>
                                    <p:animScale>
                                      <p:cBhvr>
                                        <p:cTn id="27" dur="166" decel="50000">
                                          <p:stCondLst>
                                            <p:cond delay="1834"/>
                                          </p:stCondLst>
                                        </p:cTn>
                                        <p:tgtEl>
                                          <p:spTgt spid="3">
                                            <p:txEl>
                                              <p:pRg st="1" end="1"/>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2793" y="834189"/>
            <a:ext cx="8403966" cy="978569"/>
          </a:xfrm>
        </p:spPr>
        <p:txBody>
          <a:bodyPr>
            <a:normAutofit fontScale="90000"/>
          </a:bodyPr>
          <a:lstStyle/>
          <a:p>
            <a:pPr algn="ctr"/>
            <a:r>
              <a:rPr lang="tr-TR" b="1" u="sng" dirty="0">
                <a:solidFill>
                  <a:srgbClr val="FF0000"/>
                </a:solidFill>
                <a:latin typeface="Arial" panose="020B0604020202020204" pitchFamily="34" charset="0"/>
                <a:cs typeface="Arial" panose="020B0604020202020204" pitchFamily="34" charset="0"/>
              </a:rPr>
              <a:t>TAŞINIR </a:t>
            </a:r>
            <a:r>
              <a:rPr lang="tr-TR" b="1" u="sng" dirty="0" smtClean="0">
                <a:solidFill>
                  <a:srgbClr val="FF0000"/>
                </a:solidFill>
                <a:latin typeface="Arial" panose="020B0604020202020204" pitchFamily="34" charset="0"/>
                <a:cs typeface="Arial" panose="020B0604020202020204" pitchFamily="34" charset="0"/>
              </a:rPr>
              <a:t>Kayıt </a:t>
            </a:r>
            <a:r>
              <a:rPr lang="tr-TR" b="1" u="sng" dirty="0">
                <a:solidFill>
                  <a:srgbClr val="FF0000"/>
                </a:solidFill>
                <a:latin typeface="Arial" panose="020B0604020202020204" pitchFamily="34" charset="0"/>
                <a:cs typeface="Arial" panose="020B0604020202020204" pitchFamily="34" charset="0"/>
              </a:rPr>
              <a:t>YETKİLİSİ KİMDİR</a:t>
            </a:r>
            <a:r>
              <a:rPr lang="tr-TR" u="sng" dirty="0">
                <a:solidFill>
                  <a:srgbClr val="FF0000"/>
                </a:solidFill>
                <a:latin typeface="Arial" panose="020B0604020202020204" pitchFamily="34" charset="0"/>
                <a:cs typeface="Arial" panose="020B0604020202020204" pitchFamily="34" charset="0"/>
              </a:rPr>
              <a:t/>
            </a:r>
            <a:br>
              <a:rPr lang="tr-TR" u="sng" dirty="0">
                <a:solidFill>
                  <a:srgbClr val="FF0000"/>
                </a:solidFill>
                <a:latin typeface="Arial" panose="020B0604020202020204" pitchFamily="34" charset="0"/>
                <a:cs typeface="Arial" panose="020B0604020202020204" pitchFamily="34" charset="0"/>
              </a:rPr>
            </a:br>
            <a:endParaRPr lang="tr-TR" dirty="0"/>
          </a:p>
        </p:txBody>
      </p:sp>
      <p:sp>
        <p:nvSpPr>
          <p:cNvPr id="3" name="İçerik Yer Tutucusu 2"/>
          <p:cNvSpPr>
            <a:spLocks noGrp="1"/>
          </p:cNvSpPr>
          <p:nvPr>
            <p:ph idx="1"/>
          </p:nvPr>
        </p:nvSpPr>
        <p:spPr>
          <a:xfrm>
            <a:off x="814646" y="1812758"/>
            <a:ext cx="10398786" cy="4446726"/>
          </a:xfrm>
        </p:spPr>
        <p:txBody>
          <a:bodyPr>
            <a:normAutofit/>
          </a:bodyPr>
          <a:lstStyle/>
          <a:p>
            <a:r>
              <a:rPr lang="tr-TR" u="sng" dirty="0"/>
              <a:t>Harcama yetkilisi adına </a:t>
            </a:r>
            <a:r>
              <a:rPr lang="tr-TR" dirty="0"/>
              <a:t>taşınırları teslim alan, koruyan, kullanım yerlerine teslim eden, bu Yönetmelikte belirtilen esas ve usullere göre kayıtları tutan ve bunlara ilişkin belge ve cetvelleri düzenleyen ve bu hususlarda hesap verme sorumluluğu çerçevesinde </a:t>
            </a:r>
            <a:r>
              <a:rPr lang="tr-TR" u="sng" dirty="0"/>
              <a:t>harcama yetkilisine karşı sorumlu olan görevlilerdir. </a:t>
            </a:r>
            <a:endParaRPr lang="tr-TR" dirty="0"/>
          </a:p>
          <a:p>
            <a:r>
              <a:rPr lang="tr-TR" u="sng" dirty="0"/>
              <a:t>Harcama yetkililerince, memuriyet veya çalışma unvanına bağlı kalmaksızın, taşınır kayıt ve işlemlerini bu Yönetmelikte belirtilen usule uygun şekilde yapabilecek bilgi ve niteliklere sahip personel arasından görevlendirilir.</a:t>
            </a:r>
            <a:endParaRPr lang="tr-TR" dirty="0"/>
          </a:p>
          <a:p>
            <a:pPr marL="0" indent="0">
              <a:buNone/>
            </a:pPr>
            <a:endParaRPr lang="tr-TR" sz="2400" u="sng"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622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down)">
                                      <p:cBhvr>
                                        <p:cTn id="21" dur="580">
                                          <p:stCondLst>
                                            <p:cond delay="0"/>
                                          </p:stCondLst>
                                        </p:cTn>
                                        <p:tgtEl>
                                          <p:spTgt spid="3">
                                            <p:txEl>
                                              <p:pRg st="1" end="1"/>
                                            </p:txEl>
                                          </p:spTgt>
                                        </p:tgtEl>
                                      </p:cBhvr>
                                    </p:animEffect>
                                    <p:anim calcmode="lin" valueType="num">
                                      <p:cBhvr>
                                        <p:cTn id="2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xEl>
                                              <p:pRg st="1" end="1"/>
                                            </p:txEl>
                                          </p:spTgt>
                                        </p:tgtEl>
                                      </p:cBhvr>
                                      <p:to x="100000" y="60000"/>
                                    </p:animScale>
                                    <p:animScale>
                                      <p:cBhvr>
                                        <p:cTn id="28" dur="166" decel="50000">
                                          <p:stCondLst>
                                            <p:cond delay="676"/>
                                          </p:stCondLst>
                                        </p:cTn>
                                        <p:tgtEl>
                                          <p:spTgt spid="3">
                                            <p:txEl>
                                              <p:pRg st="1" end="1"/>
                                            </p:txEl>
                                          </p:spTgt>
                                        </p:tgtEl>
                                      </p:cBhvr>
                                      <p:to x="100000" y="100000"/>
                                    </p:animScale>
                                    <p:animScale>
                                      <p:cBhvr>
                                        <p:cTn id="29" dur="26">
                                          <p:stCondLst>
                                            <p:cond delay="1312"/>
                                          </p:stCondLst>
                                        </p:cTn>
                                        <p:tgtEl>
                                          <p:spTgt spid="3">
                                            <p:txEl>
                                              <p:pRg st="1" end="1"/>
                                            </p:txEl>
                                          </p:spTgt>
                                        </p:tgtEl>
                                      </p:cBhvr>
                                      <p:to x="100000" y="80000"/>
                                    </p:animScale>
                                    <p:animScale>
                                      <p:cBhvr>
                                        <p:cTn id="30" dur="166" decel="50000">
                                          <p:stCondLst>
                                            <p:cond delay="1338"/>
                                          </p:stCondLst>
                                        </p:cTn>
                                        <p:tgtEl>
                                          <p:spTgt spid="3">
                                            <p:txEl>
                                              <p:pRg st="1" end="1"/>
                                            </p:txEl>
                                          </p:spTgt>
                                        </p:tgtEl>
                                      </p:cBhvr>
                                      <p:to x="100000" y="100000"/>
                                    </p:animScale>
                                    <p:animScale>
                                      <p:cBhvr>
                                        <p:cTn id="31" dur="26">
                                          <p:stCondLst>
                                            <p:cond delay="1642"/>
                                          </p:stCondLst>
                                        </p:cTn>
                                        <p:tgtEl>
                                          <p:spTgt spid="3">
                                            <p:txEl>
                                              <p:pRg st="1" end="1"/>
                                            </p:txEl>
                                          </p:spTgt>
                                        </p:tgtEl>
                                      </p:cBhvr>
                                      <p:to x="100000" y="90000"/>
                                    </p:animScale>
                                    <p:animScale>
                                      <p:cBhvr>
                                        <p:cTn id="32" dur="166" decel="50000">
                                          <p:stCondLst>
                                            <p:cond delay="1668"/>
                                          </p:stCondLst>
                                        </p:cTn>
                                        <p:tgtEl>
                                          <p:spTgt spid="3">
                                            <p:txEl>
                                              <p:pRg st="1" end="1"/>
                                            </p:txEl>
                                          </p:spTgt>
                                        </p:tgtEl>
                                      </p:cBhvr>
                                      <p:to x="100000" y="100000"/>
                                    </p:animScale>
                                    <p:animScale>
                                      <p:cBhvr>
                                        <p:cTn id="33" dur="26">
                                          <p:stCondLst>
                                            <p:cond delay="1808"/>
                                          </p:stCondLst>
                                        </p:cTn>
                                        <p:tgtEl>
                                          <p:spTgt spid="3">
                                            <p:txEl>
                                              <p:pRg st="1" end="1"/>
                                            </p:txEl>
                                          </p:spTgt>
                                        </p:tgtEl>
                                      </p:cBhvr>
                                      <p:to x="100000" y="95000"/>
                                    </p:animScale>
                                    <p:animScale>
                                      <p:cBhvr>
                                        <p:cTn id="34"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26949" y="336884"/>
            <a:ext cx="8534400" cy="433137"/>
          </a:xfrm>
        </p:spPr>
        <p:txBody>
          <a:bodyPr>
            <a:normAutofit/>
          </a:bodyPr>
          <a:lstStyle/>
          <a:p>
            <a:pPr algn="ctr"/>
            <a:r>
              <a:rPr lang="tr-TR" sz="2000" b="1" dirty="0" smtClean="0">
                <a:solidFill>
                  <a:srgbClr val="FF0000"/>
                </a:solidFill>
                <a:latin typeface="Arial" panose="020B0604020202020204" pitchFamily="34" charset="0"/>
                <a:cs typeface="Arial" panose="020B0604020202020204" pitchFamily="34" charset="0"/>
              </a:rPr>
              <a:t>TAŞINIR KAYIT YETKİLİSİNİN SORUMLULUKLARI</a:t>
            </a:r>
            <a:endParaRPr lang="tr-TR" sz="2000" b="1"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84211" y="770022"/>
            <a:ext cx="11219031" cy="5903494"/>
          </a:xfrm>
        </p:spPr>
        <p:txBody>
          <a:bodyPr>
            <a:noAutofit/>
          </a:bodyPr>
          <a:lstStyle/>
          <a:p>
            <a:pPr lvl="0"/>
            <a:r>
              <a:rPr lang="tr-TR" sz="1400" dirty="0"/>
              <a:t>a) Harcama birimince edinilen taşınırlardan muayene ve kabulü yapılanları cins ve niteliklerine göre sayarak, tartarak, ölçerek teslim almak, doğrudan tüketilmeyen ve kullanıma verilmeyen taşınırları sorumluluğundaki ambarlarda muhafaza etmek.</a:t>
            </a:r>
          </a:p>
          <a:p>
            <a:pPr lvl="0"/>
            <a:r>
              <a:rPr lang="tr-TR" sz="1400" dirty="0" smtClean="0"/>
              <a:t>b</a:t>
            </a:r>
            <a:r>
              <a:rPr lang="tr-TR" sz="1400" dirty="0"/>
              <a:t>) </a:t>
            </a:r>
            <a:r>
              <a:rPr lang="tr-TR" sz="1400" b="1" dirty="0"/>
              <a:t>(8/11/2012-28461 sayılı R.G.; 8/10/2012 - 2012/3832 sayılı BKK ile eklenen) </a:t>
            </a:r>
            <a:r>
              <a:rPr lang="tr-TR" sz="1400" dirty="0"/>
              <a:t>Muayene ve kabul işlemi hemen yapılamayan taşınırları kontrol ederek teslim almak, bunların kesin kabulü yapılmadan kullanıma verilmesini önlemek. (Ancak, özellikleri nedeniyle kesin kabulleri belli bir dönem kullanıldıktan sonra yapılabilen sarf malzemelerinin kullanıma verilmesinde kesin kabul şartı aranmaz.) </a:t>
            </a:r>
          </a:p>
          <a:p>
            <a:pPr lvl="0"/>
            <a:r>
              <a:rPr lang="tr-TR" sz="1400" dirty="0" smtClean="0"/>
              <a:t>c</a:t>
            </a:r>
            <a:r>
              <a:rPr lang="tr-TR" sz="1400" dirty="0"/>
              <a:t>) Taşınırların giriş ve çıkışına ilişkin kayıtları tutmak, bunlara ilişkin belge ve cetvelleri düzenlemek ve taşınır yönetim hesap cetvellerini konsolide görevlisine göndermek.</a:t>
            </a:r>
          </a:p>
          <a:p>
            <a:pPr lvl="0"/>
            <a:r>
              <a:rPr lang="tr-TR" sz="1400" dirty="0" smtClean="0"/>
              <a:t>ç</a:t>
            </a:r>
            <a:r>
              <a:rPr lang="tr-TR" sz="1400" dirty="0"/>
              <a:t>) Tüketime veya kullanıma verilmesi uygun görülen taşınırları ilgililere teslim etmek.</a:t>
            </a:r>
          </a:p>
          <a:p>
            <a:pPr lvl="0"/>
            <a:r>
              <a:rPr lang="tr-TR" sz="1400" dirty="0" smtClean="0"/>
              <a:t>d</a:t>
            </a:r>
            <a:r>
              <a:rPr lang="tr-TR" sz="1400" dirty="0"/>
              <a:t>) Taşınırların yangına, ıslanmaya, bozulmaya, çalınmaya ve benzeri tehlikelere karşı korunması için gerekli tedbirleri almak ve alınmasını sağlamak.</a:t>
            </a:r>
          </a:p>
          <a:p>
            <a:pPr lvl="0"/>
            <a:r>
              <a:rPr lang="tr-TR" sz="1400" dirty="0" smtClean="0"/>
              <a:t>e</a:t>
            </a:r>
            <a:r>
              <a:rPr lang="tr-TR" sz="1400" dirty="0"/>
              <a:t>) Ambarda çalınma veya olağanüstü nedenlerden dolayı meydana gelen azalmaları harcama yetkilisine bildirmek</a:t>
            </a:r>
            <a:r>
              <a:rPr lang="tr-TR" sz="1400" dirty="0" smtClean="0"/>
              <a:t>.</a:t>
            </a:r>
          </a:p>
          <a:p>
            <a:pPr algn="just"/>
            <a:r>
              <a:rPr lang="tr-TR" sz="1400" dirty="0"/>
              <a:t>f) Ambar sayımını ve stok kontrolünü yapmak, harcama yetkilisince </a:t>
            </a:r>
            <a:r>
              <a:rPr lang="tr-TR" sz="1400" dirty="0">
                <a:solidFill>
                  <a:srgbClr val="FF0000"/>
                </a:solidFill>
              </a:rPr>
              <a:t>belirlenen </a:t>
            </a:r>
            <a:r>
              <a:rPr lang="tr-TR" sz="1400" u="sng" dirty="0">
                <a:solidFill>
                  <a:srgbClr val="FF0000"/>
                </a:solidFill>
              </a:rPr>
              <a:t>asgarî stok seviyesinin </a:t>
            </a:r>
            <a:r>
              <a:rPr lang="tr-TR" sz="1400" dirty="0">
                <a:solidFill>
                  <a:srgbClr val="FF0000"/>
                </a:solidFill>
              </a:rPr>
              <a:t>altına düşen taşınırları harcama yetkilisine bildirmek.</a:t>
            </a:r>
          </a:p>
          <a:p>
            <a:pPr algn="just"/>
            <a:r>
              <a:rPr lang="tr-TR" sz="1400" dirty="0" smtClean="0"/>
              <a:t>g</a:t>
            </a:r>
            <a:r>
              <a:rPr lang="tr-TR" sz="1400" dirty="0"/>
              <a:t>) Kullanımda bulunan dayanıklı taşınırları bulundukları yerde kontrol etmek, sayımlarını yapmak ve yaptırmak.</a:t>
            </a:r>
          </a:p>
          <a:p>
            <a:pPr algn="just"/>
            <a:r>
              <a:rPr lang="tr-TR" sz="1400" dirty="0" smtClean="0"/>
              <a:t>ğ</a:t>
            </a:r>
            <a:r>
              <a:rPr lang="tr-TR" sz="1400" dirty="0"/>
              <a:t>) Harcama biriminin malzeme ihtiyaç planlamasının yapılmasına yardımcı olmak.</a:t>
            </a:r>
          </a:p>
          <a:p>
            <a:pPr algn="just"/>
            <a:r>
              <a:rPr lang="tr-TR" sz="1400" dirty="0" smtClean="0"/>
              <a:t>h</a:t>
            </a:r>
            <a:r>
              <a:rPr lang="tr-TR" sz="1400" dirty="0"/>
              <a:t>) Kayıtlarını tuttuğu taşınırların yönetim hesabını hazırlamak ve harcama yetkilisine sunmak.</a:t>
            </a:r>
          </a:p>
          <a:p>
            <a:pPr algn="just"/>
            <a:r>
              <a:rPr lang="tr-TR" sz="1400" dirty="0" smtClean="0"/>
              <a:t>(</a:t>
            </a:r>
            <a:r>
              <a:rPr lang="tr-TR" sz="1400" dirty="0"/>
              <a:t>3) Ayrıca taşınır kayıt ve kontrol yetkilileri, sorumluluklarında bulunan ambarlarda kasıt, kusur, ihmal veya tedbirsizlikleri nedeniyle meydana gelen kayıp ve noksanlıklardan sorumludurlar. </a:t>
            </a:r>
          </a:p>
          <a:p>
            <a:pPr algn="just"/>
            <a:r>
              <a:rPr lang="tr-TR" sz="1400" dirty="0" smtClean="0"/>
              <a:t>(</a:t>
            </a:r>
            <a:r>
              <a:rPr lang="tr-TR" sz="1400" dirty="0"/>
              <a:t>4) Taşınır kayıt ve kontrol yetkilileri sorumluluklarında bulunan ambarları devir ve teslim etmeden görevlerinden ayrılamazlar </a:t>
            </a:r>
          </a:p>
        </p:txBody>
      </p:sp>
    </p:spTree>
    <p:extLst>
      <p:ext uri="{BB962C8B-B14F-4D97-AF65-F5344CB8AC3E}">
        <p14:creationId xmlns:p14="http://schemas.microsoft.com/office/powerpoint/2010/main" val="203460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80">
                                          <p:stCondLst>
                                            <p:cond delay="0"/>
                                          </p:stCondLst>
                                        </p:cTn>
                                        <p:tgtEl>
                                          <p:spTgt spid="3">
                                            <p:txEl>
                                              <p:pRg st="2" end="2"/>
                                            </p:txEl>
                                          </p:spTgt>
                                        </p:tgtEl>
                                      </p:cBhvr>
                                    </p:animEffect>
                                    <p:anim calcmode="lin" valueType="num">
                                      <p:cBhvr>
                                        <p:cTn id="5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2" end="2"/>
                                            </p:txEl>
                                          </p:spTgt>
                                        </p:tgtEl>
                                      </p:cBhvr>
                                      <p:to x="100000" y="60000"/>
                                    </p:animScale>
                                    <p:animScale>
                                      <p:cBhvr>
                                        <p:cTn id="57" dur="166" decel="50000">
                                          <p:stCondLst>
                                            <p:cond delay="676"/>
                                          </p:stCondLst>
                                        </p:cTn>
                                        <p:tgtEl>
                                          <p:spTgt spid="3">
                                            <p:txEl>
                                              <p:pRg st="2" end="2"/>
                                            </p:txEl>
                                          </p:spTgt>
                                        </p:tgtEl>
                                      </p:cBhvr>
                                      <p:to x="100000" y="100000"/>
                                    </p:animScale>
                                    <p:animScale>
                                      <p:cBhvr>
                                        <p:cTn id="58" dur="26">
                                          <p:stCondLst>
                                            <p:cond delay="1312"/>
                                          </p:stCondLst>
                                        </p:cTn>
                                        <p:tgtEl>
                                          <p:spTgt spid="3">
                                            <p:txEl>
                                              <p:pRg st="2" end="2"/>
                                            </p:txEl>
                                          </p:spTgt>
                                        </p:tgtEl>
                                      </p:cBhvr>
                                      <p:to x="100000" y="80000"/>
                                    </p:animScale>
                                    <p:animScale>
                                      <p:cBhvr>
                                        <p:cTn id="59" dur="166" decel="50000">
                                          <p:stCondLst>
                                            <p:cond delay="1338"/>
                                          </p:stCondLst>
                                        </p:cTn>
                                        <p:tgtEl>
                                          <p:spTgt spid="3">
                                            <p:txEl>
                                              <p:pRg st="2" end="2"/>
                                            </p:txEl>
                                          </p:spTgt>
                                        </p:tgtEl>
                                      </p:cBhvr>
                                      <p:to x="100000" y="100000"/>
                                    </p:animScale>
                                    <p:animScale>
                                      <p:cBhvr>
                                        <p:cTn id="60" dur="26">
                                          <p:stCondLst>
                                            <p:cond delay="1642"/>
                                          </p:stCondLst>
                                        </p:cTn>
                                        <p:tgtEl>
                                          <p:spTgt spid="3">
                                            <p:txEl>
                                              <p:pRg st="2" end="2"/>
                                            </p:txEl>
                                          </p:spTgt>
                                        </p:tgtEl>
                                      </p:cBhvr>
                                      <p:to x="100000" y="90000"/>
                                    </p:animScale>
                                    <p:animScale>
                                      <p:cBhvr>
                                        <p:cTn id="61" dur="166" decel="50000">
                                          <p:stCondLst>
                                            <p:cond delay="1668"/>
                                          </p:stCondLst>
                                        </p:cTn>
                                        <p:tgtEl>
                                          <p:spTgt spid="3">
                                            <p:txEl>
                                              <p:pRg st="2" end="2"/>
                                            </p:txEl>
                                          </p:spTgt>
                                        </p:tgtEl>
                                      </p:cBhvr>
                                      <p:to x="100000" y="100000"/>
                                    </p:animScale>
                                    <p:animScale>
                                      <p:cBhvr>
                                        <p:cTn id="62" dur="26">
                                          <p:stCondLst>
                                            <p:cond delay="1808"/>
                                          </p:stCondLst>
                                        </p:cTn>
                                        <p:tgtEl>
                                          <p:spTgt spid="3">
                                            <p:txEl>
                                              <p:pRg st="2" end="2"/>
                                            </p:txEl>
                                          </p:spTgt>
                                        </p:tgtEl>
                                      </p:cBhvr>
                                      <p:to x="100000" y="95000"/>
                                    </p:animScale>
                                    <p:animScale>
                                      <p:cBhvr>
                                        <p:cTn id="63" dur="166" decel="50000">
                                          <p:stCondLst>
                                            <p:cond delay="1834"/>
                                          </p:stCondLst>
                                        </p:cTn>
                                        <p:tgtEl>
                                          <p:spTgt spid="3">
                                            <p:txEl>
                                              <p:pRg st="2" end="2"/>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wipe(down)">
                                      <p:cBhvr>
                                        <p:cTn id="68" dur="580">
                                          <p:stCondLst>
                                            <p:cond delay="0"/>
                                          </p:stCondLst>
                                        </p:cTn>
                                        <p:tgtEl>
                                          <p:spTgt spid="3">
                                            <p:txEl>
                                              <p:pRg st="3" end="3"/>
                                            </p:txEl>
                                          </p:spTgt>
                                        </p:tgtEl>
                                      </p:cBhvr>
                                    </p:animEffect>
                                    <p:anim calcmode="lin" valueType="num">
                                      <p:cBhvr>
                                        <p:cTn id="6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3" end="3"/>
                                            </p:txEl>
                                          </p:spTgt>
                                        </p:tgtEl>
                                      </p:cBhvr>
                                      <p:to x="100000" y="60000"/>
                                    </p:animScale>
                                    <p:animScale>
                                      <p:cBhvr>
                                        <p:cTn id="75" dur="166" decel="50000">
                                          <p:stCondLst>
                                            <p:cond delay="676"/>
                                          </p:stCondLst>
                                        </p:cTn>
                                        <p:tgtEl>
                                          <p:spTgt spid="3">
                                            <p:txEl>
                                              <p:pRg st="3" end="3"/>
                                            </p:txEl>
                                          </p:spTgt>
                                        </p:tgtEl>
                                      </p:cBhvr>
                                      <p:to x="100000" y="100000"/>
                                    </p:animScale>
                                    <p:animScale>
                                      <p:cBhvr>
                                        <p:cTn id="76" dur="26">
                                          <p:stCondLst>
                                            <p:cond delay="1312"/>
                                          </p:stCondLst>
                                        </p:cTn>
                                        <p:tgtEl>
                                          <p:spTgt spid="3">
                                            <p:txEl>
                                              <p:pRg st="3" end="3"/>
                                            </p:txEl>
                                          </p:spTgt>
                                        </p:tgtEl>
                                      </p:cBhvr>
                                      <p:to x="100000" y="80000"/>
                                    </p:animScale>
                                    <p:animScale>
                                      <p:cBhvr>
                                        <p:cTn id="77" dur="166" decel="50000">
                                          <p:stCondLst>
                                            <p:cond delay="1338"/>
                                          </p:stCondLst>
                                        </p:cTn>
                                        <p:tgtEl>
                                          <p:spTgt spid="3">
                                            <p:txEl>
                                              <p:pRg st="3" end="3"/>
                                            </p:txEl>
                                          </p:spTgt>
                                        </p:tgtEl>
                                      </p:cBhvr>
                                      <p:to x="100000" y="100000"/>
                                    </p:animScale>
                                    <p:animScale>
                                      <p:cBhvr>
                                        <p:cTn id="78" dur="26">
                                          <p:stCondLst>
                                            <p:cond delay="1642"/>
                                          </p:stCondLst>
                                        </p:cTn>
                                        <p:tgtEl>
                                          <p:spTgt spid="3">
                                            <p:txEl>
                                              <p:pRg st="3" end="3"/>
                                            </p:txEl>
                                          </p:spTgt>
                                        </p:tgtEl>
                                      </p:cBhvr>
                                      <p:to x="100000" y="90000"/>
                                    </p:animScale>
                                    <p:animScale>
                                      <p:cBhvr>
                                        <p:cTn id="79" dur="166" decel="50000">
                                          <p:stCondLst>
                                            <p:cond delay="1668"/>
                                          </p:stCondLst>
                                        </p:cTn>
                                        <p:tgtEl>
                                          <p:spTgt spid="3">
                                            <p:txEl>
                                              <p:pRg st="3" end="3"/>
                                            </p:txEl>
                                          </p:spTgt>
                                        </p:tgtEl>
                                      </p:cBhvr>
                                      <p:to x="100000" y="100000"/>
                                    </p:animScale>
                                    <p:animScale>
                                      <p:cBhvr>
                                        <p:cTn id="80" dur="26">
                                          <p:stCondLst>
                                            <p:cond delay="1808"/>
                                          </p:stCondLst>
                                        </p:cTn>
                                        <p:tgtEl>
                                          <p:spTgt spid="3">
                                            <p:txEl>
                                              <p:pRg st="3" end="3"/>
                                            </p:txEl>
                                          </p:spTgt>
                                        </p:tgtEl>
                                      </p:cBhvr>
                                      <p:to x="100000" y="95000"/>
                                    </p:animScale>
                                    <p:animScale>
                                      <p:cBhvr>
                                        <p:cTn id="81" dur="166" decel="50000">
                                          <p:stCondLst>
                                            <p:cond delay="1834"/>
                                          </p:stCondLst>
                                        </p:cTn>
                                        <p:tgtEl>
                                          <p:spTgt spid="3">
                                            <p:txEl>
                                              <p:pRg st="3" end="3"/>
                                            </p:tx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3">
                                            <p:txEl>
                                              <p:pRg st="4" end="4"/>
                                            </p:txEl>
                                          </p:spTgt>
                                        </p:tgtEl>
                                        <p:attrNameLst>
                                          <p:attrName>style.visibility</p:attrName>
                                        </p:attrNameLst>
                                      </p:cBhvr>
                                      <p:to>
                                        <p:strVal val="visible"/>
                                      </p:to>
                                    </p:set>
                                    <p:animEffect transition="in" filter="wipe(down)">
                                      <p:cBhvr>
                                        <p:cTn id="86" dur="580">
                                          <p:stCondLst>
                                            <p:cond delay="0"/>
                                          </p:stCondLst>
                                        </p:cTn>
                                        <p:tgtEl>
                                          <p:spTgt spid="3">
                                            <p:txEl>
                                              <p:pRg st="4" end="4"/>
                                            </p:txEl>
                                          </p:spTgt>
                                        </p:tgtEl>
                                      </p:cBhvr>
                                    </p:animEffect>
                                    <p:anim calcmode="lin" valueType="num">
                                      <p:cBhvr>
                                        <p:cTn id="8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3">
                                            <p:txEl>
                                              <p:pRg st="4" end="4"/>
                                            </p:txEl>
                                          </p:spTgt>
                                        </p:tgtEl>
                                      </p:cBhvr>
                                      <p:to x="100000" y="60000"/>
                                    </p:animScale>
                                    <p:animScale>
                                      <p:cBhvr>
                                        <p:cTn id="93" dur="166" decel="50000">
                                          <p:stCondLst>
                                            <p:cond delay="676"/>
                                          </p:stCondLst>
                                        </p:cTn>
                                        <p:tgtEl>
                                          <p:spTgt spid="3">
                                            <p:txEl>
                                              <p:pRg st="4" end="4"/>
                                            </p:txEl>
                                          </p:spTgt>
                                        </p:tgtEl>
                                      </p:cBhvr>
                                      <p:to x="100000" y="100000"/>
                                    </p:animScale>
                                    <p:animScale>
                                      <p:cBhvr>
                                        <p:cTn id="94" dur="26">
                                          <p:stCondLst>
                                            <p:cond delay="1312"/>
                                          </p:stCondLst>
                                        </p:cTn>
                                        <p:tgtEl>
                                          <p:spTgt spid="3">
                                            <p:txEl>
                                              <p:pRg st="4" end="4"/>
                                            </p:txEl>
                                          </p:spTgt>
                                        </p:tgtEl>
                                      </p:cBhvr>
                                      <p:to x="100000" y="80000"/>
                                    </p:animScale>
                                    <p:animScale>
                                      <p:cBhvr>
                                        <p:cTn id="95" dur="166" decel="50000">
                                          <p:stCondLst>
                                            <p:cond delay="1338"/>
                                          </p:stCondLst>
                                        </p:cTn>
                                        <p:tgtEl>
                                          <p:spTgt spid="3">
                                            <p:txEl>
                                              <p:pRg st="4" end="4"/>
                                            </p:txEl>
                                          </p:spTgt>
                                        </p:tgtEl>
                                      </p:cBhvr>
                                      <p:to x="100000" y="100000"/>
                                    </p:animScale>
                                    <p:animScale>
                                      <p:cBhvr>
                                        <p:cTn id="96" dur="26">
                                          <p:stCondLst>
                                            <p:cond delay="1642"/>
                                          </p:stCondLst>
                                        </p:cTn>
                                        <p:tgtEl>
                                          <p:spTgt spid="3">
                                            <p:txEl>
                                              <p:pRg st="4" end="4"/>
                                            </p:txEl>
                                          </p:spTgt>
                                        </p:tgtEl>
                                      </p:cBhvr>
                                      <p:to x="100000" y="90000"/>
                                    </p:animScale>
                                    <p:animScale>
                                      <p:cBhvr>
                                        <p:cTn id="97" dur="166" decel="50000">
                                          <p:stCondLst>
                                            <p:cond delay="1668"/>
                                          </p:stCondLst>
                                        </p:cTn>
                                        <p:tgtEl>
                                          <p:spTgt spid="3">
                                            <p:txEl>
                                              <p:pRg st="4" end="4"/>
                                            </p:txEl>
                                          </p:spTgt>
                                        </p:tgtEl>
                                      </p:cBhvr>
                                      <p:to x="100000" y="100000"/>
                                    </p:animScale>
                                    <p:animScale>
                                      <p:cBhvr>
                                        <p:cTn id="98" dur="26">
                                          <p:stCondLst>
                                            <p:cond delay="1808"/>
                                          </p:stCondLst>
                                        </p:cTn>
                                        <p:tgtEl>
                                          <p:spTgt spid="3">
                                            <p:txEl>
                                              <p:pRg st="4" end="4"/>
                                            </p:txEl>
                                          </p:spTgt>
                                        </p:tgtEl>
                                      </p:cBhvr>
                                      <p:to x="100000" y="95000"/>
                                    </p:animScale>
                                    <p:animScale>
                                      <p:cBhvr>
                                        <p:cTn id="99" dur="166" decel="50000">
                                          <p:stCondLst>
                                            <p:cond delay="1834"/>
                                          </p:stCondLst>
                                        </p:cTn>
                                        <p:tgtEl>
                                          <p:spTgt spid="3">
                                            <p:txEl>
                                              <p:pRg st="4" end="4"/>
                                            </p:txEl>
                                          </p:spTgt>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3">
                                            <p:txEl>
                                              <p:pRg st="5" end="5"/>
                                            </p:txEl>
                                          </p:spTgt>
                                        </p:tgtEl>
                                        <p:attrNameLst>
                                          <p:attrName>style.visibility</p:attrName>
                                        </p:attrNameLst>
                                      </p:cBhvr>
                                      <p:to>
                                        <p:strVal val="visible"/>
                                      </p:to>
                                    </p:set>
                                    <p:animEffect transition="in" filter="wipe(down)">
                                      <p:cBhvr>
                                        <p:cTn id="104" dur="580">
                                          <p:stCondLst>
                                            <p:cond delay="0"/>
                                          </p:stCondLst>
                                        </p:cTn>
                                        <p:tgtEl>
                                          <p:spTgt spid="3">
                                            <p:txEl>
                                              <p:pRg st="5" end="5"/>
                                            </p:txEl>
                                          </p:spTgt>
                                        </p:tgtEl>
                                      </p:cBhvr>
                                    </p:animEffect>
                                    <p:anim calcmode="lin" valueType="num">
                                      <p:cBhvr>
                                        <p:cTn id="10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0" dur="26">
                                          <p:stCondLst>
                                            <p:cond delay="650"/>
                                          </p:stCondLst>
                                        </p:cTn>
                                        <p:tgtEl>
                                          <p:spTgt spid="3">
                                            <p:txEl>
                                              <p:pRg st="5" end="5"/>
                                            </p:txEl>
                                          </p:spTgt>
                                        </p:tgtEl>
                                      </p:cBhvr>
                                      <p:to x="100000" y="60000"/>
                                    </p:animScale>
                                    <p:animScale>
                                      <p:cBhvr>
                                        <p:cTn id="111" dur="166" decel="50000">
                                          <p:stCondLst>
                                            <p:cond delay="676"/>
                                          </p:stCondLst>
                                        </p:cTn>
                                        <p:tgtEl>
                                          <p:spTgt spid="3">
                                            <p:txEl>
                                              <p:pRg st="5" end="5"/>
                                            </p:txEl>
                                          </p:spTgt>
                                        </p:tgtEl>
                                      </p:cBhvr>
                                      <p:to x="100000" y="100000"/>
                                    </p:animScale>
                                    <p:animScale>
                                      <p:cBhvr>
                                        <p:cTn id="112" dur="26">
                                          <p:stCondLst>
                                            <p:cond delay="1312"/>
                                          </p:stCondLst>
                                        </p:cTn>
                                        <p:tgtEl>
                                          <p:spTgt spid="3">
                                            <p:txEl>
                                              <p:pRg st="5" end="5"/>
                                            </p:txEl>
                                          </p:spTgt>
                                        </p:tgtEl>
                                      </p:cBhvr>
                                      <p:to x="100000" y="80000"/>
                                    </p:animScale>
                                    <p:animScale>
                                      <p:cBhvr>
                                        <p:cTn id="113" dur="166" decel="50000">
                                          <p:stCondLst>
                                            <p:cond delay="1338"/>
                                          </p:stCondLst>
                                        </p:cTn>
                                        <p:tgtEl>
                                          <p:spTgt spid="3">
                                            <p:txEl>
                                              <p:pRg st="5" end="5"/>
                                            </p:txEl>
                                          </p:spTgt>
                                        </p:tgtEl>
                                      </p:cBhvr>
                                      <p:to x="100000" y="100000"/>
                                    </p:animScale>
                                    <p:animScale>
                                      <p:cBhvr>
                                        <p:cTn id="114" dur="26">
                                          <p:stCondLst>
                                            <p:cond delay="1642"/>
                                          </p:stCondLst>
                                        </p:cTn>
                                        <p:tgtEl>
                                          <p:spTgt spid="3">
                                            <p:txEl>
                                              <p:pRg st="5" end="5"/>
                                            </p:txEl>
                                          </p:spTgt>
                                        </p:tgtEl>
                                      </p:cBhvr>
                                      <p:to x="100000" y="90000"/>
                                    </p:animScale>
                                    <p:animScale>
                                      <p:cBhvr>
                                        <p:cTn id="115" dur="166" decel="50000">
                                          <p:stCondLst>
                                            <p:cond delay="1668"/>
                                          </p:stCondLst>
                                        </p:cTn>
                                        <p:tgtEl>
                                          <p:spTgt spid="3">
                                            <p:txEl>
                                              <p:pRg st="5" end="5"/>
                                            </p:txEl>
                                          </p:spTgt>
                                        </p:tgtEl>
                                      </p:cBhvr>
                                      <p:to x="100000" y="100000"/>
                                    </p:animScale>
                                    <p:animScale>
                                      <p:cBhvr>
                                        <p:cTn id="116" dur="26">
                                          <p:stCondLst>
                                            <p:cond delay="1808"/>
                                          </p:stCondLst>
                                        </p:cTn>
                                        <p:tgtEl>
                                          <p:spTgt spid="3">
                                            <p:txEl>
                                              <p:pRg st="5" end="5"/>
                                            </p:txEl>
                                          </p:spTgt>
                                        </p:tgtEl>
                                      </p:cBhvr>
                                      <p:to x="100000" y="95000"/>
                                    </p:animScale>
                                    <p:animScale>
                                      <p:cBhvr>
                                        <p:cTn id="117" dur="166" decel="50000">
                                          <p:stCondLst>
                                            <p:cond delay="1834"/>
                                          </p:stCondLst>
                                        </p:cTn>
                                        <p:tgtEl>
                                          <p:spTgt spid="3">
                                            <p:txEl>
                                              <p:pRg st="5" end="5"/>
                                            </p:txEl>
                                          </p:spTgt>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3">
                                            <p:txEl>
                                              <p:pRg st="6" end="6"/>
                                            </p:txEl>
                                          </p:spTgt>
                                        </p:tgtEl>
                                        <p:attrNameLst>
                                          <p:attrName>style.visibility</p:attrName>
                                        </p:attrNameLst>
                                      </p:cBhvr>
                                      <p:to>
                                        <p:strVal val="visible"/>
                                      </p:to>
                                    </p:set>
                                    <p:animEffect transition="in" filter="fade">
                                      <p:cBhvr>
                                        <p:cTn id="122" dur="1000"/>
                                        <p:tgtEl>
                                          <p:spTgt spid="3">
                                            <p:txEl>
                                              <p:pRg st="6" end="6"/>
                                            </p:txEl>
                                          </p:spTgt>
                                        </p:tgtEl>
                                      </p:cBhvr>
                                    </p:animEffect>
                                    <p:anim calcmode="lin" valueType="num">
                                      <p:cBhvr>
                                        <p:cTn id="1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6" presetClass="entr" presetSubtype="0" fill="hold" grpId="0" nodeType="clickEffect">
                                  <p:stCondLst>
                                    <p:cond delay="0"/>
                                  </p:stCondLst>
                                  <p:childTnLst>
                                    <p:set>
                                      <p:cBhvr>
                                        <p:cTn id="128" dur="1" fill="hold">
                                          <p:stCondLst>
                                            <p:cond delay="0"/>
                                          </p:stCondLst>
                                        </p:cTn>
                                        <p:tgtEl>
                                          <p:spTgt spid="3">
                                            <p:txEl>
                                              <p:pRg st="7" end="7"/>
                                            </p:txEl>
                                          </p:spTgt>
                                        </p:tgtEl>
                                        <p:attrNameLst>
                                          <p:attrName>style.visibility</p:attrName>
                                        </p:attrNameLst>
                                      </p:cBhvr>
                                      <p:to>
                                        <p:strVal val="visible"/>
                                      </p:to>
                                    </p:set>
                                    <p:animEffect transition="in" filter="wipe(down)">
                                      <p:cBhvr>
                                        <p:cTn id="129" dur="580">
                                          <p:stCondLst>
                                            <p:cond delay="0"/>
                                          </p:stCondLst>
                                        </p:cTn>
                                        <p:tgtEl>
                                          <p:spTgt spid="3">
                                            <p:txEl>
                                              <p:pRg st="7" end="7"/>
                                            </p:txEl>
                                          </p:spTgt>
                                        </p:tgtEl>
                                      </p:cBhvr>
                                    </p:animEffect>
                                    <p:anim calcmode="lin" valueType="num">
                                      <p:cBhvr>
                                        <p:cTn id="130"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5" dur="26">
                                          <p:stCondLst>
                                            <p:cond delay="650"/>
                                          </p:stCondLst>
                                        </p:cTn>
                                        <p:tgtEl>
                                          <p:spTgt spid="3">
                                            <p:txEl>
                                              <p:pRg st="7" end="7"/>
                                            </p:txEl>
                                          </p:spTgt>
                                        </p:tgtEl>
                                      </p:cBhvr>
                                      <p:to x="100000" y="60000"/>
                                    </p:animScale>
                                    <p:animScale>
                                      <p:cBhvr>
                                        <p:cTn id="136" dur="166" decel="50000">
                                          <p:stCondLst>
                                            <p:cond delay="676"/>
                                          </p:stCondLst>
                                        </p:cTn>
                                        <p:tgtEl>
                                          <p:spTgt spid="3">
                                            <p:txEl>
                                              <p:pRg st="7" end="7"/>
                                            </p:txEl>
                                          </p:spTgt>
                                        </p:tgtEl>
                                      </p:cBhvr>
                                      <p:to x="100000" y="100000"/>
                                    </p:animScale>
                                    <p:animScale>
                                      <p:cBhvr>
                                        <p:cTn id="137" dur="26">
                                          <p:stCondLst>
                                            <p:cond delay="1312"/>
                                          </p:stCondLst>
                                        </p:cTn>
                                        <p:tgtEl>
                                          <p:spTgt spid="3">
                                            <p:txEl>
                                              <p:pRg st="7" end="7"/>
                                            </p:txEl>
                                          </p:spTgt>
                                        </p:tgtEl>
                                      </p:cBhvr>
                                      <p:to x="100000" y="80000"/>
                                    </p:animScale>
                                    <p:animScale>
                                      <p:cBhvr>
                                        <p:cTn id="138" dur="166" decel="50000">
                                          <p:stCondLst>
                                            <p:cond delay="1338"/>
                                          </p:stCondLst>
                                        </p:cTn>
                                        <p:tgtEl>
                                          <p:spTgt spid="3">
                                            <p:txEl>
                                              <p:pRg st="7" end="7"/>
                                            </p:txEl>
                                          </p:spTgt>
                                        </p:tgtEl>
                                      </p:cBhvr>
                                      <p:to x="100000" y="100000"/>
                                    </p:animScale>
                                    <p:animScale>
                                      <p:cBhvr>
                                        <p:cTn id="139" dur="26">
                                          <p:stCondLst>
                                            <p:cond delay="1642"/>
                                          </p:stCondLst>
                                        </p:cTn>
                                        <p:tgtEl>
                                          <p:spTgt spid="3">
                                            <p:txEl>
                                              <p:pRg st="7" end="7"/>
                                            </p:txEl>
                                          </p:spTgt>
                                        </p:tgtEl>
                                      </p:cBhvr>
                                      <p:to x="100000" y="90000"/>
                                    </p:animScale>
                                    <p:animScale>
                                      <p:cBhvr>
                                        <p:cTn id="140" dur="166" decel="50000">
                                          <p:stCondLst>
                                            <p:cond delay="1668"/>
                                          </p:stCondLst>
                                        </p:cTn>
                                        <p:tgtEl>
                                          <p:spTgt spid="3">
                                            <p:txEl>
                                              <p:pRg st="7" end="7"/>
                                            </p:txEl>
                                          </p:spTgt>
                                        </p:tgtEl>
                                      </p:cBhvr>
                                      <p:to x="100000" y="100000"/>
                                    </p:animScale>
                                    <p:animScale>
                                      <p:cBhvr>
                                        <p:cTn id="141" dur="26">
                                          <p:stCondLst>
                                            <p:cond delay="1808"/>
                                          </p:stCondLst>
                                        </p:cTn>
                                        <p:tgtEl>
                                          <p:spTgt spid="3">
                                            <p:txEl>
                                              <p:pRg st="7" end="7"/>
                                            </p:txEl>
                                          </p:spTgt>
                                        </p:tgtEl>
                                      </p:cBhvr>
                                      <p:to x="100000" y="95000"/>
                                    </p:animScale>
                                    <p:animScale>
                                      <p:cBhvr>
                                        <p:cTn id="142" dur="166" decel="50000">
                                          <p:stCondLst>
                                            <p:cond delay="1834"/>
                                          </p:stCondLst>
                                        </p:cTn>
                                        <p:tgtEl>
                                          <p:spTgt spid="3">
                                            <p:txEl>
                                              <p:pRg st="7" end="7"/>
                                            </p:txEl>
                                          </p:spTgt>
                                        </p:tgtEl>
                                      </p:cBhvr>
                                      <p:to x="100000" y="100000"/>
                                    </p:animScale>
                                  </p:childTnLst>
                                </p:cTn>
                              </p:par>
                            </p:childTnLst>
                          </p:cTn>
                        </p:par>
                      </p:childTnLst>
                    </p:cTn>
                  </p:par>
                  <p:par>
                    <p:cTn id="143" fill="hold">
                      <p:stCondLst>
                        <p:cond delay="indefinite"/>
                      </p:stCondLst>
                      <p:childTnLst>
                        <p:par>
                          <p:cTn id="144" fill="hold">
                            <p:stCondLst>
                              <p:cond delay="0"/>
                            </p:stCondLst>
                            <p:childTnLst>
                              <p:par>
                                <p:cTn id="145" presetID="26" presetClass="entr" presetSubtype="0" fill="hold" grpId="0" nodeType="clickEffect">
                                  <p:stCondLst>
                                    <p:cond delay="0"/>
                                  </p:stCondLst>
                                  <p:childTnLst>
                                    <p:set>
                                      <p:cBhvr>
                                        <p:cTn id="146" dur="1" fill="hold">
                                          <p:stCondLst>
                                            <p:cond delay="0"/>
                                          </p:stCondLst>
                                        </p:cTn>
                                        <p:tgtEl>
                                          <p:spTgt spid="3">
                                            <p:txEl>
                                              <p:pRg st="8" end="8"/>
                                            </p:txEl>
                                          </p:spTgt>
                                        </p:tgtEl>
                                        <p:attrNameLst>
                                          <p:attrName>style.visibility</p:attrName>
                                        </p:attrNameLst>
                                      </p:cBhvr>
                                      <p:to>
                                        <p:strVal val="visible"/>
                                      </p:to>
                                    </p:set>
                                    <p:animEffect transition="in" filter="wipe(down)">
                                      <p:cBhvr>
                                        <p:cTn id="147" dur="580">
                                          <p:stCondLst>
                                            <p:cond delay="0"/>
                                          </p:stCondLst>
                                        </p:cTn>
                                        <p:tgtEl>
                                          <p:spTgt spid="3">
                                            <p:txEl>
                                              <p:pRg st="8" end="8"/>
                                            </p:txEl>
                                          </p:spTgt>
                                        </p:tgtEl>
                                      </p:cBhvr>
                                    </p:animEffect>
                                    <p:anim calcmode="lin" valueType="num">
                                      <p:cBhvr>
                                        <p:cTn id="148"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3" dur="26">
                                          <p:stCondLst>
                                            <p:cond delay="650"/>
                                          </p:stCondLst>
                                        </p:cTn>
                                        <p:tgtEl>
                                          <p:spTgt spid="3">
                                            <p:txEl>
                                              <p:pRg st="8" end="8"/>
                                            </p:txEl>
                                          </p:spTgt>
                                        </p:tgtEl>
                                      </p:cBhvr>
                                      <p:to x="100000" y="60000"/>
                                    </p:animScale>
                                    <p:animScale>
                                      <p:cBhvr>
                                        <p:cTn id="154" dur="166" decel="50000">
                                          <p:stCondLst>
                                            <p:cond delay="676"/>
                                          </p:stCondLst>
                                        </p:cTn>
                                        <p:tgtEl>
                                          <p:spTgt spid="3">
                                            <p:txEl>
                                              <p:pRg st="8" end="8"/>
                                            </p:txEl>
                                          </p:spTgt>
                                        </p:tgtEl>
                                      </p:cBhvr>
                                      <p:to x="100000" y="100000"/>
                                    </p:animScale>
                                    <p:animScale>
                                      <p:cBhvr>
                                        <p:cTn id="155" dur="26">
                                          <p:stCondLst>
                                            <p:cond delay="1312"/>
                                          </p:stCondLst>
                                        </p:cTn>
                                        <p:tgtEl>
                                          <p:spTgt spid="3">
                                            <p:txEl>
                                              <p:pRg st="8" end="8"/>
                                            </p:txEl>
                                          </p:spTgt>
                                        </p:tgtEl>
                                      </p:cBhvr>
                                      <p:to x="100000" y="80000"/>
                                    </p:animScale>
                                    <p:animScale>
                                      <p:cBhvr>
                                        <p:cTn id="156" dur="166" decel="50000">
                                          <p:stCondLst>
                                            <p:cond delay="1338"/>
                                          </p:stCondLst>
                                        </p:cTn>
                                        <p:tgtEl>
                                          <p:spTgt spid="3">
                                            <p:txEl>
                                              <p:pRg st="8" end="8"/>
                                            </p:txEl>
                                          </p:spTgt>
                                        </p:tgtEl>
                                      </p:cBhvr>
                                      <p:to x="100000" y="100000"/>
                                    </p:animScale>
                                    <p:animScale>
                                      <p:cBhvr>
                                        <p:cTn id="157" dur="26">
                                          <p:stCondLst>
                                            <p:cond delay="1642"/>
                                          </p:stCondLst>
                                        </p:cTn>
                                        <p:tgtEl>
                                          <p:spTgt spid="3">
                                            <p:txEl>
                                              <p:pRg st="8" end="8"/>
                                            </p:txEl>
                                          </p:spTgt>
                                        </p:tgtEl>
                                      </p:cBhvr>
                                      <p:to x="100000" y="90000"/>
                                    </p:animScale>
                                    <p:animScale>
                                      <p:cBhvr>
                                        <p:cTn id="158" dur="166" decel="50000">
                                          <p:stCondLst>
                                            <p:cond delay="1668"/>
                                          </p:stCondLst>
                                        </p:cTn>
                                        <p:tgtEl>
                                          <p:spTgt spid="3">
                                            <p:txEl>
                                              <p:pRg st="8" end="8"/>
                                            </p:txEl>
                                          </p:spTgt>
                                        </p:tgtEl>
                                      </p:cBhvr>
                                      <p:to x="100000" y="100000"/>
                                    </p:animScale>
                                    <p:animScale>
                                      <p:cBhvr>
                                        <p:cTn id="159" dur="26">
                                          <p:stCondLst>
                                            <p:cond delay="1808"/>
                                          </p:stCondLst>
                                        </p:cTn>
                                        <p:tgtEl>
                                          <p:spTgt spid="3">
                                            <p:txEl>
                                              <p:pRg st="8" end="8"/>
                                            </p:txEl>
                                          </p:spTgt>
                                        </p:tgtEl>
                                      </p:cBhvr>
                                      <p:to x="100000" y="95000"/>
                                    </p:animScale>
                                    <p:animScale>
                                      <p:cBhvr>
                                        <p:cTn id="160" dur="166" decel="50000">
                                          <p:stCondLst>
                                            <p:cond delay="1834"/>
                                          </p:stCondLst>
                                        </p:cTn>
                                        <p:tgtEl>
                                          <p:spTgt spid="3">
                                            <p:txEl>
                                              <p:pRg st="8" end="8"/>
                                            </p:txEl>
                                          </p:spTgt>
                                        </p:tgtEl>
                                      </p:cBhvr>
                                      <p:to x="100000" y="100000"/>
                                    </p:animScale>
                                  </p:childTnLst>
                                </p:cTn>
                              </p:par>
                            </p:childTnLst>
                          </p:cTn>
                        </p:par>
                      </p:childTnLst>
                    </p:cTn>
                  </p:par>
                  <p:par>
                    <p:cTn id="161" fill="hold">
                      <p:stCondLst>
                        <p:cond delay="indefinite"/>
                      </p:stCondLst>
                      <p:childTnLst>
                        <p:par>
                          <p:cTn id="162" fill="hold">
                            <p:stCondLst>
                              <p:cond delay="0"/>
                            </p:stCondLst>
                            <p:childTnLst>
                              <p:par>
                                <p:cTn id="163" presetID="26" presetClass="entr" presetSubtype="0" fill="hold" grpId="0" nodeType="clickEffect">
                                  <p:stCondLst>
                                    <p:cond delay="0"/>
                                  </p:stCondLst>
                                  <p:childTnLst>
                                    <p:set>
                                      <p:cBhvr>
                                        <p:cTn id="164" dur="1" fill="hold">
                                          <p:stCondLst>
                                            <p:cond delay="0"/>
                                          </p:stCondLst>
                                        </p:cTn>
                                        <p:tgtEl>
                                          <p:spTgt spid="3">
                                            <p:txEl>
                                              <p:pRg st="9" end="9"/>
                                            </p:txEl>
                                          </p:spTgt>
                                        </p:tgtEl>
                                        <p:attrNameLst>
                                          <p:attrName>style.visibility</p:attrName>
                                        </p:attrNameLst>
                                      </p:cBhvr>
                                      <p:to>
                                        <p:strVal val="visible"/>
                                      </p:to>
                                    </p:set>
                                    <p:animEffect transition="in" filter="wipe(down)">
                                      <p:cBhvr>
                                        <p:cTn id="165" dur="580">
                                          <p:stCondLst>
                                            <p:cond delay="0"/>
                                          </p:stCondLst>
                                        </p:cTn>
                                        <p:tgtEl>
                                          <p:spTgt spid="3">
                                            <p:txEl>
                                              <p:pRg st="9" end="9"/>
                                            </p:txEl>
                                          </p:spTgt>
                                        </p:tgtEl>
                                      </p:cBhvr>
                                    </p:animEffect>
                                    <p:anim calcmode="lin" valueType="num">
                                      <p:cBhvr>
                                        <p:cTn id="166"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71" dur="26">
                                          <p:stCondLst>
                                            <p:cond delay="650"/>
                                          </p:stCondLst>
                                        </p:cTn>
                                        <p:tgtEl>
                                          <p:spTgt spid="3">
                                            <p:txEl>
                                              <p:pRg st="9" end="9"/>
                                            </p:txEl>
                                          </p:spTgt>
                                        </p:tgtEl>
                                      </p:cBhvr>
                                      <p:to x="100000" y="60000"/>
                                    </p:animScale>
                                    <p:animScale>
                                      <p:cBhvr>
                                        <p:cTn id="172" dur="166" decel="50000">
                                          <p:stCondLst>
                                            <p:cond delay="676"/>
                                          </p:stCondLst>
                                        </p:cTn>
                                        <p:tgtEl>
                                          <p:spTgt spid="3">
                                            <p:txEl>
                                              <p:pRg st="9" end="9"/>
                                            </p:txEl>
                                          </p:spTgt>
                                        </p:tgtEl>
                                      </p:cBhvr>
                                      <p:to x="100000" y="100000"/>
                                    </p:animScale>
                                    <p:animScale>
                                      <p:cBhvr>
                                        <p:cTn id="173" dur="26">
                                          <p:stCondLst>
                                            <p:cond delay="1312"/>
                                          </p:stCondLst>
                                        </p:cTn>
                                        <p:tgtEl>
                                          <p:spTgt spid="3">
                                            <p:txEl>
                                              <p:pRg st="9" end="9"/>
                                            </p:txEl>
                                          </p:spTgt>
                                        </p:tgtEl>
                                      </p:cBhvr>
                                      <p:to x="100000" y="80000"/>
                                    </p:animScale>
                                    <p:animScale>
                                      <p:cBhvr>
                                        <p:cTn id="174" dur="166" decel="50000">
                                          <p:stCondLst>
                                            <p:cond delay="1338"/>
                                          </p:stCondLst>
                                        </p:cTn>
                                        <p:tgtEl>
                                          <p:spTgt spid="3">
                                            <p:txEl>
                                              <p:pRg st="9" end="9"/>
                                            </p:txEl>
                                          </p:spTgt>
                                        </p:tgtEl>
                                      </p:cBhvr>
                                      <p:to x="100000" y="100000"/>
                                    </p:animScale>
                                    <p:animScale>
                                      <p:cBhvr>
                                        <p:cTn id="175" dur="26">
                                          <p:stCondLst>
                                            <p:cond delay="1642"/>
                                          </p:stCondLst>
                                        </p:cTn>
                                        <p:tgtEl>
                                          <p:spTgt spid="3">
                                            <p:txEl>
                                              <p:pRg st="9" end="9"/>
                                            </p:txEl>
                                          </p:spTgt>
                                        </p:tgtEl>
                                      </p:cBhvr>
                                      <p:to x="100000" y="90000"/>
                                    </p:animScale>
                                    <p:animScale>
                                      <p:cBhvr>
                                        <p:cTn id="176" dur="166" decel="50000">
                                          <p:stCondLst>
                                            <p:cond delay="1668"/>
                                          </p:stCondLst>
                                        </p:cTn>
                                        <p:tgtEl>
                                          <p:spTgt spid="3">
                                            <p:txEl>
                                              <p:pRg st="9" end="9"/>
                                            </p:txEl>
                                          </p:spTgt>
                                        </p:tgtEl>
                                      </p:cBhvr>
                                      <p:to x="100000" y="100000"/>
                                    </p:animScale>
                                    <p:animScale>
                                      <p:cBhvr>
                                        <p:cTn id="177" dur="26">
                                          <p:stCondLst>
                                            <p:cond delay="1808"/>
                                          </p:stCondLst>
                                        </p:cTn>
                                        <p:tgtEl>
                                          <p:spTgt spid="3">
                                            <p:txEl>
                                              <p:pRg st="9" end="9"/>
                                            </p:txEl>
                                          </p:spTgt>
                                        </p:tgtEl>
                                      </p:cBhvr>
                                      <p:to x="100000" y="95000"/>
                                    </p:animScale>
                                    <p:animScale>
                                      <p:cBhvr>
                                        <p:cTn id="178" dur="166" decel="50000">
                                          <p:stCondLst>
                                            <p:cond delay="1834"/>
                                          </p:stCondLst>
                                        </p:cTn>
                                        <p:tgtEl>
                                          <p:spTgt spid="3">
                                            <p:txEl>
                                              <p:pRg st="9" end="9"/>
                                            </p:txEl>
                                          </p:spTgt>
                                        </p:tgtEl>
                                      </p:cBhvr>
                                      <p:to x="100000" y="100000"/>
                                    </p:animScale>
                                  </p:childTnLst>
                                </p:cTn>
                              </p:par>
                            </p:childTnLst>
                          </p:cTn>
                        </p:par>
                      </p:childTnLst>
                    </p:cTn>
                  </p:par>
                  <p:par>
                    <p:cTn id="179" fill="hold">
                      <p:stCondLst>
                        <p:cond delay="indefinite"/>
                      </p:stCondLst>
                      <p:childTnLst>
                        <p:par>
                          <p:cTn id="180" fill="hold">
                            <p:stCondLst>
                              <p:cond delay="0"/>
                            </p:stCondLst>
                            <p:childTnLst>
                              <p:par>
                                <p:cTn id="181" presetID="26" presetClass="entr" presetSubtype="0" fill="hold" grpId="0" nodeType="clickEffect">
                                  <p:stCondLst>
                                    <p:cond delay="0"/>
                                  </p:stCondLst>
                                  <p:childTnLst>
                                    <p:set>
                                      <p:cBhvr>
                                        <p:cTn id="182" dur="1" fill="hold">
                                          <p:stCondLst>
                                            <p:cond delay="0"/>
                                          </p:stCondLst>
                                        </p:cTn>
                                        <p:tgtEl>
                                          <p:spTgt spid="3">
                                            <p:txEl>
                                              <p:pRg st="10" end="10"/>
                                            </p:txEl>
                                          </p:spTgt>
                                        </p:tgtEl>
                                        <p:attrNameLst>
                                          <p:attrName>style.visibility</p:attrName>
                                        </p:attrNameLst>
                                      </p:cBhvr>
                                      <p:to>
                                        <p:strVal val="visible"/>
                                      </p:to>
                                    </p:set>
                                    <p:animEffect transition="in" filter="wipe(down)">
                                      <p:cBhvr>
                                        <p:cTn id="183" dur="580">
                                          <p:stCondLst>
                                            <p:cond delay="0"/>
                                          </p:stCondLst>
                                        </p:cTn>
                                        <p:tgtEl>
                                          <p:spTgt spid="3">
                                            <p:txEl>
                                              <p:pRg st="10" end="10"/>
                                            </p:txEl>
                                          </p:spTgt>
                                        </p:tgtEl>
                                      </p:cBhvr>
                                    </p:animEffect>
                                    <p:anim calcmode="lin" valueType="num">
                                      <p:cBhvr>
                                        <p:cTn id="184"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89" dur="26">
                                          <p:stCondLst>
                                            <p:cond delay="650"/>
                                          </p:stCondLst>
                                        </p:cTn>
                                        <p:tgtEl>
                                          <p:spTgt spid="3">
                                            <p:txEl>
                                              <p:pRg st="10" end="10"/>
                                            </p:txEl>
                                          </p:spTgt>
                                        </p:tgtEl>
                                      </p:cBhvr>
                                      <p:to x="100000" y="60000"/>
                                    </p:animScale>
                                    <p:animScale>
                                      <p:cBhvr>
                                        <p:cTn id="190" dur="166" decel="50000">
                                          <p:stCondLst>
                                            <p:cond delay="676"/>
                                          </p:stCondLst>
                                        </p:cTn>
                                        <p:tgtEl>
                                          <p:spTgt spid="3">
                                            <p:txEl>
                                              <p:pRg st="10" end="10"/>
                                            </p:txEl>
                                          </p:spTgt>
                                        </p:tgtEl>
                                      </p:cBhvr>
                                      <p:to x="100000" y="100000"/>
                                    </p:animScale>
                                    <p:animScale>
                                      <p:cBhvr>
                                        <p:cTn id="191" dur="26">
                                          <p:stCondLst>
                                            <p:cond delay="1312"/>
                                          </p:stCondLst>
                                        </p:cTn>
                                        <p:tgtEl>
                                          <p:spTgt spid="3">
                                            <p:txEl>
                                              <p:pRg st="10" end="10"/>
                                            </p:txEl>
                                          </p:spTgt>
                                        </p:tgtEl>
                                      </p:cBhvr>
                                      <p:to x="100000" y="80000"/>
                                    </p:animScale>
                                    <p:animScale>
                                      <p:cBhvr>
                                        <p:cTn id="192" dur="166" decel="50000">
                                          <p:stCondLst>
                                            <p:cond delay="1338"/>
                                          </p:stCondLst>
                                        </p:cTn>
                                        <p:tgtEl>
                                          <p:spTgt spid="3">
                                            <p:txEl>
                                              <p:pRg st="10" end="10"/>
                                            </p:txEl>
                                          </p:spTgt>
                                        </p:tgtEl>
                                      </p:cBhvr>
                                      <p:to x="100000" y="100000"/>
                                    </p:animScale>
                                    <p:animScale>
                                      <p:cBhvr>
                                        <p:cTn id="193" dur="26">
                                          <p:stCondLst>
                                            <p:cond delay="1642"/>
                                          </p:stCondLst>
                                        </p:cTn>
                                        <p:tgtEl>
                                          <p:spTgt spid="3">
                                            <p:txEl>
                                              <p:pRg st="10" end="10"/>
                                            </p:txEl>
                                          </p:spTgt>
                                        </p:tgtEl>
                                      </p:cBhvr>
                                      <p:to x="100000" y="90000"/>
                                    </p:animScale>
                                    <p:animScale>
                                      <p:cBhvr>
                                        <p:cTn id="194" dur="166" decel="50000">
                                          <p:stCondLst>
                                            <p:cond delay="1668"/>
                                          </p:stCondLst>
                                        </p:cTn>
                                        <p:tgtEl>
                                          <p:spTgt spid="3">
                                            <p:txEl>
                                              <p:pRg st="10" end="10"/>
                                            </p:txEl>
                                          </p:spTgt>
                                        </p:tgtEl>
                                      </p:cBhvr>
                                      <p:to x="100000" y="100000"/>
                                    </p:animScale>
                                    <p:animScale>
                                      <p:cBhvr>
                                        <p:cTn id="195" dur="26">
                                          <p:stCondLst>
                                            <p:cond delay="1808"/>
                                          </p:stCondLst>
                                        </p:cTn>
                                        <p:tgtEl>
                                          <p:spTgt spid="3">
                                            <p:txEl>
                                              <p:pRg st="10" end="10"/>
                                            </p:txEl>
                                          </p:spTgt>
                                        </p:tgtEl>
                                      </p:cBhvr>
                                      <p:to x="100000" y="95000"/>
                                    </p:animScale>
                                    <p:animScale>
                                      <p:cBhvr>
                                        <p:cTn id="196" dur="166" decel="50000">
                                          <p:stCondLst>
                                            <p:cond delay="1834"/>
                                          </p:stCondLst>
                                        </p:cTn>
                                        <p:tgtEl>
                                          <p:spTgt spid="3">
                                            <p:txEl>
                                              <p:pRg st="10" end="10"/>
                                            </p:txEl>
                                          </p:spTgt>
                                        </p:tgtEl>
                                      </p:cBhvr>
                                      <p:to x="100000" y="100000"/>
                                    </p:animScale>
                                  </p:childTnLst>
                                </p:cTn>
                              </p:par>
                            </p:childTnLst>
                          </p:cTn>
                        </p:par>
                      </p:childTnLst>
                    </p:cTn>
                  </p:par>
                  <p:par>
                    <p:cTn id="197" fill="hold">
                      <p:stCondLst>
                        <p:cond delay="indefinite"/>
                      </p:stCondLst>
                      <p:childTnLst>
                        <p:par>
                          <p:cTn id="198" fill="hold">
                            <p:stCondLst>
                              <p:cond delay="0"/>
                            </p:stCondLst>
                            <p:childTnLst>
                              <p:par>
                                <p:cTn id="199" presetID="26" presetClass="entr" presetSubtype="0" fill="hold" grpId="0" nodeType="clickEffect">
                                  <p:stCondLst>
                                    <p:cond delay="0"/>
                                  </p:stCondLst>
                                  <p:childTnLst>
                                    <p:set>
                                      <p:cBhvr>
                                        <p:cTn id="200" dur="1" fill="hold">
                                          <p:stCondLst>
                                            <p:cond delay="0"/>
                                          </p:stCondLst>
                                        </p:cTn>
                                        <p:tgtEl>
                                          <p:spTgt spid="3">
                                            <p:txEl>
                                              <p:pRg st="11" end="11"/>
                                            </p:txEl>
                                          </p:spTgt>
                                        </p:tgtEl>
                                        <p:attrNameLst>
                                          <p:attrName>style.visibility</p:attrName>
                                        </p:attrNameLst>
                                      </p:cBhvr>
                                      <p:to>
                                        <p:strVal val="visible"/>
                                      </p:to>
                                    </p:set>
                                    <p:animEffect transition="in" filter="wipe(down)">
                                      <p:cBhvr>
                                        <p:cTn id="201" dur="580">
                                          <p:stCondLst>
                                            <p:cond delay="0"/>
                                          </p:stCondLst>
                                        </p:cTn>
                                        <p:tgtEl>
                                          <p:spTgt spid="3">
                                            <p:txEl>
                                              <p:pRg st="11" end="11"/>
                                            </p:txEl>
                                          </p:spTgt>
                                        </p:tgtEl>
                                      </p:cBhvr>
                                    </p:animEffect>
                                    <p:anim calcmode="lin" valueType="num">
                                      <p:cBhvr>
                                        <p:cTn id="202"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07" dur="26">
                                          <p:stCondLst>
                                            <p:cond delay="650"/>
                                          </p:stCondLst>
                                        </p:cTn>
                                        <p:tgtEl>
                                          <p:spTgt spid="3">
                                            <p:txEl>
                                              <p:pRg st="11" end="11"/>
                                            </p:txEl>
                                          </p:spTgt>
                                        </p:tgtEl>
                                      </p:cBhvr>
                                      <p:to x="100000" y="60000"/>
                                    </p:animScale>
                                    <p:animScale>
                                      <p:cBhvr>
                                        <p:cTn id="208" dur="166" decel="50000">
                                          <p:stCondLst>
                                            <p:cond delay="676"/>
                                          </p:stCondLst>
                                        </p:cTn>
                                        <p:tgtEl>
                                          <p:spTgt spid="3">
                                            <p:txEl>
                                              <p:pRg st="11" end="11"/>
                                            </p:txEl>
                                          </p:spTgt>
                                        </p:tgtEl>
                                      </p:cBhvr>
                                      <p:to x="100000" y="100000"/>
                                    </p:animScale>
                                    <p:animScale>
                                      <p:cBhvr>
                                        <p:cTn id="209" dur="26">
                                          <p:stCondLst>
                                            <p:cond delay="1312"/>
                                          </p:stCondLst>
                                        </p:cTn>
                                        <p:tgtEl>
                                          <p:spTgt spid="3">
                                            <p:txEl>
                                              <p:pRg st="11" end="11"/>
                                            </p:txEl>
                                          </p:spTgt>
                                        </p:tgtEl>
                                      </p:cBhvr>
                                      <p:to x="100000" y="80000"/>
                                    </p:animScale>
                                    <p:animScale>
                                      <p:cBhvr>
                                        <p:cTn id="210" dur="166" decel="50000">
                                          <p:stCondLst>
                                            <p:cond delay="1338"/>
                                          </p:stCondLst>
                                        </p:cTn>
                                        <p:tgtEl>
                                          <p:spTgt spid="3">
                                            <p:txEl>
                                              <p:pRg st="11" end="11"/>
                                            </p:txEl>
                                          </p:spTgt>
                                        </p:tgtEl>
                                      </p:cBhvr>
                                      <p:to x="100000" y="100000"/>
                                    </p:animScale>
                                    <p:animScale>
                                      <p:cBhvr>
                                        <p:cTn id="211" dur="26">
                                          <p:stCondLst>
                                            <p:cond delay="1642"/>
                                          </p:stCondLst>
                                        </p:cTn>
                                        <p:tgtEl>
                                          <p:spTgt spid="3">
                                            <p:txEl>
                                              <p:pRg st="11" end="11"/>
                                            </p:txEl>
                                          </p:spTgt>
                                        </p:tgtEl>
                                      </p:cBhvr>
                                      <p:to x="100000" y="90000"/>
                                    </p:animScale>
                                    <p:animScale>
                                      <p:cBhvr>
                                        <p:cTn id="212" dur="166" decel="50000">
                                          <p:stCondLst>
                                            <p:cond delay="1668"/>
                                          </p:stCondLst>
                                        </p:cTn>
                                        <p:tgtEl>
                                          <p:spTgt spid="3">
                                            <p:txEl>
                                              <p:pRg st="11" end="11"/>
                                            </p:txEl>
                                          </p:spTgt>
                                        </p:tgtEl>
                                      </p:cBhvr>
                                      <p:to x="100000" y="100000"/>
                                    </p:animScale>
                                    <p:animScale>
                                      <p:cBhvr>
                                        <p:cTn id="213" dur="26">
                                          <p:stCondLst>
                                            <p:cond delay="1808"/>
                                          </p:stCondLst>
                                        </p:cTn>
                                        <p:tgtEl>
                                          <p:spTgt spid="3">
                                            <p:txEl>
                                              <p:pRg st="11" end="11"/>
                                            </p:txEl>
                                          </p:spTgt>
                                        </p:tgtEl>
                                      </p:cBhvr>
                                      <p:to x="100000" y="95000"/>
                                    </p:animScale>
                                    <p:animScale>
                                      <p:cBhvr>
                                        <p:cTn id="214" dur="166" decel="50000">
                                          <p:stCondLst>
                                            <p:cond delay="1834"/>
                                          </p:stCondLst>
                                        </p:cTn>
                                        <p:tgtEl>
                                          <p:spTgt spid="3">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66528" y="669759"/>
            <a:ext cx="8807756" cy="1068184"/>
          </a:xfrm>
        </p:spPr>
        <p:txBody>
          <a:bodyPr>
            <a:normAutofit/>
          </a:bodyPr>
          <a:lstStyle/>
          <a:p>
            <a:r>
              <a:rPr lang="tr-TR" sz="3200" b="1" dirty="0" smtClean="0">
                <a:solidFill>
                  <a:srgbClr val="FF0000"/>
                </a:solidFill>
                <a:latin typeface="Arial" panose="020B0604020202020204" pitchFamily="34" charset="0"/>
                <a:cs typeface="Arial" panose="020B0604020202020204" pitchFamily="34" charset="0"/>
              </a:rPr>
              <a:t>BAŞKANLIĞIMIZDA BULUNAN AMBARLAR</a:t>
            </a:r>
            <a:endParaRPr lang="tr-TR" sz="3200" b="1"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84212" y="2352502"/>
            <a:ext cx="8534400" cy="3599411"/>
          </a:xfrm>
        </p:spPr>
        <p:txBody>
          <a:bodyPr/>
          <a:lstStyle/>
          <a:p>
            <a:r>
              <a:rPr lang="tr-TR" dirty="0" smtClean="0"/>
              <a:t>Daire başkanlığı ambarı- Ambar sorumlusu mevcut diğer ambarlar ile beraber yıl sonu Taşınır Yönetim Hesabını hazırlar.</a:t>
            </a:r>
          </a:p>
          <a:p>
            <a:r>
              <a:rPr lang="tr-TR" dirty="0" smtClean="0"/>
              <a:t>Evrak Arşiv – Ambar sorumluları mevcut ama yılsonu işlemleri Başkanlık tarafından yapılıyor.</a:t>
            </a:r>
          </a:p>
          <a:p>
            <a:r>
              <a:rPr lang="tr-TR" dirty="0" smtClean="0"/>
              <a:t>İç Hizmetler – Ambar sorumluları mevcut ama yılsonu işlemleri Başkanlık tarafından yapılıyor.</a:t>
            </a:r>
          </a:p>
          <a:p>
            <a:pPr marL="0" indent="0">
              <a:buNone/>
            </a:pPr>
            <a:endParaRPr lang="tr-TR" dirty="0"/>
          </a:p>
        </p:txBody>
      </p:sp>
    </p:spTree>
    <p:extLst>
      <p:ext uri="{BB962C8B-B14F-4D97-AF65-F5344CB8AC3E}">
        <p14:creationId xmlns:p14="http://schemas.microsoft.com/office/powerpoint/2010/main" val="187988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2359" y="320842"/>
            <a:ext cx="8534400" cy="994611"/>
          </a:xfrm>
        </p:spPr>
        <p:txBody>
          <a:bodyPr>
            <a:normAutofit/>
          </a:bodyPr>
          <a:lstStyle/>
          <a:p>
            <a:pPr lvl="0" algn="ctr"/>
            <a:r>
              <a:rPr lang="tr-TR" sz="2800" b="1" dirty="0">
                <a:solidFill>
                  <a:srgbClr val="FF0000"/>
                </a:solidFill>
                <a:latin typeface="Arial" panose="020B0604020202020204" pitchFamily="34" charset="0"/>
                <a:cs typeface="Arial" panose="020B0604020202020204" pitchFamily="34" charset="0"/>
              </a:rPr>
              <a:t>Yönetmelik Kapsamında Düzenlenecek Belge ve Cetveller Nelerdir</a:t>
            </a:r>
            <a:r>
              <a:rPr lang="tr-TR" sz="2800" b="1" dirty="0" smtClean="0">
                <a:solidFill>
                  <a:srgbClr val="FF0000"/>
                </a:solidFill>
                <a:latin typeface="Arial" panose="020B0604020202020204" pitchFamily="34" charset="0"/>
                <a:cs typeface="Arial" panose="020B0604020202020204" pitchFamily="34" charset="0"/>
              </a:rPr>
              <a:t>?</a:t>
            </a:r>
            <a:endParaRPr lang="tr-TR" sz="2800"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84212" y="1315453"/>
            <a:ext cx="10657556" cy="4860903"/>
          </a:xfrm>
        </p:spPr>
        <p:txBody>
          <a:bodyPr>
            <a:normAutofit/>
          </a:bodyPr>
          <a:lstStyle/>
          <a:p>
            <a:pPr lvl="0"/>
            <a:r>
              <a:rPr lang="tr-TR" sz="1400" b="1" dirty="0">
                <a:solidFill>
                  <a:srgbClr val="FF0000"/>
                </a:solidFill>
                <a:latin typeface="Arial" panose="020B0604020202020204" pitchFamily="34" charset="0"/>
                <a:cs typeface="Arial" panose="020B0604020202020204" pitchFamily="34" charset="0"/>
              </a:rPr>
              <a:t>1-Taşınır İşlem Fişi: </a:t>
            </a:r>
            <a:r>
              <a:rPr lang="tr-TR" sz="1400" dirty="0">
                <a:latin typeface="Arial" panose="020B0604020202020204" pitchFamily="34" charset="0"/>
                <a:cs typeface="Arial" panose="020B0604020202020204" pitchFamily="34" charset="0"/>
              </a:rPr>
              <a:t>Teslim alınan taşınırların giriş, çıkış ve devir işlemleri sırasında kullanılır.</a:t>
            </a:r>
          </a:p>
          <a:p>
            <a:pPr lvl="0"/>
            <a:r>
              <a:rPr lang="tr-TR" sz="1400" b="1" dirty="0">
                <a:solidFill>
                  <a:srgbClr val="FF0000"/>
                </a:solidFill>
                <a:latin typeface="Arial" panose="020B0604020202020204" pitchFamily="34" charset="0"/>
                <a:cs typeface="Arial" panose="020B0604020202020204" pitchFamily="34" charset="0"/>
              </a:rPr>
              <a:t>2-Zimmet Fişi:</a:t>
            </a:r>
            <a:r>
              <a:rPr lang="tr-TR" sz="14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Demirbaş, makine ve cihazların kullanıma verilmesinde kullanılır (</a:t>
            </a:r>
            <a:r>
              <a:rPr lang="tr-TR" sz="1400" b="1" dirty="0">
                <a:latin typeface="Arial" panose="020B0604020202020204" pitchFamily="34" charset="0"/>
                <a:cs typeface="Arial" panose="020B0604020202020204" pitchFamily="34" charset="0"/>
              </a:rPr>
              <a:t>Kullanılmak üzere zimmetle verilen dayanıklı taşınırlardan, herhangi bir nedenle ilgililerince iade edilenler için Taşınır İşlem Fişi düzenlenmez. Bu taşınırların kullanıma verilmelerinde düzenlenmiş olan Zimmet Fişleri, ilgili bölüm imzalanarak zimmetinden düşülen kişiye geri verilir ve Dayanıklı Taşınırlar Defterinde gerekli kayıtlar yapılır</a:t>
            </a:r>
            <a:r>
              <a:rPr lang="tr-TR" sz="1400" dirty="0">
                <a:latin typeface="Arial" panose="020B0604020202020204" pitchFamily="34" charset="0"/>
                <a:cs typeface="Arial" panose="020B0604020202020204" pitchFamily="34" charset="0"/>
              </a:rPr>
              <a:t>).</a:t>
            </a:r>
          </a:p>
          <a:p>
            <a:pPr lvl="0"/>
            <a:r>
              <a:rPr lang="tr-TR" sz="1400" b="1" dirty="0">
                <a:solidFill>
                  <a:srgbClr val="FF0000"/>
                </a:solidFill>
                <a:latin typeface="Arial" panose="020B0604020202020204" pitchFamily="34" charset="0"/>
                <a:cs typeface="Arial" panose="020B0604020202020204" pitchFamily="34" charset="0"/>
              </a:rPr>
              <a:t>3-Taşınır İstek Belgesi: </a:t>
            </a:r>
            <a:r>
              <a:rPr lang="tr-TR" sz="1400" dirty="0">
                <a:latin typeface="Arial" panose="020B0604020202020204" pitchFamily="34" charset="0"/>
                <a:cs typeface="Arial" panose="020B0604020202020204" pitchFamily="34" charset="0"/>
              </a:rPr>
              <a:t>Bu Belge, ambardan taşınır talep edildiğinde kullanılır ve talepte bulunan birim yetkilisinin onayını taşır.</a:t>
            </a:r>
          </a:p>
          <a:p>
            <a:pPr lvl="0"/>
            <a:r>
              <a:rPr lang="tr-TR" sz="1400" b="1" dirty="0">
                <a:solidFill>
                  <a:srgbClr val="FF0000"/>
                </a:solidFill>
                <a:latin typeface="Arial" panose="020B0604020202020204" pitchFamily="34" charset="0"/>
                <a:cs typeface="Arial" panose="020B0604020202020204" pitchFamily="34" charset="0"/>
              </a:rPr>
              <a:t>4-Dayanıklı Taşınırlar Listesi:</a:t>
            </a:r>
            <a:r>
              <a:rPr lang="tr-TR" sz="14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oda, büro, bölüm, atölye ve servislerde kullanılmak üzere verilenler</a:t>
            </a:r>
          </a:p>
          <a:p>
            <a:pPr lvl="0"/>
            <a:r>
              <a:rPr lang="tr-TR" sz="1400" b="1" dirty="0">
                <a:solidFill>
                  <a:srgbClr val="FF0000"/>
                </a:solidFill>
                <a:latin typeface="Arial" panose="020B0604020202020204" pitchFamily="34" charset="0"/>
                <a:cs typeface="Arial" panose="020B0604020202020204" pitchFamily="34" charset="0"/>
              </a:rPr>
              <a:t>5-Kayıttan Düşme Teklif ve Onay Tutanağı:</a:t>
            </a:r>
            <a:r>
              <a:rPr lang="tr-TR" sz="14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taşınırın kaybolma, çalınma ve fire gibi herhangi bir nedenle yok olması; yıpranma, kırılma veya bozulma gibi nedenlerle kullanılamaz hale gelmesi; hurdaya ayrılması ile canlı taşınırların ölmesi gibi nedenlerle kayıtlardan düşülmesini sağlamak amacıyla düzenlenir </a:t>
            </a:r>
            <a:r>
              <a:rPr lang="tr-TR" sz="1400" b="1" dirty="0">
                <a:latin typeface="Arial" panose="020B0604020202020204" pitchFamily="34" charset="0"/>
                <a:cs typeface="Arial" panose="020B0604020202020204" pitchFamily="34" charset="0"/>
              </a:rPr>
              <a:t> </a:t>
            </a:r>
            <a:endParaRPr lang="tr-TR" sz="1400" dirty="0">
              <a:latin typeface="Arial" panose="020B0604020202020204" pitchFamily="34" charset="0"/>
              <a:cs typeface="Arial" panose="020B0604020202020204" pitchFamily="34" charset="0"/>
            </a:endParaRPr>
          </a:p>
          <a:p>
            <a:pPr lvl="0"/>
            <a:r>
              <a:rPr lang="tr-TR" sz="1400" b="1" dirty="0">
                <a:solidFill>
                  <a:srgbClr val="FF0000"/>
                </a:solidFill>
                <a:latin typeface="Arial" panose="020B0604020202020204" pitchFamily="34" charset="0"/>
                <a:cs typeface="Arial" panose="020B0604020202020204" pitchFamily="34" charset="0"/>
              </a:rPr>
              <a:t>6-Ambar Devir ve Teslim Tutanağı:</a:t>
            </a:r>
            <a:r>
              <a:rPr lang="tr-TR" sz="14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Taşınırların ambarlar arası yer değiştirmeleri sırasında düzenlenir.</a:t>
            </a:r>
          </a:p>
          <a:p>
            <a:pPr lvl="0"/>
            <a:r>
              <a:rPr lang="tr-TR" sz="1400" b="1" dirty="0">
                <a:solidFill>
                  <a:srgbClr val="FF0000"/>
                </a:solidFill>
                <a:latin typeface="Arial" panose="020B0604020202020204" pitchFamily="34" charset="0"/>
                <a:cs typeface="Arial" panose="020B0604020202020204" pitchFamily="34" charset="0"/>
              </a:rPr>
              <a:t>7-Sayım Tutanağı:</a:t>
            </a:r>
            <a:r>
              <a:rPr lang="tr-TR" sz="14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Taşınırların sayım işlemlerinde taşınır II </a:t>
            </a:r>
            <a:r>
              <a:rPr lang="tr-TR" sz="1400" dirty="0" err="1">
                <a:latin typeface="Arial" panose="020B0604020202020204" pitchFamily="34" charset="0"/>
                <a:cs typeface="Arial" panose="020B0604020202020204" pitchFamily="34" charset="0"/>
              </a:rPr>
              <a:t>nci</a:t>
            </a:r>
            <a:r>
              <a:rPr lang="tr-TR" sz="1400" dirty="0">
                <a:latin typeface="Arial" panose="020B0604020202020204" pitchFamily="34" charset="0"/>
                <a:cs typeface="Arial" panose="020B0604020202020204" pitchFamily="34" charset="0"/>
              </a:rPr>
              <a:t> düzey detay kodu itibarıyla düzenlenir</a:t>
            </a:r>
          </a:p>
          <a:p>
            <a:pPr lvl="0"/>
            <a:r>
              <a:rPr lang="tr-TR" sz="1400" b="1" dirty="0">
                <a:solidFill>
                  <a:srgbClr val="FF0000"/>
                </a:solidFill>
                <a:latin typeface="Arial" panose="020B0604020202020204" pitchFamily="34" charset="0"/>
                <a:cs typeface="Arial" panose="020B0604020202020204" pitchFamily="34" charset="0"/>
              </a:rPr>
              <a:t>8-Taşınır Sayım ve Döküm Cetveli: </a:t>
            </a:r>
            <a:r>
              <a:rPr lang="tr-TR" sz="1400" dirty="0">
                <a:latin typeface="Arial" panose="020B0604020202020204" pitchFamily="34" charset="0"/>
                <a:cs typeface="Arial" panose="020B0604020202020204" pitchFamily="34" charset="0"/>
              </a:rPr>
              <a:t>Yılsonu hesaplarına ilişkin işlemlerinde her bir taşınır grubu için düzenlenir.</a:t>
            </a:r>
          </a:p>
          <a:p>
            <a:pPr lvl="0"/>
            <a:r>
              <a:rPr lang="tr-TR" sz="1400" b="1" dirty="0">
                <a:solidFill>
                  <a:srgbClr val="FF0000"/>
                </a:solidFill>
                <a:latin typeface="Arial" panose="020B0604020202020204" pitchFamily="34" charset="0"/>
                <a:cs typeface="Arial" panose="020B0604020202020204" pitchFamily="34" charset="0"/>
              </a:rPr>
              <a:t>9-Harcama Birimi Taşınır Yönetim Hesabı Cetveli:</a:t>
            </a:r>
            <a:r>
              <a:rPr lang="tr-TR" sz="1400" dirty="0">
                <a:solidFill>
                  <a:srgbClr val="FF0000"/>
                </a:solidFill>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Harcama birimi itibarıyla her bir taşınır grubu için </a:t>
            </a:r>
            <a:r>
              <a:rPr lang="tr-TR" sz="1400" dirty="0" smtClean="0">
                <a:latin typeface="Arial" panose="020B0604020202020204" pitchFamily="34" charset="0"/>
                <a:cs typeface="Arial" panose="020B0604020202020204" pitchFamily="34" charset="0"/>
              </a:rPr>
              <a:t>düzenlenir</a:t>
            </a:r>
            <a:endParaRPr lang="tr-T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167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580">
                                          <p:stCondLst>
                                            <p:cond delay="0"/>
                                          </p:stCondLst>
                                        </p:cTn>
                                        <p:tgtEl>
                                          <p:spTgt spid="3">
                                            <p:txEl>
                                              <p:pRg st="8" end="8"/>
                                            </p:txEl>
                                          </p:spTgt>
                                        </p:tgtEl>
                                      </p:cBhvr>
                                    </p:animEffect>
                                    <p:anim calcmode="lin" valueType="num">
                                      <p:cBhvr>
                                        <p:cTn id="15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8" end="8"/>
                                            </p:txEl>
                                          </p:spTgt>
                                        </p:tgtEl>
                                      </p:cBhvr>
                                      <p:to x="100000" y="60000"/>
                                    </p:animScale>
                                    <p:animScale>
                                      <p:cBhvr>
                                        <p:cTn id="158" dur="166" decel="50000">
                                          <p:stCondLst>
                                            <p:cond delay="676"/>
                                          </p:stCondLst>
                                        </p:cTn>
                                        <p:tgtEl>
                                          <p:spTgt spid="3">
                                            <p:txEl>
                                              <p:pRg st="8" end="8"/>
                                            </p:txEl>
                                          </p:spTgt>
                                        </p:tgtEl>
                                      </p:cBhvr>
                                      <p:to x="100000" y="100000"/>
                                    </p:animScale>
                                    <p:animScale>
                                      <p:cBhvr>
                                        <p:cTn id="159" dur="26">
                                          <p:stCondLst>
                                            <p:cond delay="1312"/>
                                          </p:stCondLst>
                                        </p:cTn>
                                        <p:tgtEl>
                                          <p:spTgt spid="3">
                                            <p:txEl>
                                              <p:pRg st="8" end="8"/>
                                            </p:txEl>
                                          </p:spTgt>
                                        </p:tgtEl>
                                      </p:cBhvr>
                                      <p:to x="100000" y="80000"/>
                                    </p:animScale>
                                    <p:animScale>
                                      <p:cBhvr>
                                        <p:cTn id="160" dur="166" decel="50000">
                                          <p:stCondLst>
                                            <p:cond delay="1338"/>
                                          </p:stCondLst>
                                        </p:cTn>
                                        <p:tgtEl>
                                          <p:spTgt spid="3">
                                            <p:txEl>
                                              <p:pRg st="8" end="8"/>
                                            </p:txEl>
                                          </p:spTgt>
                                        </p:tgtEl>
                                      </p:cBhvr>
                                      <p:to x="100000" y="100000"/>
                                    </p:animScale>
                                    <p:animScale>
                                      <p:cBhvr>
                                        <p:cTn id="161" dur="26">
                                          <p:stCondLst>
                                            <p:cond delay="1642"/>
                                          </p:stCondLst>
                                        </p:cTn>
                                        <p:tgtEl>
                                          <p:spTgt spid="3">
                                            <p:txEl>
                                              <p:pRg st="8" end="8"/>
                                            </p:txEl>
                                          </p:spTgt>
                                        </p:tgtEl>
                                      </p:cBhvr>
                                      <p:to x="100000" y="90000"/>
                                    </p:animScale>
                                    <p:animScale>
                                      <p:cBhvr>
                                        <p:cTn id="162" dur="166" decel="50000">
                                          <p:stCondLst>
                                            <p:cond delay="1668"/>
                                          </p:stCondLst>
                                        </p:cTn>
                                        <p:tgtEl>
                                          <p:spTgt spid="3">
                                            <p:txEl>
                                              <p:pRg st="8" end="8"/>
                                            </p:txEl>
                                          </p:spTgt>
                                        </p:tgtEl>
                                      </p:cBhvr>
                                      <p:to x="100000" y="100000"/>
                                    </p:animScale>
                                    <p:animScale>
                                      <p:cBhvr>
                                        <p:cTn id="163" dur="26">
                                          <p:stCondLst>
                                            <p:cond delay="1808"/>
                                          </p:stCondLst>
                                        </p:cTn>
                                        <p:tgtEl>
                                          <p:spTgt spid="3">
                                            <p:txEl>
                                              <p:pRg st="8" end="8"/>
                                            </p:txEl>
                                          </p:spTgt>
                                        </p:tgtEl>
                                      </p:cBhvr>
                                      <p:to x="100000" y="95000"/>
                                    </p:animScale>
                                    <p:animScale>
                                      <p:cBhvr>
                                        <p:cTn id="164"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Devr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TM04033919[[fn=Devre]]</Template>
  <TotalTime>2429</TotalTime>
  <Words>1401</Words>
  <Application>Microsoft Office PowerPoint</Application>
  <PresentationFormat>Geniş ekran</PresentationFormat>
  <Paragraphs>89</Paragraphs>
  <Slides>16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16</vt:i4>
      </vt:variant>
    </vt:vector>
  </HeadingPairs>
  <TitlesOfParts>
    <vt:vector size="20" baseType="lpstr">
      <vt:lpstr>Arial</vt:lpstr>
      <vt:lpstr>Trebuchet MS</vt:lpstr>
      <vt:lpstr>Tw Cen MT</vt:lpstr>
      <vt:lpstr>Devre</vt:lpstr>
      <vt:lpstr>ODTÜ İDARİ MALİ İŞLER DAİRE BAŞKANLIĞI İç Satın alma müdürlüğü</vt:lpstr>
      <vt:lpstr>Taşınır Mal Yönetmeliğinin Kanuni Dayanağı ve Amacı  Nedir?</vt:lpstr>
      <vt:lpstr>Yönetmeliğin uygulanmasında;</vt:lpstr>
      <vt:lpstr> Harcama BİRİMİ, yetkilisi VE SORUMLULUK  </vt:lpstr>
      <vt:lpstr>Taşınır NEDİR?</vt:lpstr>
      <vt:lpstr>TAŞINIR Kayıt YETKİLİSİ KİMDİR </vt:lpstr>
      <vt:lpstr>TAŞINIR KAYIT YETKİLİSİNİN SORUMLULUKLARI</vt:lpstr>
      <vt:lpstr>BAŞKANLIĞIMIZDA BULUNAN AMBARLAR</vt:lpstr>
      <vt:lpstr>Yönetmelik Kapsamında Düzenlenecek Belge ve Cetveller Nelerdir?</vt:lpstr>
      <vt:lpstr>Taşınır işlemleri MADDE 12 – (8/11/2012-28461 sayılı R.G.: 8/10/2012 - 2012/3832 sayılı BKK ile eklenen)</vt:lpstr>
      <vt:lpstr>Giriş işlem ÇEŞİTLERİ</vt:lpstr>
      <vt:lpstr>Çıkış işlem çeşitleri</vt:lpstr>
      <vt:lpstr>Hangi durumlarda taşınır düzenlenmez</vt:lpstr>
      <vt:lpstr>TAŞINIR GİRİŞ VE ÇIKIŞ İŞLEMLERİN MUHASEBE BİRİMİNE BİLDİRİLMESİ MADDE -30</vt:lpstr>
      <vt:lpstr>Sayım işlemleri</vt:lpstr>
      <vt:lpstr>ÖRNEK BELGELER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ODTÜ İDARİ MALİ İŞLER DAİRE BAŞKANLIĞI</dc:title>
  <dc:creator>ayseguln</dc:creator>
  <cp:lastModifiedBy>ortaklap3</cp:lastModifiedBy>
  <cp:revision>41</cp:revision>
  <dcterms:created xsi:type="dcterms:W3CDTF">2021-03-08T12:44:51Z</dcterms:created>
  <dcterms:modified xsi:type="dcterms:W3CDTF">2021-03-16T09:08:59Z</dcterms:modified>
</cp:coreProperties>
</file>