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4"/>
  </p:sldMasterIdLst>
  <p:notesMasterIdLst>
    <p:notesMasterId r:id="rId30"/>
  </p:notesMasterIdLst>
  <p:handoutMasterIdLst>
    <p:handoutMasterId r:id="rId31"/>
  </p:handoutMasterIdLst>
  <p:sldIdLst>
    <p:sldId id="265" r:id="rId5"/>
    <p:sldId id="323" r:id="rId6"/>
    <p:sldId id="316" r:id="rId7"/>
    <p:sldId id="319" r:id="rId8"/>
    <p:sldId id="321" r:id="rId9"/>
    <p:sldId id="320" r:id="rId10"/>
    <p:sldId id="324" r:id="rId11"/>
    <p:sldId id="325" r:id="rId12"/>
    <p:sldId id="326" r:id="rId13"/>
    <p:sldId id="327" r:id="rId14"/>
    <p:sldId id="348" r:id="rId15"/>
    <p:sldId id="350" r:id="rId16"/>
    <p:sldId id="328" r:id="rId17"/>
    <p:sldId id="329" r:id="rId18"/>
    <p:sldId id="330" r:id="rId19"/>
    <p:sldId id="331" r:id="rId20"/>
    <p:sldId id="332" r:id="rId21"/>
    <p:sldId id="333" r:id="rId22"/>
    <p:sldId id="334" r:id="rId23"/>
    <p:sldId id="351" r:id="rId24"/>
    <p:sldId id="340" r:id="rId25"/>
    <p:sldId id="342" r:id="rId26"/>
    <p:sldId id="343" r:id="rId27"/>
    <p:sldId id="344" r:id="rId28"/>
    <p:sldId id="349" r:id="rId29"/>
  </p:sldIdLst>
  <p:sldSz cx="12188825" cy="6858000"/>
  <p:notesSz cx="6858000" cy="9144000"/>
  <p:custDataLst>
    <p:tags r:id="rId32"/>
  </p:custDataLst>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FDB48FCD-6048-4288-B067-A88EF3AA6877}">
          <p14:sldIdLst>
            <p14:sldId id="265"/>
            <p14:sldId id="323"/>
            <p14:sldId id="316"/>
            <p14:sldId id="319"/>
            <p14:sldId id="321"/>
            <p14:sldId id="320"/>
            <p14:sldId id="324"/>
            <p14:sldId id="325"/>
            <p14:sldId id="326"/>
            <p14:sldId id="327"/>
            <p14:sldId id="348"/>
            <p14:sldId id="350"/>
            <p14:sldId id="328"/>
            <p14:sldId id="329"/>
            <p14:sldId id="330"/>
            <p14:sldId id="331"/>
            <p14:sldId id="332"/>
            <p14:sldId id="333"/>
            <p14:sldId id="334"/>
            <p14:sldId id="351"/>
            <p14:sldId id="340"/>
            <p14:sldId id="342"/>
            <p14:sldId id="343"/>
            <p14:sldId id="344"/>
            <p14:sldId id="349"/>
          </p14:sldIdLst>
        </p14:section>
      </p14:sectionLst>
    </p:ex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4629" autoAdjust="0"/>
  </p:normalViewPr>
  <p:slideViewPr>
    <p:cSldViewPr showGuides="1">
      <p:cViewPr varScale="1">
        <p:scale>
          <a:sx n="115" d="100"/>
          <a:sy n="115" d="100"/>
        </p:scale>
        <p:origin x="144" y="114"/>
      </p:cViewPr>
      <p:guideLst>
        <p:guide pos="3839"/>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60" d="100"/>
          <a:sy n="60" d="100"/>
        </p:scale>
        <p:origin x="298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98B2FC7F-16C6-4B5C-8B7F-DAE0D27CA2ED}" type="datetime1">
              <a:rPr lang="tr-TR" smtClean="0"/>
              <a:pPr algn="r" rtl="0"/>
              <a:t>16.03.2021</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D9F912AB-2776-42F2-A957-313FC7EFEDB9}" type="slidenum">
              <a:rPr lang="tr-TR" smtClean="0"/>
              <a:pPr algn="r" rtl="0"/>
              <a:t>‹#›</a:t>
            </a:fld>
            <a:endParaRPr lang="tr-TR" dirty="0"/>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tr-TR" noProof="0" dirty="0"/>
          </a:p>
        </p:txBody>
      </p:sp>
      <p:sp>
        <p:nvSpPr>
          <p:cNvPr id="3" name="Tarih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D1CC6C54-1CF4-4AB4-84D8-BA55C737A701}" type="datetime1">
              <a:rPr lang="tr-TR" smtClean="0"/>
              <a:pPr/>
              <a:t>16.03.2021</a:t>
            </a:fld>
            <a:endParaRPr lang="tr-TR" dirty="0"/>
          </a:p>
        </p:txBody>
      </p:sp>
      <p:sp>
        <p:nvSpPr>
          <p:cNvPr id="4" name="Slayt Görüntüsü Yer Tutucus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F93199CD-3E1B-4AE6-990F-76F925F5EA9F}" type="slidenum">
              <a:rPr lang="tr-TR" smtClean="0"/>
              <a:pPr/>
              <a:t>‹#›</a:t>
            </a:fld>
            <a:endParaRPr lang="tr-T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88825"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968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27750992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669499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2330300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1609922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7224669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EC1992-B7D4-446A-9702-5AA52CA394F7}" type="datetime1">
              <a:rPr lang="tr-TR" smtClean="0"/>
              <a:pPr/>
              <a:t>16.03.2021</a:t>
            </a:fld>
            <a:endParaRPr lang="tr-TR"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3803095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7B9D2C-5D32-45C2-A64F-4ABE02DDD7D8}" type="datetime1">
              <a:rPr lang="tr-TR" smtClean="0"/>
              <a:pPr/>
              <a:t>16.03.2021</a:t>
            </a:fld>
            <a:endParaRPr lang="tr-TR"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112155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1DE08-CA36-4992-BB88-87E0F80E16D6}"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3601009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11"/>
          </p:nvPr>
        </p:nvSpPr>
        <p:spPr/>
        <p:txBody>
          <a:bodyPr/>
          <a:lstStyle/>
          <a:p>
            <a:pPr rtl="0"/>
            <a:endParaRPr lang="tr-TR" noProof="0" dirty="0"/>
          </a:p>
        </p:txBody>
      </p:sp>
      <p:sp>
        <p:nvSpPr>
          <p:cNvPr id="6" name="Slide Number Placeholder 5"/>
          <p:cNvSpPr>
            <a:spLocks noGrp="1"/>
          </p:cNvSpPr>
          <p:nvPr>
            <p:ph type="sldNum" sz="quarter" idx="12"/>
          </p:nvPr>
        </p:nvSpPr>
        <p:spPr/>
        <p:txBody>
          <a:body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39597833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r>
              <a:rPr lang="tr-TR" smtClean="0"/>
              <a:t>​</a:t>
            </a:r>
            <a:fld id="{FF128077-407A-490D-9679-8EDC13F53386}" type="datetime1">
              <a:rPr lang="tr-TR" smtClean="0"/>
              <a:pPr/>
              <a:t>16.03.2021</a:t>
            </a:fld>
            <a:r>
              <a:rPr lang="tr-TR" smtClean="0"/>
              <a:t>​</a:t>
            </a:r>
            <a:endParaRPr lang="tr-TR" dirty="0"/>
          </a:p>
        </p:txBody>
      </p:sp>
      <p:sp>
        <p:nvSpPr>
          <p:cNvPr id="6" name="Footer Placeholder 5"/>
          <p:cNvSpPr>
            <a:spLocks noGrp="1"/>
          </p:cNvSpPr>
          <p:nvPr>
            <p:ph type="ftr" sz="quarter" idx="11"/>
          </p:nvPr>
        </p:nvSpPr>
        <p:spPr/>
        <p:txBody>
          <a:bodyPr/>
          <a:lstStyle/>
          <a:p>
            <a:pPr rtl="0"/>
            <a:endParaRPr lang="tr-TR" noProof="0" dirty="0"/>
          </a:p>
        </p:txBody>
      </p:sp>
      <p:sp>
        <p:nvSpPr>
          <p:cNvPr id="7" name="Slide Number Placeholder 6"/>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1863008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r>
              <a:rPr lang="tr-TR" smtClean="0"/>
              <a:t>​</a:t>
            </a:r>
            <a:fld id="{B9CA931F-4E31-40C0-B258-B7613F666466}" type="datetime1">
              <a:rPr lang="tr-TR" smtClean="0"/>
              <a:pPr/>
              <a:t>16.03.2021</a:t>
            </a:fld>
            <a:r>
              <a:rPr lang="tr-TR" smtClean="0"/>
              <a:t>​</a:t>
            </a:r>
            <a:endParaRPr lang="tr-TR" dirty="0"/>
          </a:p>
        </p:txBody>
      </p:sp>
      <p:sp>
        <p:nvSpPr>
          <p:cNvPr id="8" name="Footer Placeholder 7"/>
          <p:cNvSpPr>
            <a:spLocks noGrp="1"/>
          </p:cNvSpPr>
          <p:nvPr>
            <p:ph type="ftr" sz="quarter" idx="11"/>
          </p:nvPr>
        </p:nvSpPr>
        <p:spPr/>
        <p:txBody>
          <a:bodyPr/>
          <a:lstStyle/>
          <a:p>
            <a:pPr rtl="0"/>
            <a:endParaRPr lang="tr-TR" noProof="0" dirty="0"/>
          </a:p>
        </p:txBody>
      </p:sp>
      <p:sp>
        <p:nvSpPr>
          <p:cNvPr id="9" name="Slide Number Placeholder 8"/>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128274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F7457F-9BFD-468B-9EDA-43BBCA36D012}" type="datetime1">
              <a:rPr lang="tr-TR" smtClean="0"/>
              <a:pPr/>
              <a:t>16.03.2021</a:t>
            </a:fld>
            <a:endParaRPr lang="tr-TR" dirty="0"/>
          </a:p>
        </p:txBody>
      </p:sp>
      <p:sp>
        <p:nvSpPr>
          <p:cNvPr id="4" name="Footer Placeholder 3"/>
          <p:cNvSpPr>
            <a:spLocks noGrp="1"/>
          </p:cNvSpPr>
          <p:nvPr>
            <p:ph type="ftr" sz="quarter" idx="11"/>
          </p:nvPr>
        </p:nvSpPr>
        <p:spPr/>
        <p:txBody>
          <a:bodyPr/>
          <a:lstStyle/>
          <a:p>
            <a:pPr rtl="0"/>
            <a:endParaRPr lang="tr-TR" noProof="0" dirty="0"/>
          </a:p>
        </p:txBody>
      </p:sp>
      <p:sp>
        <p:nvSpPr>
          <p:cNvPr id="5" name="Slide Number Placeholder 4"/>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3342860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6E9EC-CA8E-4278-8EC9-A4841AF97EC5}" type="datetime1">
              <a:rPr lang="tr-TR" smtClean="0"/>
              <a:pPr/>
              <a:t>16.03.2021</a:t>
            </a:fld>
            <a:endParaRPr lang="tr-TR" dirty="0"/>
          </a:p>
        </p:txBody>
      </p:sp>
      <p:sp>
        <p:nvSpPr>
          <p:cNvPr id="3" name="Footer Placeholder 2"/>
          <p:cNvSpPr>
            <a:spLocks noGrp="1"/>
          </p:cNvSpPr>
          <p:nvPr>
            <p:ph type="ftr" sz="quarter" idx="11"/>
          </p:nvPr>
        </p:nvSpPr>
        <p:spPr/>
        <p:txBody>
          <a:bodyPr/>
          <a:lstStyle/>
          <a:p>
            <a:pPr rtl="0"/>
            <a:endParaRPr lang="tr-TR" noProof="0" dirty="0"/>
          </a:p>
        </p:txBody>
      </p:sp>
      <p:sp>
        <p:nvSpPr>
          <p:cNvPr id="4" name="Slide Number Placeholder 3"/>
          <p:cNvSpPr>
            <a:spLocks noGrp="1"/>
          </p:cNvSpPr>
          <p:nvPr>
            <p:ph type="sldNum" sz="quarter" idx="12"/>
          </p:nvPr>
        </p:nvSpPr>
        <p:spPr/>
        <p:txBody>
          <a:bodyPr/>
          <a:lstStyle/>
          <a:p>
            <a:pPr rtl="0"/>
            <a:fld id="{2A013F82-EE5E-44EE-A61D-E31C6657F26F}" type="slidenum">
              <a:rPr lang="tr-TR" noProof="0" smtClean="0"/>
              <a:t>‹#›</a:t>
            </a:fld>
            <a:endParaRPr lang="tr-TR" noProof="0" dirty="0"/>
          </a:p>
        </p:txBody>
      </p:sp>
    </p:spTree>
    <p:extLst>
      <p:ext uri="{BB962C8B-B14F-4D97-AF65-F5344CB8AC3E}">
        <p14:creationId xmlns:p14="http://schemas.microsoft.com/office/powerpoint/2010/main" val="12586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tr-TR" smtClean="0"/>
              <a:t>Asıl başlık stili için tıklatın</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BE26123-25F7-49DA-9DAF-5C8218CD4493}" type="datetime1">
              <a:rPr lang="tr-TR" noProof="0" smtClean="0"/>
              <a:pPr/>
              <a:t>16.03.2021</a:t>
            </a:fld>
            <a:endParaRPr lang="tr-TR" noProof="0" dirty="0"/>
          </a:p>
        </p:txBody>
      </p:sp>
      <p:sp>
        <p:nvSpPr>
          <p:cNvPr id="6" name="Footer Placeholder 5"/>
          <p:cNvSpPr>
            <a:spLocks noGrp="1"/>
          </p:cNvSpPr>
          <p:nvPr>
            <p:ph type="ftr" sz="quarter" idx="11"/>
          </p:nvPr>
        </p:nvSpPr>
        <p:spPr/>
        <p:txBody>
          <a:bodyPr/>
          <a:lstStyle/>
          <a:p>
            <a:pPr rtl="0"/>
            <a:endParaRPr lang="tr-TR" noProof="0" dirty="0"/>
          </a:p>
        </p:txBody>
      </p:sp>
      <p:sp>
        <p:nvSpPr>
          <p:cNvPr id="7" name="Slide Number Placeholder 6"/>
          <p:cNvSpPr>
            <a:spLocks noGrp="1"/>
          </p:cNvSpPr>
          <p:nvPr>
            <p:ph type="sldNum" sz="quarter" idx="12"/>
          </p:nvPr>
        </p:nvSpPr>
        <p:spPr/>
        <p:txBody>
          <a:body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5265818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pPr rtl="0"/>
            <a:endParaRPr lang="tr-TR" noProof="0" dirty="0"/>
          </a:p>
        </p:txBody>
      </p:sp>
      <p:sp>
        <p:nvSpPr>
          <p:cNvPr id="7" name="Slide Number Placeholder 6"/>
          <p:cNvSpPr>
            <a:spLocks noGrp="1"/>
          </p:cNvSpPr>
          <p:nvPr>
            <p:ph type="sldNum" sz="quarter" idx="12"/>
          </p:nvPr>
        </p:nvSpPr>
        <p:spPr/>
        <p:txBody>
          <a:bodyPr/>
          <a:lstStyle/>
          <a:p>
            <a:fld id="{2A013F82-EE5E-44EE-A61D-E31C6657F26F}" type="slidenum">
              <a:rPr lang="tr-TR" noProof="0" smtClean="0"/>
              <a:pPr/>
              <a:t>‹#›</a:t>
            </a:fld>
            <a:endParaRPr lang="tr-TR" noProof="0" dirty="0"/>
          </a:p>
        </p:txBody>
      </p:sp>
      <p:sp>
        <p:nvSpPr>
          <p:cNvPr id="5" name="Date Placeholder 4"/>
          <p:cNvSpPr>
            <a:spLocks noGrp="1"/>
          </p:cNvSpPr>
          <p:nvPr>
            <p:ph type="dt" sz="half" idx="10"/>
          </p:nvPr>
        </p:nvSpPr>
        <p:spPr/>
        <p:txBody>
          <a:bodyPr/>
          <a:lstStyle/>
          <a:p>
            <a:fld id="{5BE26123-25F7-49DA-9DAF-5C8218CD4493}" type="datetime1">
              <a:rPr lang="tr-TR" noProof="0" smtClean="0"/>
              <a:pPr/>
              <a:t>16.03.2021</a:t>
            </a:fld>
            <a:endParaRPr lang="tr-TR" noProof="0" dirty="0"/>
          </a:p>
        </p:txBody>
      </p:sp>
    </p:spTree>
    <p:extLst>
      <p:ext uri="{BB962C8B-B14F-4D97-AF65-F5344CB8AC3E}">
        <p14:creationId xmlns:p14="http://schemas.microsoft.com/office/powerpoint/2010/main" val="12356551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E26123-25F7-49DA-9DAF-5C8218CD4493}" type="datetime1">
              <a:rPr lang="tr-TR" noProof="0" smtClean="0"/>
              <a:pPr/>
              <a:t>16.03.2021</a:t>
            </a:fld>
            <a:endParaRPr lang="tr-TR" noProof="0" dirty="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tr-TR" noProof="0" dirty="0"/>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2A013F82-EE5E-44EE-A61D-E31C6657F26F}" type="slidenum">
              <a:rPr lang="tr-TR" noProof="0" smtClean="0"/>
              <a:pPr/>
              <a:t>‹#›</a:t>
            </a:fld>
            <a:endParaRPr lang="tr-TR" noProof="0" dirty="0"/>
          </a:p>
        </p:txBody>
      </p:sp>
    </p:spTree>
    <p:extLst>
      <p:ext uri="{BB962C8B-B14F-4D97-AF65-F5344CB8AC3E}">
        <p14:creationId xmlns:p14="http://schemas.microsoft.com/office/powerpoint/2010/main" val="106283811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1" y="188640"/>
            <a:ext cx="9694813" cy="2664296"/>
          </a:xfrm>
        </p:spPr>
        <p:txBody>
          <a:bodyPr rtlCol="0">
            <a:normAutofit fontScale="90000"/>
          </a:bodyPr>
          <a:lstStyle/>
          <a:p>
            <a:pPr algn="ctr"/>
            <a:r>
              <a:rPr lang="tr" dirty="0" smtClean="0"/>
              <a:t/>
            </a:r>
            <a:br>
              <a:rPr lang="tr" dirty="0" smtClean="0"/>
            </a:br>
            <a:r>
              <a:rPr lang="tr" dirty="0" smtClean="0">
                <a:solidFill>
                  <a:schemeClr val="tx1">
                    <a:lumMod val="95000"/>
                  </a:schemeClr>
                </a:solidFill>
              </a:rPr>
              <a:t/>
            </a:r>
            <a:br>
              <a:rPr lang="tr" dirty="0" smtClean="0">
                <a:solidFill>
                  <a:schemeClr val="tx1">
                    <a:lumMod val="95000"/>
                  </a:schemeClr>
                </a:solidFill>
              </a:rPr>
            </a:br>
            <a:r>
              <a:rPr lang="tr" dirty="0" smtClean="0">
                <a:solidFill>
                  <a:schemeClr val="tx1">
                    <a:lumMod val="95000"/>
                  </a:schemeClr>
                </a:solidFill>
              </a:rPr>
              <a:t/>
            </a:r>
            <a:br>
              <a:rPr lang="tr" dirty="0" smtClean="0">
                <a:solidFill>
                  <a:schemeClr val="tx1">
                    <a:lumMod val="95000"/>
                  </a:schemeClr>
                </a:solidFill>
              </a:rPr>
            </a:br>
            <a:r>
              <a:rPr lang="tr" sz="3600" dirty="0" smtClean="0">
                <a:solidFill>
                  <a:schemeClr val="tx1">
                    <a:lumMod val="95000"/>
                  </a:schemeClr>
                </a:solidFill>
              </a:rPr>
              <a:t>İDARİ VE MALİ İŞLER DAİRE BAŞKANLIĞI</a:t>
            </a:r>
            <a:br>
              <a:rPr lang="tr" sz="3600" dirty="0" smtClean="0">
                <a:solidFill>
                  <a:schemeClr val="tx1">
                    <a:lumMod val="95000"/>
                  </a:schemeClr>
                </a:solidFill>
              </a:rPr>
            </a:br>
            <a:r>
              <a:rPr lang="tr" sz="3600" dirty="0" smtClean="0">
                <a:solidFill>
                  <a:schemeClr val="tx1">
                    <a:lumMod val="95000"/>
                  </a:schemeClr>
                </a:solidFill>
              </a:rPr>
              <a:t>(İç Satınalma Müdürlüğü)</a:t>
            </a:r>
            <a:endParaRPr lang="en-US" sz="3600" dirty="0">
              <a:solidFill>
                <a:schemeClr val="tx1">
                  <a:lumMod val="95000"/>
                </a:schemeClr>
              </a:solidFill>
            </a:endParaRPr>
          </a:p>
        </p:txBody>
      </p:sp>
      <p:sp>
        <p:nvSpPr>
          <p:cNvPr id="4" name="Alt Başlık 3"/>
          <p:cNvSpPr>
            <a:spLocks noGrp="1"/>
          </p:cNvSpPr>
          <p:nvPr>
            <p:ph idx="1"/>
          </p:nvPr>
        </p:nvSpPr>
        <p:spPr>
          <a:xfrm>
            <a:off x="333772" y="2852936"/>
            <a:ext cx="9134391" cy="3456384"/>
          </a:xfrm>
        </p:spPr>
        <p:txBody>
          <a:bodyPr rtlCol="0">
            <a:normAutofit/>
          </a:bodyPr>
          <a:lstStyle/>
          <a:p>
            <a:pPr marL="0" indent="0" algn="ctr" rtl="0">
              <a:buNone/>
            </a:pPr>
            <a:r>
              <a:rPr lang="tr-TR" sz="3200" b="1" dirty="0" smtClean="0">
                <a:solidFill>
                  <a:schemeClr val="accent1">
                    <a:lumMod val="75000"/>
                  </a:schemeClr>
                </a:solidFill>
              </a:rPr>
              <a:t>Pazarlık</a:t>
            </a:r>
            <a:r>
              <a:rPr lang="tr" sz="3200" b="1" dirty="0" smtClean="0">
                <a:solidFill>
                  <a:schemeClr val="accent1">
                    <a:lumMod val="75000"/>
                  </a:schemeClr>
                </a:solidFill>
              </a:rPr>
              <a:t> Usulü İhale</a:t>
            </a:r>
          </a:p>
          <a:p>
            <a:pPr marL="0" indent="0" algn="ctr" rtl="0">
              <a:buNone/>
            </a:pPr>
            <a:endParaRPr lang="tr" sz="3200" dirty="0" smtClean="0">
              <a:solidFill>
                <a:schemeClr val="accent1">
                  <a:lumMod val="75000"/>
                </a:schemeClr>
              </a:solidFill>
            </a:endParaRPr>
          </a:p>
          <a:p>
            <a:pPr marL="0" indent="0" algn="ctr">
              <a:buNone/>
            </a:pPr>
            <a:r>
              <a:rPr lang="tr" sz="1800" dirty="0" smtClean="0">
                <a:solidFill>
                  <a:schemeClr val="tx1"/>
                </a:solidFill>
              </a:rPr>
              <a:t>Hazırlayan : Funda Geçimli  - İç Satın Alma Büro Personeli           </a:t>
            </a:r>
          </a:p>
          <a:p>
            <a:pPr marL="0" indent="0" algn="just">
              <a:buNone/>
            </a:pPr>
            <a:r>
              <a:rPr lang="tr" sz="1800" dirty="0" smtClean="0">
                <a:solidFill>
                  <a:schemeClr val="tx1"/>
                </a:solidFill>
              </a:rPr>
              <a:t>                                 </a:t>
            </a:r>
          </a:p>
          <a:p>
            <a:pPr marL="0" indent="0" algn="just">
              <a:buNone/>
            </a:pPr>
            <a:r>
              <a:rPr lang="tr" sz="1800" dirty="0" smtClean="0">
                <a:solidFill>
                  <a:schemeClr val="tx1"/>
                </a:solidFill>
              </a:rPr>
              <a:t>                      Kontrol Eden : Erdoğan </a:t>
            </a:r>
            <a:r>
              <a:rPr lang="tr" sz="1800" dirty="0">
                <a:solidFill>
                  <a:schemeClr val="tx1"/>
                </a:solidFill>
              </a:rPr>
              <a:t>Çağlar </a:t>
            </a:r>
            <a:r>
              <a:rPr lang="tr" sz="1800" dirty="0" smtClean="0">
                <a:solidFill>
                  <a:schemeClr val="tx1"/>
                </a:solidFill>
              </a:rPr>
              <a:t>– İç Satın Alma Müdür V.</a:t>
            </a:r>
          </a:p>
          <a:p>
            <a:pPr marL="0" indent="0" algn="ctr" rtl="0">
              <a:buNone/>
            </a:pPr>
            <a:r>
              <a:rPr lang="tr" sz="1800" dirty="0" smtClean="0">
                <a:solidFill>
                  <a:schemeClr val="tx1"/>
                </a:solidFill>
              </a:rPr>
              <a:t>                   </a:t>
            </a:r>
          </a:p>
          <a:p>
            <a:pPr marL="0" indent="0" algn="ctr" rtl="0">
              <a:buNone/>
            </a:pPr>
            <a:r>
              <a:rPr lang="tr" sz="1800" dirty="0" smtClean="0">
                <a:solidFill>
                  <a:schemeClr val="tx1"/>
                </a:solidFill>
              </a:rPr>
              <a:t>MART 2021</a:t>
            </a:r>
          </a:p>
          <a:p>
            <a:pPr marL="0" indent="0" algn="ctr" rtl="0">
              <a:buNone/>
            </a:pPr>
            <a:endParaRPr lang="tr-TR" sz="4800" dirty="0">
              <a:solidFill>
                <a:schemeClr val="accent1">
                  <a:lumMod val="75000"/>
                </a:schemeClr>
              </a:solidFill>
            </a:endParaRPr>
          </a:p>
          <a:p>
            <a:pPr marL="0" indent="0" algn="ctr" rtl="0">
              <a:buNone/>
            </a:pPr>
            <a:endParaRPr lang="tr" sz="4800" dirty="0" smtClean="0">
              <a:solidFill>
                <a:schemeClr val="accent1">
                  <a:lumMod val="75000"/>
                </a:schemeClr>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2004" y="476672"/>
            <a:ext cx="5112568" cy="1257300"/>
          </a:xfrm>
          <a:prstGeom prst="rect">
            <a:avLst/>
          </a:prstGeom>
          <a:ln>
            <a:noFill/>
          </a:ln>
          <a:effectLst>
            <a:softEdge rad="112500"/>
          </a:effectLst>
        </p:spPr>
      </p:pic>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77158" y="836712"/>
            <a:ext cx="9881750" cy="1093688"/>
          </a:xfrm>
        </p:spPr>
        <p:txBody>
          <a:bodyPr>
            <a:normAutofit/>
          </a:bodyPr>
          <a:lstStyle/>
          <a:p>
            <a:r>
              <a:rPr lang="tr-TR" sz="2400" dirty="0" smtClean="0">
                <a:solidFill>
                  <a:schemeClr val="tx1"/>
                </a:solidFill>
              </a:rPr>
              <a:t>21/b, 21/c ve 21/f bendine göre yapılan ihalelerde;</a:t>
            </a:r>
            <a:endParaRPr lang="tr-TR" sz="2400" dirty="0">
              <a:solidFill>
                <a:schemeClr val="tx1"/>
              </a:solidFill>
            </a:endParaRPr>
          </a:p>
        </p:txBody>
      </p:sp>
      <p:sp>
        <p:nvSpPr>
          <p:cNvPr id="5" name="İçerik Yer Tutucusu 4"/>
          <p:cNvSpPr>
            <a:spLocks noGrp="1"/>
          </p:cNvSpPr>
          <p:nvPr>
            <p:ph idx="1"/>
          </p:nvPr>
        </p:nvSpPr>
        <p:spPr>
          <a:xfrm>
            <a:off x="677158" y="1628800"/>
            <a:ext cx="8594429" cy="4412563"/>
          </a:xfrm>
        </p:spPr>
        <p:txBody>
          <a:bodyPr>
            <a:normAutofit fontScale="92500"/>
          </a:bodyPr>
          <a:lstStyle/>
          <a:p>
            <a:pPr marL="0" indent="0" algn="just">
              <a:buNone/>
            </a:pPr>
            <a:r>
              <a:rPr lang="x-none" u="sng" dirty="0">
                <a:solidFill>
                  <a:schemeClr val="tx2">
                    <a:lumMod val="60000"/>
                    <a:lumOff val="40000"/>
                  </a:schemeClr>
                </a:solidFill>
              </a:rPr>
              <a:t>Malın sözleşme yapma süresi içerisinde teslim edilmesi ve kesin kabulünün yapılması durumunda sözleşme imzalanmayacaktır.</a:t>
            </a:r>
            <a:r>
              <a:rPr lang="x-none" dirty="0">
                <a:solidFill>
                  <a:schemeClr val="tx2">
                    <a:lumMod val="60000"/>
                    <a:lumOff val="40000"/>
                  </a:schemeClr>
                </a:solidFill>
              </a:rPr>
              <a:t> </a:t>
            </a:r>
            <a:r>
              <a:rPr lang="tr-TR" dirty="0" smtClean="0">
                <a:solidFill>
                  <a:schemeClr val="tx2">
                    <a:lumMod val="60000"/>
                    <a:lumOff val="40000"/>
                  </a:schemeClr>
                </a:solidFill>
              </a:rPr>
              <a:t> </a:t>
            </a:r>
            <a:r>
              <a:rPr lang="x-none" dirty="0" smtClean="0">
                <a:solidFill>
                  <a:schemeClr val="accent1">
                    <a:lumMod val="60000"/>
                    <a:lumOff val="40000"/>
                  </a:schemeClr>
                </a:solidFill>
              </a:rPr>
              <a:t>(</a:t>
            </a:r>
            <a:r>
              <a:rPr lang="x-none" dirty="0">
                <a:solidFill>
                  <a:schemeClr val="accent1">
                    <a:lumMod val="60000"/>
                    <a:lumOff val="40000"/>
                  </a:schemeClr>
                </a:solidFill>
              </a:rPr>
              <a:t>İdari şartnamenin 45 inci maddesi) </a:t>
            </a:r>
            <a:r>
              <a:rPr lang="x-none" sz="1600" dirty="0">
                <a:solidFill>
                  <a:schemeClr val="tx1"/>
                </a:solidFill>
              </a:rPr>
              <a:t>İdare, sözleşmenin notere tescili ve onayını gerekli gördüğü takdirde bu hususu bu maddede açık olarak düzenleyecektir. Ayrıca idare tarafından malın sözleşme yapma süresi içinde teslim edilmesi ve kesin kabulünün yapılması durumunda sözleşme imzalanmayacak ise “Malın sözleşme yapma süresi içinde teslim edilmesi ve kesin kabulünün yapılması durumunda sözleşme imzalanmayacaktır. Ancak bu durumda malın tesliminden önce ihale tarihinde 4734 sayılı Kanunun 10 uncu maddesinin dördüncü fıkrasının (a), (b), (c), (d), (e) ve (g) bentlerinde sayılan durumlarda olunmadığına dair belgeler ile diğer yasal yükümlülükler yerine getirilmek zorundadır.” açıklamasına yer verilecektir. İhale üzerinde bırakılan istekliden kesin teminat alınması ve alım konusu malın satış sonrası servis, bakım ve onarım hizmetleri ile garantisine yönelik düzenleme yapılması durumunda idare tarafından sözleşme imzalanması zorunludur</a:t>
            </a:r>
            <a:r>
              <a:rPr lang="x-none" sz="1600" dirty="0" smtClean="0">
                <a:solidFill>
                  <a:schemeClr val="tx1"/>
                </a:solidFill>
              </a:rPr>
              <a:t>.</a:t>
            </a:r>
            <a:endParaRPr lang="tr-TR" sz="1600" dirty="0" smtClean="0">
              <a:solidFill>
                <a:schemeClr val="tx1"/>
              </a:solidFill>
            </a:endParaRPr>
          </a:p>
          <a:p>
            <a:pPr marL="0" indent="0" algn="just">
              <a:buNone/>
            </a:pPr>
            <a:endParaRPr lang="tr-TR" sz="1600" dirty="0" smtClean="0"/>
          </a:p>
          <a:p>
            <a:pPr marL="0" indent="0" algn="just">
              <a:buNone/>
            </a:pPr>
            <a:r>
              <a:rPr lang="tr-TR" u="sng" dirty="0">
                <a:solidFill>
                  <a:schemeClr val="tx2">
                    <a:lumMod val="60000"/>
                    <a:lumOff val="40000"/>
                  </a:schemeClr>
                </a:solidFill>
              </a:rPr>
              <a:t>Malın sözleşme yapma süresi içerisinde teslim edilmesi ve kesin kabulünün yapılması durumunda kesin teminat alınmayacaktır.</a:t>
            </a:r>
            <a:r>
              <a:rPr lang="tr-TR" dirty="0">
                <a:solidFill>
                  <a:schemeClr val="tx2">
                    <a:lumMod val="60000"/>
                    <a:lumOff val="40000"/>
                  </a:schemeClr>
                </a:solidFill>
              </a:rPr>
              <a:t> </a:t>
            </a:r>
            <a:r>
              <a:rPr lang="tr-TR" dirty="0">
                <a:solidFill>
                  <a:schemeClr val="accent1">
                    <a:lumMod val="60000"/>
                    <a:lumOff val="40000"/>
                  </a:schemeClr>
                </a:solidFill>
              </a:rPr>
              <a:t>(</a:t>
            </a:r>
            <a:r>
              <a:rPr lang="tr-TR" u="sng" dirty="0">
                <a:solidFill>
                  <a:schemeClr val="accent1">
                    <a:lumMod val="60000"/>
                    <a:lumOff val="40000"/>
                  </a:schemeClr>
                </a:solidFill>
              </a:rPr>
              <a:t>İdari şartnamenin 41 inci maddesi</a:t>
            </a:r>
            <a:r>
              <a:rPr lang="tr-TR" dirty="0">
                <a:solidFill>
                  <a:schemeClr val="accent1">
                    <a:lumMod val="60000"/>
                    <a:lumOff val="40000"/>
                  </a:schemeClr>
                </a:solidFill>
              </a:rPr>
              <a:t>)</a:t>
            </a:r>
            <a:r>
              <a:rPr lang="tr-TR" dirty="0"/>
              <a:t> </a:t>
            </a:r>
            <a:r>
              <a:rPr lang="tr-TR" sz="1700" dirty="0" smtClean="0">
                <a:solidFill>
                  <a:schemeClr val="tx1"/>
                </a:solidFill>
              </a:rPr>
              <a:t>Malın </a:t>
            </a:r>
            <a:r>
              <a:rPr lang="tr-TR" sz="1700" dirty="0">
                <a:solidFill>
                  <a:schemeClr val="tx1"/>
                </a:solidFill>
              </a:rPr>
              <a:t>sözleşme yapma süresi içinde teslim edilmesi ve kabulünün gerçekleştirilmesi halinde  kesin teminat alınmayacaktır</a:t>
            </a:r>
            <a:r>
              <a:rPr lang="tr-TR" sz="1700" dirty="0" smtClean="0">
                <a:solidFill>
                  <a:schemeClr val="tx1"/>
                </a:solidFill>
              </a:rPr>
              <a:t>.</a:t>
            </a:r>
            <a:endParaRPr lang="tr-TR" sz="1700" dirty="0">
              <a:solidFill>
                <a:schemeClr val="tx1"/>
              </a:solidFill>
            </a:endParaRPr>
          </a:p>
          <a:p>
            <a:pPr marL="0" indent="0" algn="just">
              <a:buNone/>
            </a:pPr>
            <a:endParaRPr lang="tr-TR" sz="1600" dirty="0"/>
          </a:p>
          <a:p>
            <a:pPr marL="0" indent="0" algn="just">
              <a:buNone/>
            </a:pPr>
            <a:endParaRPr lang="tr-TR" dirty="0"/>
          </a:p>
        </p:txBody>
      </p:sp>
    </p:spTree>
    <p:extLst>
      <p:ext uri="{BB962C8B-B14F-4D97-AF65-F5344CB8AC3E}">
        <p14:creationId xmlns:p14="http://schemas.microsoft.com/office/powerpoint/2010/main" val="228680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5780" y="609600"/>
            <a:ext cx="8865807" cy="1320800"/>
          </a:xfrm>
        </p:spPr>
        <p:txBody>
          <a:bodyPr>
            <a:normAutofit/>
          </a:bodyPr>
          <a:lstStyle/>
          <a:p>
            <a:r>
              <a:rPr lang="tr-TR" sz="2800" dirty="0" smtClean="0"/>
              <a:t>PAZARLIK İHALESİNDE YAKLAŞIK MALİYET AÇIKLANMASI</a:t>
            </a:r>
            <a:r>
              <a:rPr lang="tr-TR" sz="2800" dirty="0"/>
              <a:t/>
            </a:r>
            <a:br>
              <a:rPr lang="tr-TR" sz="2800" dirty="0"/>
            </a:br>
            <a:endParaRPr lang="tr-TR" sz="2800" dirty="0"/>
          </a:p>
        </p:txBody>
      </p:sp>
      <p:sp>
        <p:nvSpPr>
          <p:cNvPr id="3" name="İçerik Yer Tutucusu 2"/>
          <p:cNvSpPr>
            <a:spLocks noGrp="1"/>
          </p:cNvSpPr>
          <p:nvPr>
            <p:ph idx="1"/>
          </p:nvPr>
        </p:nvSpPr>
        <p:spPr>
          <a:xfrm>
            <a:off x="549796" y="1484784"/>
            <a:ext cx="8721791" cy="4556579"/>
          </a:xfrm>
        </p:spPr>
        <p:txBody>
          <a:bodyPr/>
          <a:lstStyle/>
          <a:p>
            <a:pPr algn="just">
              <a:buFont typeface="Wingdings" panose="05000000000000000000" pitchFamily="2" charset="2"/>
              <a:buChar char="v"/>
            </a:pPr>
            <a:r>
              <a:rPr lang="tr-TR" sz="1800" dirty="0">
                <a:solidFill>
                  <a:schemeClr val="tx1"/>
                </a:solidFill>
              </a:rPr>
              <a:t>4734 sayılı Kanunun 36 </a:t>
            </a:r>
            <a:r>
              <a:rPr lang="tr-TR" sz="1800" dirty="0" err="1">
                <a:solidFill>
                  <a:schemeClr val="tx1"/>
                </a:solidFill>
              </a:rPr>
              <a:t>ncı</a:t>
            </a:r>
            <a:r>
              <a:rPr lang="tr-TR" sz="1800" dirty="0">
                <a:solidFill>
                  <a:schemeClr val="tx1"/>
                </a:solidFill>
              </a:rPr>
              <a:t> maddesinin ikinci fıkrası ile İhale Uygulama Yönetmeliklerinin “Yaklaşık maliyete ilişkin ilkeler” başlıklı maddesi uyarınca, son yazılı fiyat teklifleri ile birlikte açıklanması gerekmektedir. Bu çerçevede, ihale komisyonu tarafından 4734 sayılı Kanunun 36 </a:t>
            </a:r>
            <a:r>
              <a:rPr lang="tr-TR" sz="1800" dirty="0" err="1">
                <a:solidFill>
                  <a:schemeClr val="tx1"/>
                </a:solidFill>
              </a:rPr>
              <a:t>ncı</a:t>
            </a:r>
            <a:r>
              <a:rPr lang="tr-TR" sz="1800" dirty="0">
                <a:solidFill>
                  <a:schemeClr val="tx1"/>
                </a:solidFill>
              </a:rPr>
              <a:t> maddesinin birinci fıkrası uyarınca teklif zarflarının incelenmesinin ardından, teklif zarfları açılmadan önce yaklaşık maliyet açıklanacaktır. Ancak, isteklilerce sunulan teklif zarflarının hiçbirinin Kanunun 30 uncu maddesinin birinci fıkrasına uygun olmadığının anlaşılması halinde yaklaşık maliyet açıklanmayacaktır</a:t>
            </a:r>
            <a:r>
              <a:rPr lang="tr-TR" sz="1800" dirty="0" smtClean="0">
                <a:solidFill>
                  <a:schemeClr val="tx1"/>
                </a:solidFill>
              </a:rPr>
              <a:t>.</a:t>
            </a:r>
          </a:p>
          <a:p>
            <a:pPr algn="just">
              <a:buFont typeface="Wingdings" panose="05000000000000000000" pitchFamily="2" charset="2"/>
              <a:buChar char="v"/>
            </a:pPr>
            <a:r>
              <a:rPr lang="tr-TR" sz="1800" dirty="0">
                <a:solidFill>
                  <a:schemeClr val="tx1"/>
                </a:solidFill>
              </a:rPr>
              <a:t>P</a:t>
            </a:r>
            <a:r>
              <a:rPr lang="tr-TR" sz="1800" dirty="0" smtClean="0">
                <a:solidFill>
                  <a:schemeClr val="tx1"/>
                </a:solidFill>
              </a:rPr>
              <a:t>azarlık </a:t>
            </a:r>
            <a:r>
              <a:rPr lang="tr-TR" sz="1800" dirty="0">
                <a:solidFill>
                  <a:schemeClr val="tx1"/>
                </a:solidFill>
              </a:rPr>
              <a:t>usulüyle yapılan ihalelerde yaklaşık maliyetin son yazılı fiyat teklifleri ile birlikte açıklanacağı hükme bağlanmıştır. Ancak, son yazılı fiyat teklifini sunmayan isteklilerin ilk teklifleri son teklifi olarak kabul edileceğinden, son yazılı tekliflerin verilip verilmediğine, </a:t>
            </a:r>
            <a:r>
              <a:rPr lang="tr-TR" sz="1800" dirty="0" smtClean="0">
                <a:solidFill>
                  <a:schemeClr val="tx1"/>
                </a:solidFill>
              </a:rPr>
              <a:t>tekliflerin </a:t>
            </a:r>
            <a:r>
              <a:rPr lang="tr-TR" sz="1800" dirty="0">
                <a:solidFill>
                  <a:schemeClr val="tx1"/>
                </a:solidFill>
              </a:rPr>
              <a:t>usulüne uygun olup olmadığına bakılmaksızın, son yazılı fiyat tekliflerinin verileceği tarih ve saatte yaklaşık maliyet açıklanacaktır</a:t>
            </a:r>
            <a:r>
              <a:rPr lang="tr-TR" sz="1800" dirty="0" smtClean="0">
                <a:solidFill>
                  <a:schemeClr val="tx1"/>
                </a:solidFill>
              </a:rPr>
              <a:t>. </a:t>
            </a:r>
            <a:r>
              <a:rPr lang="tr-TR" sz="1800" b="1" dirty="0" smtClean="0">
                <a:solidFill>
                  <a:schemeClr val="tx1"/>
                </a:solidFill>
              </a:rPr>
              <a:t>(Kamu İhale Genel Tebliği </a:t>
            </a:r>
            <a:r>
              <a:rPr lang="tr-TR" sz="1800" b="1" dirty="0" err="1" smtClean="0">
                <a:solidFill>
                  <a:schemeClr val="tx1"/>
                </a:solidFill>
              </a:rPr>
              <a:t>md.</a:t>
            </a:r>
            <a:r>
              <a:rPr lang="tr-TR" sz="1800" b="1" dirty="0">
                <a:solidFill>
                  <a:schemeClr val="tx1"/>
                </a:solidFill>
              </a:rPr>
              <a:t> 16.2.5</a:t>
            </a:r>
            <a:r>
              <a:rPr lang="tr-TR" sz="1800" b="1" dirty="0" smtClean="0">
                <a:solidFill>
                  <a:schemeClr val="tx1"/>
                </a:solidFill>
              </a:rPr>
              <a:t>.)</a:t>
            </a:r>
            <a:endParaRPr lang="tr-TR" sz="1800" b="1" dirty="0">
              <a:solidFill>
                <a:schemeClr val="tx1"/>
              </a:solidFill>
            </a:endParaRPr>
          </a:p>
          <a:p>
            <a:pPr algn="just">
              <a:buFont typeface="Wingdings" panose="05000000000000000000" pitchFamily="2" charset="2"/>
              <a:buChar char="v"/>
            </a:pPr>
            <a:endParaRPr lang="tr-TR" dirty="0">
              <a:solidFill>
                <a:schemeClr val="tx1"/>
              </a:solidFill>
            </a:endParaRPr>
          </a:p>
          <a:p>
            <a:pPr marL="0" indent="0">
              <a:buNone/>
            </a:pPr>
            <a:endParaRPr lang="tr-TR" dirty="0">
              <a:solidFill>
                <a:schemeClr val="tx1"/>
              </a:solidFill>
            </a:endParaRPr>
          </a:p>
        </p:txBody>
      </p:sp>
    </p:spTree>
    <p:extLst>
      <p:ext uri="{BB962C8B-B14F-4D97-AF65-F5344CB8AC3E}">
        <p14:creationId xmlns:p14="http://schemas.microsoft.com/office/powerpoint/2010/main" val="3050067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158" y="1052736"/>
            <a:ext cx="8594429" cy="877664"/>
          </a:xfrm>
        </p:spPr>
        <p:txBody>
          <a:bodyPr/>
          <a:lstStyle/>
          <a:p>
            <a:r>
              <a:rPr lang="tr-TR" sz="3600" b="1" u="sng" dirty="0" smtClean="0">
                <a:solidFill>
                  <a:schemeClr val="accent2">
                    <a:lumMod val="75000"/>
                  </a:schemeClr>
                </a:solidFill>
                <a:latin typeface="Castellar" panose="020A0402060406010301" pitchFamily="18" charset="0"/>
              </a:rPr>
              <a:t>21/A</a:t>
            </a:r>
            <a:endParaRPr lang="tr-TR" dirty="0"/>
          </a:p>
        </p:txBody>
      </p:sp>
      <p:sp>
        <p:nvSpPr>
          <p:cNvPr id="3" name="İçerik Yer Tutucusu 2"/>
          <p:cNvSpPr>
            <a:spLocks noGrp="1"/>
          </p:cNvSpPr>
          <p:nvPr>
            <p:ph idx="1"/>
          </p:nvPr>
        </p:nvSpPr>
        <p:spPr>
          <a:xfrm>
            <a:off x="677158" y="2160591"/>
            <a:ext cx="8594429" cy="1340418"/>
          </a:xfrm>
        </p:spPr>
        <p:txBody>
          <a:bodyPr/>
          <a:lstStyle/>
          <a:p>
            <a:pPr>
              <a:buFont typeface="Wingdings" panose="05000000000000000000" pitchFamily="2" charset="2"/>
              <a:buChar char="Ø"/>
            </a:pPr>
            <a:r>
              <a:rPr lang="tr-TR" dirty="0">
                <a:solidFill>
                  <a:schemeClr val="tx1"/>
                </a:solidFill>
              </a:rPr>
              <a:t>4734 sayılı Kanunun 21/c maddesine göre </a:t>
            </a:r>
            <a:r>
              <a:rPr lang="tr-TR" dirty="0" smtClean="0">
                <a:solidFill>
                  <a:schemeClr val="tx1"/>
                </a:solidFill>
              </a:rPr>
              <a:t>daha </a:t>
            </a:r>
            <a:r>
              <a:rPr lang="tr-TR" dirty="0">
                <a:solidFill>
                  <a:schemeClr val="tx1"/>
                </a:solidFill>
              </a:rPr>
              <a:t>öncesinde  açık ihale  usulü veya belli istekliler arasında ihale usulü ile yapılan ihalede sonuç/teklif çıkmaması durumunda</a:t>
            </a:r>
            <a:endParaRPr lang="tr-TR" dirty="0" smtClean="0">
              <a:solidFill>
                <a:schemeClr val="tx1"/>
              </a:solidFill>
            </a:endParaRPr>
          </a:p>
          <a:p>
            <a:pPr marL="0" indent="0">
              <a:buNone/>
            </a:pPr>
            <a:endParaRPr lang="tr-TR" dirty="0"/>
          </a:p>
        </p:txBody>
      </p:sp>
    </p:spTree>
    <p:extLst>
      <p:ext uri="{BB962C8B-B14F-4D97-AF65-F5344CB8AC3E}">
        <p14:creationId xmlns:p14="http://schemas.microsoft.com/office/powerpoint/2010/main" val="3400849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21805" y="1268760"/>
            <a:ext cx="10044610" cy="1368152"/>
          </a:xfrm>
        </p:spPr>
        <p:txBody>
          <a:bodyPr>
            <a:normAutofit fontScale="90000"/>
          </a:bodyPr>
          <a:lstStyle/>
          <a:p>
            <a:r>
              <a:rPr lang="tr-TR" sz="5400" b="1" u="sng" dirty="0">
                <a:solidFill>
                  <a:schemeClr val="accent2">
                    <a:lumMod val="75000"/>
                  </a:schemeClr>
                </a:solidFill>
                <a:latin typeface="Castellar" panose="020A0402060406010301" pitchFamily="18" charset="0"/>
              </a:rPr>
              <a:t>21/b</a:t>
            </a:r>
            <a:r>
              <a:rPr lang="tr-TR" u="sng" dirty="0">
                <a:solidFill>
                  <a:schemeClr val="accent2">
                    <a:lumMod val="75000"/>
                  </a:schemeClr>
                </a:solidFill>
              </a:rPr>
              <a:t/>
            </a:r>
            <a:br>
              <a:rPr lang="tr-TR" u="sng" dirty="0">
                <a:solidFill>
                  <a:schemeClr val="accent2">
                    <a:lumMod val="75000"/>
                  </a:schemeClr>
                </a:solidFill>
              </a:rPr>
            </a:br>
            <a:endParaRPr lang="tr-TR" u="sng" dirty="0">
              <a:solidFill>
                <a:schemeClr val="accent2">
                  <a:lumMod val="75000"/>
                </a:schemeClr>
              </a:solidFill>
            </a:endParaRPr>
          </a:p>
        </p:txBody>
      </p:sp>
      <p:sp>
        <p:nvSpPr>
          <p:cNvPr id="5" name="İçerik Yer Tutucusu 4"/>
          <p:cNvSpPr>
            <a:spLocks noGrp="1"/>
          </p:cNvSpPr>
          <p:nvPr>
            <p:ph idx="1"/>
          </p:nvPr>
        </p:nvSpPr>
        <p:spPr>
          <a:xfrm>
            <a:off x="477789" y="2060848"/>
            <a:ext cx="9073007" cy="3958952"/>
          </a:xfrm>
        </p:spPr>
        <p:txBody>
          <a:bodyPr/>
          <a:lstStyle/>
          <a:p>
            <a:pPr marL="0" indent="0">
              <a:buNone/>
            </a:pPr>
            <a:endParaRPr lang="tr-TR" dirty="0" smtClean="0"/>
          </a:p>
          <a:p>
            <a:pPr marL="0" indent="0">
              <a:buNone/>
            </a:pPr>
            <a:endParaRPr lang="tr-TR" dirty="0"/>
          </a:p>
          <a:p>
            <a:pPr algn="just">
              <a:buFont typeface="Wingdings" panose="05000000000000000000" pitchFamily="2" charset="2"/>
              <a:buChar char="Ø"/>
            </a:pPr>
            <a:r>
              <a:rPr lang="tr-TR" dirty="0" smtClean="0"/>
              <a:t> </a:t>
            </a:r>
            <a:r>
              <a:rPr lang="tr-TR" dirty="0">
                <a:solidFill>
                  <a:schemeClr val="tx1"/>
                </a:solidFill>
              </a:rPr>
              <a:t>Doğal afetler, salgın hastalıklar, can veya mal kaybı tehlikesi gibi ani ve beklenmeyen veya </a:t>
            </a:r>
            <a:endParaRPr lang="tr-TR" dirty="0" smtClean="0">
              <a:solidFill>
                <a:schemeClr val="tx1"/>
              </a:solidFill>
            </a:endParaRPr>
          </a:p>
          <a:p>
            <a:pPr algn="just">
              <a:buFont typeface="Wingdings" panose="05000000000000000000" pitchFamily="2" charset="2"/>
              <a:buChar char="Ø"/>
            </a:pPr>
            <a:r>
              <a:rPr lang="tr-TR" dirty="0" smtClean="0">
                <a:solidFill>
                  <a:schemeClr val="tx1"/>
                </a:solidFill>
              </a:rPr>
              <a:t> </a:t>
            </a:r>
            <a:r>
              <a:rPr lang="tr-TR" dirty="0">
                <a:solidFill>
                  <a:schemeClr val="tx1"/>
                </a:solidFill>
              </a:rPr>
              <a:t>İdare tarafından önceden öngörülemeyen olayların ortaya çıkması üzerine, ihalenin ivedi olarak yapılmasının zorunlu olması (İki şartın birlikte gerçekleşmesi gerekir) </a:t>
            </a:r>
          </a:p>
          <a:p>
            <a:pPr algn="just">
              <a:buFont typeface="Wingdings" panose="05000000000000000000" pitchFamily="2" charset="2"/>
              <a:buChar char="Ø"/>
            </a:pPr>
            <a:endParaRPr lang="tr-TR" dirty="0"/>
          </a:p>
        </p:txBody>
      </p:sp>
    </p:spTree>
    <p:extLst>
      <p:ext uri="{BB962C8B-B14F-4D97-AF65-F5344CB8AC3E}">
        <p14:creationId xmlns:p14="http://schemas.microsoft.com/office/powerpoint/2010/main" val="57031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77789" y="404664"/>
            <a:ext cx="8856983" cy="3312368"/>
          </a:xfrm>
        </p:spPr>
        <p:txBody>
          <a:bodyPr>
            <a:normAutofit fontScale="90000"/>
          </a:bodyPr>
          <a:lstStyle/>
          <a:p>
            <a:r>
              <a:rPr lang="tr-TR" sz="2000" u="sng" dirty="0" smtClean="0">
                <a:solidFill>
                  <a:schemeClr val="tx2">
                    <a:lumMod val="60000"/>
                    <a:lumOff val="40000"/>
                  </a:schemeClr>
                </a:solidFill>
              </a:rPr>
              <a:t/>
            </a:r>
            <a:br>
              <a:rPr lang="tr-TR" sz="2000" u="sng" dirty="0" smtClean="0">
                <a:solidFill>
                  <a:schemeClr val="tx2">
                    <a:lumMod val="60000"/>
                    <a:lumOff val="40000"/>
                  </a:schemeClr>
                </a:solidFill>
              </a:rPr>
            </a:br>
            <a:r>
              <a:rPr lang="tr-TR" sz="2000" u="sng" dirty="0" smtClean="0">
                <a:solidFill>
                  <a:schemeClr val="tx2">
                    <a:lumMod val="60000"/>
                    <a:lumOff val="40000"/>
                  </a:schemeClr>
                </a:solidFill>
              </a:rPr>
              <a:t>ANİ </a:t>
            </a:r>
            <a:r>
              <a:rPr lang="tr-TR" sz="2000" u="sng" dirty="0">
                <a:solidFill>
                  <a:schemeClr val="tx2">
                    <a:lumMod val="60000"/>
                    <a:lumOff val="40000"/>
                  </a:schemeClr>
                </a:solidFill>
              </a:rPr>
              <a:t>VE BEKLENMEYEN OLAYLAR </a:t>
            </a:r>
            <a:r>
              <a:rPr lang="tr-TR" sz="2000" u="sng" dirty="0" smtClean="0">
                <a:solidFill>
                  <a:schemeClr val="tx2">
                    <a:lumMod val="60000"/>
                    <a:lumOff val="40000"/>
                  </a:schemeClr>
                </a:solidFill>
              </a:rPr>
              <a:t>(21/b)</a:t>
            </a:r>
            <a:br>
              <a:rPr lang="tr-TR" sz="2000" u="sng" dirty="0" smtClean="0">
                <a:solidFill>
                  <a:schemeClr val="tx2">
                    <a:lumMod val="60000"/>
                    <a:lumOff val="40000"/>
                  </a:schemeClr>
                </a:solidFill>
              </a:rPr>
            </a:br>
            <a:r>
              <a:rPr lang="tr-TR" sz="1600" dirty="0">
                <a:solidFill>
                  <a:schemeClr val="tx2">
                    <a:lumMod val="60000"/>
                    <a:lumOff val="40000"/>
                  </a:schemeClr>
                </a:solidFill>
              </a:rPr>
              <a:t/>
            </a:r>
            <a:br>
              <a:rPr lang="tr-TR" sz="1600" dirty="0">
                <a:solidFill>
                  <a:schemeClr val="tx2">
                    <a:lumMod val="60000"/>
                    <a:lumOff val="40000"/>
                  </a:schemeClr>
                </a:solidFill>
              </a:rPr>
            </a:br>
            <a:r>
              <a:rPr lang="tr-TR" sz="2000" dirty="0">
                <a:solidFill>
                  <a:schemeClr val="tx1"/>
                </a:solidFill>
              </a:rPr>
              <a:t>• Deprem, heyelan, toprak kayması, yangın, sel baskını, göçük tehlikesi vb. olayların ani ve beklenmeyen olaylar kapsamında değerlendirilerek, bu olaylar sonucunda ortaya çıkan hasar ve arızaların giderilmesi amacıyla yapılacak işlerin veya alınması gereken önlemlerin pazarlık usulü ile ihale edilmesi mümkündür</a:t>
            </a:r>
            <a:r>
              <a:rPr lang="tr-TR" sz="2000" dirty="0" smtClean="0">
                <a:solidFill>
                  <a:schemeClr val="tx1"/>
                </a:solidFill>
              </a:rPr>
              <a:t>.</a:t>
            </a:r>
            <a:br>
              <a:rPr lang="tr-TR" sz="2000" dirty="0" smtClean="0">
                <a:solidFill>
                  <a:schemeClr val="tx1"/>
                </a:solidFill>
              </a:rPr>
            </a:br>
            <a:r>
              <a:rPr lang="tr-TR" sz="2000" dirty="0" smtClean="0">
                <a:solidFill>
                  <a:schemeClr val="tx1"/>
                </a:solidFill>
              </a:rPr>
              <a:t/>
            </a:r>
            <a:br>
              <a:rPr lang="tr-TR" sz="2000" dirty="0" smtClean="0">
                <a:solidFill>
                  <a:schemeClr val="tx1"/>
                </a:solidFill>
              </a:rPr>
            </a:br>
            <a:r>
              <a:rPr lang="tr-TR" sz="2000" dirty="0" smtClean="0">
                <a:solidFill>
                  <a:schemeClr val="tx1"/>
                </a:solidFill>
              </a:rPr>
              <a:t> </a:t>
            </a:r>
            <a:r>
              <a:rPr lang="tr-TR" sz="2000" dirty="0">
                <a:solidFill>
                  <a:schemeClr val="tx1"/>
                </a:solidFill>
              </a:rPr>
              <a:t>• İdarelerin bu gerekçeye dayanarak pazarlık usulünü kullanması durumunda, ani ve beklenmeyen olaya ilişkin bilgi ve belgelere ihale işlem dosyasında yer vermeleri gerekmektedir</a:t>
            </a:r>
            <a:r>
              <a:rPr lang="tr-TR" sz="2000" dirty="0" smtClean="0">
                <a:solidFill>
                  <a:schemeClr val="tx1"/>
                </a:solidFill>
              </a:rPr>
              <a:t>.</a:t>
            </a:r>
            <a:br>
              <a:rPr lang="tr-TR" sz="2000" dirty="0" smtClean="0">
                <a:solidFill>
                  <a:schemeClr val="tx1"/>
                </a:solidFill>
              </a:rPr>
            </a:br>
            <a:r>
              <a:rPr lang="tr-TR" sz="2000" dirty="0" smtClean="0">
                <a:solidFill>
                  <a:schemeClr val="tx1"/>
                </a:solidFill>
              </a:rPr>
              <a:t/>
            </a:r>
            <a:br>
              <a:rPr lang="tr-TR" sz="2000" dirty="0" smtClean="0">
                <a:solidFill>
                  <a:schemeClr val="tx1"/>
                </a:solidFill>
              </a:rPr>
            </a:br>
            <a:r>
              <a:rPr lang="tr-TR" sz="1800" dirty="0">
                <a:solidFill>
                  <a:schemeClr val="tx1"/>
                </a:solidFill>
              </a:rPr>
              <a:t/>
            </a:r>
            <a:br>
              <a:rPr lang="tr-TR" sz="1800" dirty="0">
                <a:solidFill>
                  <a:schemeClr val="tx1"/>
                </a:solidFill>
              </a:rPr>
            </a:br>
            <a:r>
              <a:rPr lang="tr-TR" sz="1600" dirty="0">
                <a:solidFill>
                  <a:schemeClr val="tx1"/>
                </a:solidFill>
              </a:rPr>
              <a:t> </a:t>
            </a:r>
            <a:br>
              <a:rPr lang="tr-TR" sz="1600" dirty="0">
                <a:solidFill>
                  <a:schemeClr val="tx1"/>
                </a:solidFill>
              </a:rPr>
            </a:br>
            <a:endParaRPr lang="tr-TR" sz="1600" dirty="0">
              <a:solidFill>
                <a:schemeClr val="tx1"/>
              </a:solidFill>
            </a:endParaRPr>
          </a:p>
        </p:txBody>
      </p:sp>
      <p:sp>
        <p:nvSpPr>
          <p:cNvPr id="5" name="İçerik Yer Tutucusu 4"/>
          <p:cNvSpPr>
            <a:spLocks noGrp="1"/>
          </p:cNvSpPr>
          <p:nvPr>
            <p:ph idx="1"/>
          </p:nvPr>
        </p:nvSpPr>
        <p:spPr>
          <a:xfrm>
            <a:off x="477789" y="3717032"/>
            <a:ext cx="9217023" cy="2736304"/>
          </a:xfrm>
        </p:spPr>
        <p:txBody>
          <a:bodyPr>
            <a:normAutofit fontScale="25000" lnSpcReduction="20000"/>
          </a:bodyPr>
          <a:lstStyle/>
          <a:p>
            <a:pPr marL="0" indent="0">
              <a:buNone/>
            </a:pPr>
            <a:r>
              <a:rPr lang="tr-TR" sz="7200" u="sng" dirty="0">
                <a:solidFill>
                  <a:schemeClr val="tx2">
                    <a:lumMod val="60000"/>
                    <a:lumOff val="40000"/>
                  </a:schemeClr>
                </a:solidFill>
              </a:rPr>
              <a:t>ÖNGÖRÜLEMEYEN </a:t>
            </a:r>
            <a:r>
              <a:rPr lang="tr-TR" sz="7200" u="sng" dirty="0" smtClean="0">
                <a:solidFill>
                  <a:schemeClr val="tx2">
                    <a:lumMod val="60000"/>
                    <a:lumOff val="40000"/>
                  </a:schemeClr>
                </a:solidFill>
              </a:rPr>
              <a:t>OLAYLAR (21/b)</a:t>
            </a:r>
          </a:p>
          <a:p>
            <a:pPr marL="0" indent="0">
              <a:buNone/>
            </a:pPr>
            <a:endParaRPr lang="tr-TR" sz="7200" u="sng" dirty="0">
              <a:solidFill>
                <a:schemeClr val="tx2">
                  <a:lumMod val="60000"/>
                  <a:lumOff val="40000"/>
                </a:schemeClr>
              </a:solidFill>
            </a:endParaRPr>
          </a:p>
          <a:p>
            <a:pPr marL="0" indent="0">
              <a:buNone/>
            </a:pPr>
            <a:r>
              <a:rPr lang="tr-TR" sz="6400" dirty="0"/>
              <a:t> </a:t>
            </a:r>
            <a:r>
              <a:rPr lang="tr-TR" sz="7200" dirty="0"/>
              <a:t>• </a:t>
            </a:r>
            <a:r>
              <a:rPr lang="tr-TR" sz="7200" dirty="0">
                <a:solidFill>
                  <a:schemeClr val="tx1"/>
                </a:solidFill>
              </a:rPr>
              <a:t>Isıtma, soğutma, elektrik, doğalgaz, su, telefon sisteminde meydana gelen hasar ve arızalar vb. durumların idare tarafından önceden öngörülemeyen olaylar kapsamında değerlendirilmesi gerekmektedir.</a:t>
            </a:r>
          </a:p>
          <a:p>
            <a:pPr marL="0" indent="0">
              <a:buNone/>
            </a:pPr>
            <a:r>
              <a:rPr lang="tr-TR" sz="7200" dirty="0">
                <a:solidFill>
                  <a:schemeClr val="tx1"/>
                </a:solidFill>
              </a:rPr>
              <a:t> • İdareler tarafından öngörülemeyen olayların kapsamı belirlenirken dikkatli davranılmalı, öngörülmesi mümkün olan ve olağan dışı nitelik taşımayan durumların bu çerçeveye sokulmamasına özen gösterilmelidir.</a:t>
            </a:r>
          </a:p>
          <a:p>
            <a:pPr marL="0" indent="0">
              <a:buNone/>
            </a:pPr>
            <a:r>
              <a:rPr lang="tr-TR" sz="7200" dirty="0">
                <a:solidFill>
                  <a:schemeClr val="tx1"/>
                </a:solidFill>
              </a:rPr>
              <a:t> </a:t>
            </a:r>
          </a:p>
          <a:p>
            <a:pPr marL="0" indent="0">
              <a:buNone/>
            </a:pPr>
            <a:endParaRPr lang="tr-TR" dirty="0"/>
          </a:p>
        </p:txBody>
      </p:sp>
    </p:spTree>
    <p:extLst>
      <p:ext uri="{BB962C8B-B14F-4D97-AF65-F5344CB8AC3E}">
        <p14:creationId xmlns:p14="http://schemas.microsoft.com/office/powerpoint/2010/main" val="64444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765819" y="381000"/>
            <a:ext cx="9900595" cy="2183904"/>
          </a:xfrm>
        </p:spPr>
        <p:txBody>
          <a:bodyPr>
            <a:normAutofit fontScale="90000"/>
          </a:bodyPr>
          <a:lstStyle/>
          <a:p>
            <a:r>
              <a:rPr lang="tr-TR" b="1" u="sng" dirty="0" smtClean="0">
                <a:solidFill>
                  <a:schemeClr val="tx2">
                    <a:lumMod val="75000"/>
                  </a:schemeClr>
                </a:solidFill>
                <a:latin typeface="Castellar" panose="020A0402060406010301" pitchFamily="18" charset="0"/>
              </a:rPr>
              <a:t/>
            </a:r>
            <a:br>
              <a:rPr lang="tr-TR" b="1" u="sng" dirty="0" smtClean="0">
                <a:solidFill>
                  <a:schemeClr val="tx2">
                    <a:lumMod val="75000"/>
                  </a:schemeClr>
                </a:solidFill>
                <a:latin typeface="Castellar" panose="020A0402060406010301" pitchFamily="18" charset="0"/>
              </a:rPr>
            </a:br>
            <a:r>
              <a:rPr lang="tr-TR" b="1" u="sng" dirty="0">
                <a:solidFill>
                  <a:schemeClr val="tx2">
                    <a:lumMod val="75000"/>
                  </a:schemeClr>
                </a:solidFill>
                <a:latin typeface="Castellar" panose="020A0402060406010301" pitchFamily="18" charset="0"/>
              </a:rPr>
              <a:t/>
            </a:r>
            <a:br>
              <a:rPr lang="tr-TR" b="1" u="sng" dirty="0">
                <a:solidFill>
                  <a:schemeClr val="tx2">
                    <a:lumMod val="75000"/>
                  </a:schemeClr>
                </a:solidFill>
                <a:latin typeface="Castellar" panose="020A0402060406010301" pitchFamily="18" charset="0"/>
              </a:rPr>
            </a:br>
            <a:r>
              <a:rPr lang="tr-TR" sz="4400" b="1" u="sng" dirty="0" smtClean="0">
                <a:solidFill>
                  <a:schemeClr val="accent2">
                    <a:lumMod val="75000"/>
                  </a:schemeClr>
                </a:solidFill>
                <a:latin typeface="Castellar" panose="020A0402060406010301" pitchFamily="18" charset="0"/>
              </a:rPr>
              <a:t>21/c</a:t>
            </a:r>
            <a:r>
              <a:rPr lang="tr-TR" dirty="0">
                <a:solidFill>
                  <a:schemeClr val="accent2">
                    <a:lumMod val="75000"/>
                  </a:schemeClr>
                </a:solidFill>
                <a:latin typeface="Castellar" panose="020A0402060406010301" pitchFamily="18" charset="0"/>
              </a:rPr>
              <a:t/>
            </a:r>
            <a:br>
              <a:rPr lang="tr-TR" dirty="0">
                <a:solidFill>
                  <a:schemeClr val="accent2">
                    <a:lumMod val="75000"/>
                  </a:schemeClr>
                </a:solidFill>
                <a:latin typeface="Castellar" panose="020A0402060406010301" pitchFamily="18" charset="0"/>
              </a:rPr>
            </a:br>
            <a:endParaRPr lang="tr-TR" dirty="0">
              <a:solidFill>
                <a:schemeClr val="accent2">
                  <a:lumMod val="75000"/>
                </a:schemeClr>
              </a:solidFill>
              <a:latin typeface="Castellar" panose="020A0402060406010301" pitchFamily="18" charset="0"/>
            </a:endParaRPr>
          </a:p>
        </p:txBody>
      </p:sp>
      <p:sp>
        <p:nvSpPr>
          <p:cNvPr id="5" name="İçerik Yer Tutucusu 4"/>
          <p:cNvSpPr>
            <a:spLocks noGrp="1"/>
          </p:cNvSpPr>
          <p:nvPr>
            <p:ph idx="1"/>
          </p:nvPr>
        </p:nvSpPr>
        <p:spPr>
          <a:xfrm>
            <a:off x="477789" y="2780928"/>
            <a:ext cx="8712967" cy="3238872"/>
          </a:xfrm>
        </p:spPr>
        <p:txBody>
          <a:bodyPr/>
          <a:lstStyle/>
          <a:p>
            <a:pPr algn="just">
              <a:buFont typeface="Wingdings" panose="05000000000000000000" pitchFamily="2" charset="2"/>
              <a:buChar char="Ø"/>
            </a:pPr>
            <a:r>
              <a:rPr lang="tr-TR" dirty="0" smtClean="0">
                <a:solidFill>
                  <a:schemeClr val="tx1"/>
                </a:solidFill>
              </a:rPr>
              <a:t>4734 </a:t>
            </a:r>
            <a:r>
              <a:rPr lang="tr-TR" dirty="0">
                <a:solidFill>
                  <a:schemeClr val="tx1"/>
                </a:solidFill>
              </a:rPr>
              <a:t>sayılı Kanunun </a:t>
            </a:r>
            <a:r>
              <a:rPr lang="tr-TR" dirty="0" smtClean="0">
                <a:solidFill>
                  <a:schemeClr val="tx1"/>
                </a:solidFill>
              </a:rPr>
              <a:t>21/c </a:t>
            </a:r>
            <a:r>
              <a:rPr lang="tr-TR" dirty="0">
                <a:solidFill>
                  <a:schemeClr val="tx1"/>
                </a:solidFill>
              </a:rPr>
              <a:t>maddesine göre, savunma ve güvenlikle ilgili özel durumların ortaya çıkması tek başına pazarlık usulünün kullanılmasına imkan vermemekte, aynı zamanda ihalenin acilen gerçekleştirilmesinin de zaruret taşıması gerekmektedir.</a:t>
            </a:r>
          </a:p>
          <a:p>
            <a:pPr marL="0" indent="0">
              <a:buNone/>
            </a:pPr>
            <a:endParaRPr lang="tr-TR" dirty="0">
              <a:solidFill>
                <a:schemeClr val="tx1"/>
              </a:solidFill>
            </a:endParaRPr>
          </a:p>
          <a:p>
            <a:pPr marL="0" indent="0">
              <a:buNone/>
            </a:pPr>
            <a:endParaRPr lang="tr-TR" dirty="0"/>
          </a:p>
        </p:txBody>
      </p:sp>
    </p:spTree>
    <p:extLst>
      <p:ext uri="{BB962C8B-B14F-4D97-AF65-F5344CB8AC3E}">
        <p14:creationId xmlns:p14="http://schemas.microsoft.com/office/powerpoint/2010/main" val="2111994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765821" y="1700808"/>
            <a:ext cx="9900594" cy="792088"/>
          </a:xfrm>
        </p:spPr>
        <p:txBody>
          <a:bodyPr>
            <a:normAutofit fontScale="90000"/>
          </a:bodyPr>
          <a:lstStyle/>
          <a:p>
            <a:r>
              <a:rPr lang="tr-TR" sz="4400" b="1" u="sng" dirty="0">
                <a:solidFill>
                  <a:schemeClr val="accent2">
                    <a:lumMod val="75000"/>
                  </a:schemeClr>
                </a:solidFill>
                <a:latin typeface="Castellar" panose="020A0402060406010301" pitchFamily="18" charset="0"/>
              </a:rPr>
              <a:t>21/d</a:t>
            </a:r>
            <a:r>
              <a:rPr lang="tr-TR" sz="4000" b="1" u="sng" dirty="0">
                <a:solidFill>
                  <a:schemeClr val="tx2">
                    <a:lumMod val="75000"/>
                  </a:schemeClr>
                </a:solidFill>
                <a:latin typeface="Castellar" panose="020A0402060406010301" pitchFamily="18" charset="0"/>
              </a:rPr>
              <a:t> </a:t>
            </a:r>
            <a:r>
              <a:rPr lang="tr-TR" dirty="0"/>
              <a:t/>
            </a:r>
            <a:br>
              <a:rPr lang="tr-TR" dirty="0"/>
            </a:br>
            <a:endParaRPr lang="tr-TR" dirty="0"/>
          </a:p>
        </p:txBody>
      </p:sp>
      <p:sp>
        <p:nvSpPr>
          <p:cNvPr id="5" name="İçerik Yer Tutucusu 4"/>
          <p:cNvSpPr>
            <a:spLocks noGrp="1"/>
          </p:cNvSpPr>
          <p:nvPr>
            <p:ph idx="1"/>
          </p:nvPr>
        </p:nvSpPr>
        <p:spPr>
          <a:xfrm>
            <a:off x="549797" y="2996952"/>
            <a:ext cx="8928991" cy="3022848"/>
          </a:xfrm>
        </p:spPr>
        <p:txBody>
          <a:bodyPr/>
          <a:lstStyle/>
          <a:p>
            <a:pPr algn="just">
              <a:buFont typeface="Wingdings" panose="05000000000000000000" pitchFamily="2" charset="2"/>
              <a:buChar char="Ø"/>
            </a:pPr>
            <a:r>
              <a:rPr lang="tr-TR" dirty="0">
                <a:solidFill>
                  <a:schemeClr val="tx1"/>
                </a:solidFill>
              </a:rPr>
              <a:t>4734 sayılı Kanunun </a:t>
            </a:r>
            <a:r>
              <a:rPr lang="tr-TR" dirty="0" smtClean="0">
                <a:solidFill>
                  <a:schemeClr val="tx1"/>
                </a:solidFill>
              </a:rPr>
              <a:t>21/d </a:t>
            </a:r>
            <a:r>
              <a:rPr lang="tr-TR" dirty="0">
                <a:solidFill>
                  <a:schemeClr val="tx1"/>
                </a:solidFill>
              </a:rPr>
              <a:t>maddesindeki düzenleme çerçevesinde pazarlık usulünün kullanılabilmesi için ihale konusu malın piyasada hazır halde bulunmaması yeterli olmamakta, ayrıca araştırma ve geliştirme sürecine ihtiyaç göstermesi, daha açık anlatımla o ana kadar üretimi yapılmış olanlardan daha gelişmiş ve farklı nitelikler taşıması da gerekmektedir. </a:t>
            </a:r>
          </a:p>
        </p:txBody>
      </p:sp>
    </p:spTree>
    <p:extLst>
      <p:ext uri="{BB962C8B-B14F-4D97-AF65-F5344CB8AC3E}">
        <p14:creationId xmlns:p14="http://schemas.microsoft.com/office/powerpoint/2010/main" val="175192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4400" b="1" dirty="0" smtClean="0">
                <a:solidFill>
                  <a:schemeClr val="accent2">
                    <a:lumMod val="75000"/>
                  </a:schemeClr>
                </a:solidFill>
                <a:latin typeface="Castellar" panose="020A0402060406010301" pitchFamily="18" charset="0"/>
              </a:rPr>
              <a:t>21/e</a:t>
            </a:r>
            <a:r>
              <a:rPr lang="tr-TR" dirty="0">
                <a:solidFill>
                  <a:srgbClr val="0070C0"/>
                </a:solidFill>
              </a:rPr>
              <a:t/>
            </a:r>
            <a:br>
              <a:rPr lang="tr-TR" dirty="0">
                <a:solidFill>
                  <a:srgbClr val="0070C0"/>
                </a:solidFill>
              </a:rPr>
            </a:br>
            <a:endParaRPr lang="tr-TR" dirty="0">
              <a:solidFill>
                <a:srgbClr val="0070C0"/>
              </a:solidFill>
            </a:endParaRPr>
          </a:p>
        </p:txBody>
      </p:sp>
      <p:sp>
        <p:nvSpPr>
          <p:cNvPr id="5" name="İçerik Yer Tutucusu 4"/>
          <p:cNvSpPr>
            <a:spLocks noGrp="1"/>
          </p:cNvSpPr>
          <p:nvPr>
            <p:ph idx="1"/>
          </p:nvPr>
        </p:nvSpPr>
        <p:spPr>
          <a:xfrm>
            <a:off x="677158" y="2204864"/>
            <a:ext cx="8594429" cy="3836499"/>
          </a:xfrm>
        </p:spPr>
        <p:txBody>
          <a:bodyPr>
            <a:normAutofit/>
          </a:bodyPr>
          <a:lstStyle/>
          <a:p>
            <a:pPr algn="just">
              <a:buFont typeface="Wingdings" panose="05000000000000000000" pitchFamily="2" charset="2"/>
              <a:buChar char="Ø"/>
            </a:pPr>
            <a:r>
              <a:rPr lang="tr-TR" dirty="0" smtClean="0">
                <a:solidFill>
                  <a:schemeClr val="tx1"/>
                </a:solidFill>
              </a:rPr>
              <a:t>İhale </a:t>
            </a:r>
            <a:r>
              <a:rPr lang="tr-TR" dirty="0">
                <a:solidFill>
                  <a:schemeClr val="tx1"/>
                </a:solidFill>
              </a:rPr>
              <a:t>konusu mal veya hizmet alımları ile yapım işlerinin özgün nitelikte ve karmaşık olması </a:t>
            </a:r>
            <a:endParaRPr lang="tr-TR" dirty="0" smtClean="0">
              <a:solidFill>
                <a:schemeClr val="tx1"/>
              </a:solidFill>
            </a:endParaRPr>
          </a:p>
          <a:p>
            <a:pPr algn="just">
              <a:buFont typeface="Wingdings" panose="05000000000000000000" pitchFamily="2" charset="2"/>
              <a:buChar char="Ø"/>
            </a:pPr>
            <a:r>
              <a:rPr lang="tr-TR" dirty="0" smtClean="0">
                <a:solidFill>
                  <a:schemeClr val="tx1"/>
                </a:solidFill>
              </a:rPr>
              <a:t>İşin </a:t>
            </a:r>
            <a:r>
              <a:rPr lang="tr-TR" dirty="0">
                <a:solidFill>
                  <a:schemeClr val="tx1"/>
                </a:solidFill>
              </a:rPr>
              <a:t>özgün nitelikte ve karmaşık olması dolayısıyla teknik ve malî özelliklerinin gerekli olan netlikte belirlenememesi şartlarının birlikte gerçekleşmesi gerekir</a:t>
            </a:r>
            <a:r>
              <a:rPr lang="tr-TR" dirty="0" smtClean="0">
                <a:solidFill>
                  <a:schemeClr val="tx1"/>
                </a:solidFill>
              </a:rPr>
              <a:t>. </a:t>
            </a:r>
            <a:r>
              <a:rPr lang="tr-TR" dirty="0">
                <a:solidFill>
                  <a:schemeClr val="tx1"/>
                </a:solidFill>
              </a:rPr>
              <a:t>İdarenin kendi teknik bilgi ve birikimi ile ihtiyaç konusu işin teknik ve mali özelliklerini yeterince, başka bir ifadeyle ihale edilebilecek ölçüde ortaya koyabildiği veya bu hususu danışmanlık hizmet sunucularına yaptırabildiği hallerde bu bendin uygulanmaması gerekir. </a:t>
            </a:r>
          </a:p>
          <a:p>
            <a:pPr marL="0" indent="0">
              <a:buNone/>
            </a:pPr>
            <a:endParaRPr lang="tr-TR" dirty="0">
              <a:solidFill>
                <a:schemeClr val="tx1"/>
              </a:solidFill>
            </a:endParaRPr>
          </a:p>
        </p:txBody>
      </p:sp>
    </p:spTree>
    <p:extLst>
      <p:ext uri="{BB962C8B-B14F-4D97-AF65-F5344CB8AC3E}">
        <p14:creationId xmlns:p14="http://schemas.microsoft.com/office/powerpoint/2010/main" val="2378310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9837" y="692696"/>
            <a:ext cx="9756578" cy="1584176"/>
          </a:xfrm>
        </p:spPr>
        <p:txBody>
          <a:bodyPr/>
          <a:lstStyle/>
          <a:p>
            <a:r>
              <a:rPr lang="tr-TR" sz="4000" b="1" dirty="0">
                <a:solidFill>
                  <a:schemeClr val="accent2">
                    <a:lumMod val="75000"/>
                  </a:schemeClr>
                </a:solidFill>
                <a:latin typeface="Castellar" panose="020A0402060406010301" pitchFamily="18" charset="0"/>
              </a:rPr>
              <a:t>21/f</a:t>
            </a:r>
            <a:r>
              <a:rPr lang="tr-TR" dirty="0"/>
              <a:t/>
            </a:r>
            <a:br>
              <a:rPr lang="tr-TR" dirty="0"/>
            </a:br>
            <a:endParaRPr lang="tr-TR" dirty="0"/>
          </a:p>
        </p:txBody>
      </p:sp>
      <p:sp>
        <p:nvSpPr>
          <p:cNvPr id="3" name="İçerik Yer Tutucusu 2"/>
          <p:cNvSpPr>
            <a:spLocks noGrp="1"/>
          </p:cNvSpPr>
          <p:nvPr>
            <p:ph idx="1"/>
          </p:nvPr>
        </p:nvSpPr>
        <p:spPr>
          <a:xfrm>
            <a:off x="693812" y="1700808"/>
            <a:ext cx="8594429" cy="3880773"/>
          </a:xfrm>
        </p:spPr>
        <p:txBody>
          <a:bodyPr>
            <a:normAutofit/>
          </a:bodyPr>
          <a:lstStyle/>
          <a:p>
            <a:pPr>
              <a:buFont typeface="Wingdings" panose="05000000000000000000" pitchFamily="2" charset="2"/>
              <a:buChar char="Ø"/>
            </a:pPr>
            <a:r>
              <a:rPr lang="tr-TR" dirty="0" smtClean="0"/>
              <a:t> </a:t>
            </a:r>
            <a:r>
              <a:rPr lang="tr-TR" sz="1800" dirty="0">
                <a:solidFill>
                  <a:schemeClr val="tx1"/>
                </a:solidFill>
              </a:rPr>
              <a:t>İdarelerin yaklaşık maliyeti 404.732,00 </a:t>
            </a:r>
            <a:r>
              <a:rPr lang="tr-TR" sz="1800" dirty="0" smtClean="0">
                <a:solidFill>
                  <a:schemeClr val="tx1"/>
                </a:solidFill>
              </a:rPr>
              <a:t>TL(2021 yılı Limiti)’ye </a:t>
            </a:r>
            <a:r>
              <a:rPr lang="tr-TR" sz="1800" dirty="0">
                <a:solidFill>
                  <a:schemeClr val="tx1"/>
                </a:solidFill>
              </a:rPr>
              <a:t>kadar olan mamul mal, malzeme veya hizmet alımları </a:t>
            </a:r>
          </a:p>
          <a:p>
            <a:pPr>
              <a:buFont typeface="Wingdings" panose="05000000000000000000" pitchFamily="2" charset="2"/>
              <a:buChar char="Ø"/>
            </a:pPr>
            <a:r>
              <a:rPr lang="tr-TR" sz="1800" dirty="0" smtClean="0">
                <a:solidFill>
                  <a:schemeClr val="tx1"/>
                </a:solidFill>
              </a:rPr>
              <a:t>Dolayısıyla </a:t>
            </a:r>
            <a:r>
              <a:rPr lang="tr-TR" sz="1800" dirty="0">
                <a:solidFill>
                  <a:schemeClr val="tx1"/>
                </a:solidFill>
              </a:rPr>
              <a:t>yapım işleri bu kapsamda yaptırılamaz. </a:t>
            </a:r>
          </a:p>
          <a:p>
            <a:pPr>
              <a:buFont typeface="Wingdings" panose="05000000000000000000" pitchFamily="2" charset="2"/>
              <a:buChar char="Ø"/>
            </a:pPr>
            <a:r>
              <a:rPr lang="tr-TR" sz="1800" dirty="0" smtClean="0">
                <a:solidFill>
                  <a:schemeClr val="tx1"/>
                </a:solidFill>
              </a:rPr>
              <a:t>21/f </a:t>
            </a:r>
            <a:r>
              <a:rPr lang="tr-TR" sz="1800" dirty="0">
                <a:solidFill>
                  <a:schemeClr val="tx1"/>
                </a:solidFill>
              </a:rPr>
              <a:t>uygulamasında idare ayrımı yoktur. Limit büyükşehir dahilindeki idareler için de diğerleri için de aynıdır. </a:t>
            </a:r>
          </a:p>
          <a:p>
            <a:pPr>
              <a:buFont typeface="Wingdings" panose="05000000000000000000" pitchFamily="2" charset="2"/>
              <a:buChar char="Ø"/>
            </a:pPr>
            <a:r>
              <a:rPr lang="tr-TR" sz="1800" dirty="0" smtClean="0">
                <a:solidFill>
                  <a:schemeClr val="tx1"/>
                </a:solidFill>
              </a:rPr>
              <a:t>İhtiyacın </a:t>
            </a:r>
            <a:r>
              <a:rPr lang="tr-TR" sz="1800" dirty="0">
                <a:solidFill>
                  <a:schemeClr val="tx1"/>
                </a:solidFill>
              </a:rPr>
              <a:t>kısımlara bölünmek suretiyle 21/f kapsamında yaptırılması Kanunun 5. maddesindeki temel ilkelere aykırıdır. </a:t>
            </a:r>
          </a:p>
          <a:p>
            <a:pPr>
              <a:buFont typeface="Wingdings" panose="05000000000000000000" pitchFamily="2" charset="2"/>
              <a:buChar char="Ø"/>
            </a:pPr>
            <a:r>
              <a:rPr lang="tr-TR" sz="1800" dirty="0" smtClean="0">
                <a:solidFill>
                  <a:schemeClr val="tx1"/>
                </a:solidFill>
              </a:rPr>
              <a:t>21/f </a:t>
            </a:r>
            <a:r>
              <a:rPr lang="tr-TR" sz="1800" dirty="0">
                <a:solidFill>
                  <a:schemeClr val="tx1"/>
                </a:solidFill>
              </a:rPr>
              <a:t>kapsamında yaptırılacak işlerde de şartname düzenlenmesi zorunludur. </a:t>
            </a:r>
          </a:p>
          <a:p>
            <a:pPr marL="0" indent="0">
              <a:buNone/>
            </a:pPr>
            <a:endParaRPr lang="tr-TR" sz="1800" dirty="0"/>
          </a:p>
          <a:p>
            <a:pPr marL="0" indent="0">
              <a:buNone/>
            </a:pPr>
            <a:endParaRPr lang="tr-TR" dirty="0"/>
          </a:p>
        </p:txBody>
      </p:sp>
    </p:spTree>
    <p:extLst>
      <p:ext uri="{BB962C8B-B14F-4D97-AF65-F5344CB8AC3E}">
        <p14:creationId xmlns:p14="http://schemas.microsoft.com/office/powerpoint/2010/main" val="74974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765820" y="836712"/>
            <a:ext cx="8208912" cy="2664296"/>
          </a:xfrm>
          <a:ln w="76200">
            <a:noFill/>
          </a:ln>
        </p:spPr>
        <p:txBody>
          <a:bodyPr>
            <a:normAutofit/>
          </a:bodyPr>
          <a:lstStyle/>
          <a:p>
            <a:pPr fontAlgn="base"/>
            <a:r>
              <a:rPr lang="tr-TR" sz="2000" b="1" dirty="0" smtClean="0">
                <a:solidFill>
                  <a:schemeClr val="tx1"/>
                </a:solidFill>
              </a:rPr>
              <a:t>**21 </a:t>
            </a:r>
            <a:r>
              <a:rPr lang="tr-TR" sz="2000" b="1" dirty="0">
                <a:solidFill>
                  <a:schemeClr val="tx1"/>
                </a:solidFill>
              </a:rPr>
              <a:t>f Pazarlık usulü</a:t>
            </a:r>
            <a:r>
              <a:rPr lang="tr-TR" sz="2000" dirty="0">
                <a:solidFill>
                  <a:schemeClr val="tx1"/>
                </a:solidFill>
              </a:rPr>
              <a:t> ülkemizde toplam kamu ihaleleri içinde gerek sayı olarak ve gerekse tutar olarak açık ihale usulünden sonra en fazla kullanılan </a:t>
            </a:r>
            <a:r>
              <a:rPr lang="tr-TR" sz="2000" dirty="0" smtClean="0">
                <a:solidFill>
                  <a:schemeClr val="tx1"/>
                </a:solidFill>
              </a:rPr>
              <a:t>ihale usulüdür</a:t>
            </a:r>
            <a:r>
              <a:rPr lang="tr-TR" sz="2000" dirty="0">
                <a:solidFill>
                  <a:schemeClr val="tx1"/>
                </a:solidFill>
              </a:rPr>
              <a:t>.</a:t>
            </a:r>
            <a:br>
              <a:rPr lang="tr-TR" sz="2000" dirty="0">
                <a:solidFill>
                  <a:schemeClr val="tx1"/>
                </a:solidFill>
              </a:rPr>
            </a:br>
            <a:r>
              <a:rPr lang="tr-TR" sz="2000" dirty="0">
                <a:solidFill>
                  <a:schemeClr val="tx1"/>
                </a:solidFill>
              </a:rPr>
              <a:t> </a:t>
            </a:r>
            <a:br>
              <a:rPr lang="tr-TR" sz="2000" dirty="0">
                <a:solidFill>
                  <a:schemeClr val="tx1"/>
                </a:solidFill>
              </a:rPr>
            </a:br>
            <a:r>
              <a:rPr lang="tr-TR" sz="2000" dirty="0">
                <a:solidFill>
                  <a:schemeClr val="tx1"/>
                </a:solidFill>
              </a:rPr>
              <a:t> </a:t>
            </a:r>
            <a:br>
              <a:rPr lang="tr-TR" sz="2000" dirty="0">
                <a:solidFill>
                  <a:schemeClr val="tx1"/>
                </a:solidFill>
              </a:rPr>
            </a:br>
            <a:r>
              <a:rPr lang="tr-TR" sz="2000" dirty="0" smtClean="0">
                <a:solidFill>
                  <a:schemeClr val="tx1"/>
                </a:solidFill>
              </a:rPr>
              <a:t>**</a:t>
            </a:r>
            <a:r>
              <a:rPr lang="tr-TR" sz="2000" b="1" dirty="0" smtClean="0">
                <a:solidFill>
                  <a:schemeClr val="tx1"/>
                </a:solidFill>
              </a:rPr>
              <a:t>21 </a:t>
            </a:r>
            <a:r>
              <a:rPr lang="tr-TR" sz="2000" b="1" dirty="0">
                <a:solidFill>
                  <a:schemeClr val="tx1"/>
                </a:solidFill>
              </a:rPr>
              <a:t>f Pazarlık Usulü İhale Limiti 2021</a:t>
            </a:r>
            <a:r>
              <a:rPr lang="tr-TR" sz="2000" dirty="0">
                <a:solidFill>
                  <a:schemeClr val="tx1"/>
                </a:solidFill>
              </a:rPr>
              <a:t> yılı için </a:t>
            </a:r>
            <a:r>
              <a:rPr lang="tr-TR" sz="2000" b="1" u="sng" dirty="0" smtClean="0">
                <a:solidFill>
                  <a:schemeClr val="tx1"/>
                </a:solidFill>
              </a:rPr>
              <a:t>404.732,00 </a:t>
            </a:r>
            <a:r>
              <a:rPr lang="tr-TR" sz="2000" b="1" u="sng" dirty="0">
                <a:solidFill>
                  <a:schemeClr val="tx1"/>
                </a:solidFill>
              </a:rPr>
              <a:t>TL</a:t>
            </a:r>
            <a:r>
              <a:rPr lang="tr-TR" sz="2000" dirty="0">
                <a:solidFill>
                  <a:schemeClr val="tx1"/>
                </a:solidFill>
              </a:rPr>
              <a:t> olarak belirlenmiştir.</a:t>
            </a:r>
            <a:br>
              <a:rPr lang="tr-TR" sz="2000" dirty="0">
                <a:solidFill>
                  <a:schemeClr val="tx1"/>
                </a:solidFill>
              </a:rPr>
            </a:br>
            <a:endParaRPr lang="tr-TR" sz="2000" dirty="0">
              <a:solidFill>
                <a:schemeClr val="tx1"/>
              </a:solidFill>
            </a:endParaRPr>
          </a:p>
        </p:txBody>
      </p:sp>
      <p:pic>
        <p:nvPicPr>
          <p:cNvPr id="2" name="Resim 1"/>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09836" y="3140968"/>
            <a:ext cx="7200800" cy="3237218"/>
          </a:xfrm>
          <a:prstGeom prst="rect">
            <a:avLst/>
          </a:prstGeom>
          <a:ln>
            <a:noFill/>
          </a:ln>
          <a:effectLst>
            <a:softEdge rad="112500"/>
          </a:effectLst>
        </p:spPr>
      </p:pic>
    </p:spTree>
    <p:extLst>
      <p:ext uri="{BB962C8B-B14F-4D97-AF65-F5344CB8AC3E}">
        <p14:creationId xmlns:p14="http://schemas.microsoft.com/office/powerpoint/2010/main" val="147749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7828" y="335846"/>
            <a:ext cx="10153128" cy="1200329"/>
          </a:xfrm>
          <a:prstGeom prst="rect">
            <a:avLst/>
          </a:prstGeom>
        </p:spPr>
        <p:txBody>
          <a:bodyPr wrap="square">
            <a:spAutoFit/>
          </a:bodyPr>
          <a:lstStyle/>
          <a:p>
            <a:pPr lvl="0" algn="ctr">
              <a:lnSpc>
                <a:spcPct val="90000"/>
              </a:lnSpc>
              <a:buClr>
                <a:srgbClr val="56C5FF"/>
              </a:buClr>
              <a:buSzPct val="100000"/>
            </a:pPr>
            <a:endParaRPr lang="tr-TR" sz="2000" cap="all" spc="200" dirty="0" smtClean="0">
              <a:solidFill>
                <a:srgbClr val="56C5FF"/>
              </a:solidFill>
              <a:latin typeface="Tahoma" panose="020B0604030504040204" pitchFamily="34" charset="0"/>
              <a:ea typeface="Tahoma" panose="020B0604030504040204" pitchFamily="34" charset="0"/>
              <a:cs typeface="Tahoma" panose="020B0604030504040204" pitchFamily="34" charset="0"/>
            </a:endParaRPr>
          </a:p>
          <a:p>
            <a:pPr lvl="0" algn="ctr">
              <a:lnSpc>
                <a:spcPct val="90000"/>
              </a:lnSpc>
              <a:buClr>
                <a:srgbClr val="56C5FF"/>
              </a:buClr>
              <a:buSzPct val="100000"/>
            </a:pPr>
            <a:endParaRPr lang="tr-TR" sz="2000" cap="all" spc="200" dirty="0">
              <a:solidFill>
                <a:srgbClr val="56C5FF"/>
              </a:solidFill>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90000"/>
              </a:lnSpc>
              <a:buClr>
                <a:srgbClr val="56C5FF"/>
              </a:buClr>
              <a:buSzPct val="100000"/>
              <a:buFont typeface="Arial" panose="020B0604020202020204" pitchFamily="34" charset="0"/>
              <a:buChar char="•"/>
            </a:pPr>
            <a:endParaRPr lang="tr-TR" sz="2000" cap="all" spc="200" dirty="0" smtClean="0">
              <a:ea typeface="Tahoma" panose="020B0604030504040204" pitchFamily="34" charset="0"/>
              <a:cs typeface="Tahoma" panose="020B0604030504040204" pitchFamily="34" charset="0"/>
            </a:endParaRPr>
          </a:p>
          <a:p>
            <a:pPr marL="342900" lvl="0" indent="-342900" algn="just">
              <a:lnSpc>
                <a:spcPct val="90000"/>
              </a:lnSpc>
              <a:buClr>
                <a:srgbClr val="56C5FF"/>
              </a:buClr>
              <a:buSzPct val="100000"/>
              <a:buFont typeface="Arial" panose="020B0604020202020204" pitchFamily="34" charset="0"/>
              <a:buChar char="•"/>
            </a:pPr>
            <a:endParaRPr lang="tr-TR" sz="2000" cap="all" spc="200" dirty="0" smtClean="0">
              <a:ea typeface="Tahoma" panose="020B0604030504040204" pitchFamily="34" charset="0"/>
              <a:cs typeface="Tahoma" panose="020B0604030504040204" pitchFamily="34" charset="0"/>
            </a:endParaRPr>
          </a:p>
        </p:txBody>
      </p:sp>
      <p:sp>
        <p:nvSpPr>
          <p:cNvPr id="9" name="Unvan 8"/>
          <p:cNvSpPr>
            <a:spLocks noGrp="1"/>
          </p:cNvSpPr>
          <p:nvPr>
            <p:ph type="title"/>
          </p:nvPr>
        </p:nvSpPr>
        <p:spPr>
          <a:xfrm>
            <a:off x="-1" y="381000"/>
            <a:ext cx="9694813" cy="1607840"/>
          </a:xfrm>
        </p:spPr>
        <p:txBody>
          <a:bodyPr>
            <a:normAutofit fontScale="90000"/>
          </a:bodyPr>
          <a:lstStyle/>
          <a:p>
            <a:pPr lvl="0" algn="ctr"/>
            <a:r>
              <a:rPr lang="tr-TR" cap="all" spc="200" dirty="0">
                <a:solidFill>
                  <a:srgbClr val="56C5FF"/>
                </a:solidFill>
                <a:latin typeface="Tahoma" panose="020B0604030504040204" pitchFamily="34" charset="0"/>
                <a:ea typeface="Tahoma" panose="020B0604030504040204" pitchFamily="34" charset="0"/>
                <a:cs typeface="Tahoma" panose="020B0604030504040204" pitchFamily="34" charset="0"/>
              </a:rPr>
              <a:t/>
            </a:r>
            <a:br>
              <a:rPr lang="tr-TR" cap="all" spc="200" dirty="0">
                <a:solidFill>
                  <a:srgbClr val="56C5FF"/>
                </a:solidFill>
                <a:latin typeface="Tahoma" panose="020B0604030504040204" pitchFamily="34" charset="0"/>
                <a:ea typeface="Tahoma" panose="020B0604030504040204" pitchFamily="34" charset="0"/>
                <a:cs typeface="Tahoma" panose="020B0604030504040204" pitchFamily="34" charset="0"/>
              </a:rPr>
            </a:br>
            <a:r>
              <a:rPr lang="tr-TR" sz="3200" cap="all" spc="200" dirty="0">
                <a:solidFill>
                  <a:schemeClr val="tx2">
                    <a:lumMod val="75000"/>
                  </a:schemeClr>
                </a:solidFill>
                <a:ea typeface="Tahoma" panose="020B0604030504040204" pitchFamily="34" charset="0"/>
                <a:cs typeface="Tahoma" panose="020B0604030504040204" pitchFamily="34" charset="0"/>
              </a:rPr>
              <a:t>TEMEL </a:t>
            </a:r>
            <a:r>
              <a:rPr lang="tr-TR" sz="3600" cap="all" spc="200" dirty="0" smtClean="0">
                <a:solidFill>
                  <a:schemeClr val="tx2">
                    <a:lumMod val="75000"/>
                  </a:schemeClr>
                </a:solidFill>
                <a:ea typeface="Tahoma" panose="020B0604030504040204" pitchFamily="34" charset="0"/>
                <a:cs typeface="Tahoma" panose="020B0604030504040204" pitchFamily="34" charset="0"/>
              </a:rPr>
              <a:t>İLKELER (4734</a:t>
            </a:r>
            <a:r>
              <a:rPr lang="tr-TR" sz="3200" cap="all" spc="200" dirty="0" smtClean="0">
                <a:solidFill>
                  <a:schemeClr val="tx2">
                    <a:lumMod val="75000"/>
                  </a:schemeClr>
                </a:solidFill>
                <a:ea typeface="Tahoma" panose="020B0604030504040204" pitchFamily="34" charset="0"/>
                <a:cs typeface="Tahoma" panose="020B0604030504040204" pitchFamily="34" charset="0"/>
              </a:rPr>
              <a:t> md.5)</a:t>
            </a:r>
            <a:r>
              <a:rPr lang="tr-TR" sz="3200" cap="all" spc="200" dirty="0">
                <a:solidFill>
                  <a:schemeClr val="tx2">
                    <a:lumMod val="75000"/>
                  </a:schemeClr>
                </a:solidFill>
                <a:ea typeface="Tahoma" panose="020B0604030504040204" pitchFamily="34" charset="0"/>
                <a:cs typeface="Tahoma" panose="020B0604030504040204" pitchFamily="34" charset="0"/>
              </a:rPr>
              <a:t/>
            </a:r>
            <a:br>
              <a:rPr lang="tr-TR" sz="3200" cap="all" spc="200" dirty="0">
                <a:solidFill>
                  <a:schemeClr val="tx2">
                    <a:lumMod val="75000"/>
                  </a:schemeClr>
                </a:solidFill>
                <a:ea typeface="Tahoma" panose="020B0604030504040204" pitchFamily="34" charset="0"/>
                <a:cs typeface="Tahoma" panose="020B0604030504040204" pitchFamily="34" charset="0"/>
              </a:rPr>
            </a:br>
            <a:endParaRPr lang="tr-TR" sz="3200" dirty="0">
              <a:solidFill>
                <a:schemeClr val="tx2">
                  <a:lumMod val="75000"/>
                </a:schemeClr>
              </a:solidFill>
            </a:endParaRPr>
          </a:p>
        </p:txBody>
      </p:sp>
      <p:sp>
        <p:nvSpPr>
          <p:cNvPr id="10" name="İçerik Yer Tutucusu 9"/>
          <p:cNvSpPr>
            <a:spLocks noGrp="1"/>
          </p:cNvSpPr>
          <p:nvPr>
            <p:ph idx="1"/>
          </p:nvPr>
        </p:nvSpPr>
        <p:spPr>
          <a:xfrm>
            <a:off x="405781" y="1628800"/>
            <a:ext cx="9433047" cy="4391000"/>
          </a:xfrm>
        </p:spPr>
        <p:txBody>
          <a:bodyPr>
            <a:normAutofit/>
          </a:bodyPr>
          <a:lstStyle/>
          <a:p>
            <a:pPr marL="0" indent="0" algn="just">
              <a:buClr>
                <a:srgbClr val="56C5FF"/>
              </a:buClr>
              <a:buNone/>
            </a:pPr>
            <a:r>
              <a:rPr lang="tr-TR" sz="1800" dirty="0">
                <a:solidFill>
                  <a:schemeClr val="tx1"/>
                </a:solidFill>
              </a:rPr>
              <a:t>İdareler, bu Kanuna göre yapılacak ihalelerde; saydamlığı, rekabeti, eşit muameleyi, güvenirliği, gizliliği, kamuoyu denetimini, ihtiyaçların uygun şartlarla ve zamanında karşılanmasını ve kaynakların verimli kullanılmasını sağlamakla sorumludur.</a:t>
            </a:r>
          </a:p>
          <a:p>
            <a:r>
              <a:rPr lang="tr-TR" dirty="0">
                <a:solidFill>
                  <a:schemeClr val="tx1"/>
                </a:solidFill>
              </a:rPr>
              <a:t>Aralarında kabul edilebilir doğal bir bağlantı olmadığı sürece mal alımı, hizmet alımı ve yapım işleri </a:t>
            </a:r>
            <a:r>
              <a:rPr lang="tr-TR" dirty="0" smtClean="0">
                <a:solidFill>
                  <a:schemeClr val="tx1"/>
                </a:solidFill>
              </a:rPr>
              <a:t>bir arada </a:t>
            </a:r>
            <a:r>
              <a:rPr lang="tr-TR" dirty="0">
                <a:solidFill>
                  <a:schemeClr val="tx1"/>
                </a:solidFill>
              </a:rPr>
              <a:t>ihale edilemez. </a:t>
            </a:r>
          </a:p>
          <a:p>
            <a:r>
              <a:rPr lang="tr-TR" dirty="0">
                <a:solidFill>
                  <a:schemeClr val="tx1"/>
                </a:solidFill>
              </a:rPr>
              <a:t>Eşik değerlerin altında kalmak amacıyla mal veya hizmet alımları ile yapım işleri kısımlara bölünemez.</a:t>
            </a:r>
          </a:p>
          <a:p>
            <a:pPr lvl="0"/>
            <a:r>
              <a:rPr lang="tr-TR" dirty="0">
                <a:solidFill>
                  <a:schemeClr val="tx1"/>
                </a:solidFill>
              </a:rPr>
              <a:t>Bu Kanuna göre yapılacak ihalelerde açık ihale usulü ve belli istekliler arasında ihale usulü temel </a:t>
            </a:r>
            <a:r>
              <a:rPr lang="tr-TR" dirty="0" smtClean="0">
                <a:solidFill>
                  <a:schemeClr val="tx1"/>
                </a:solidFill>
              </a:rPr>
              <a:t>usullerdir.</a:t>
            </a:r>
          </a:p>
          <a:p>
            <a:r>
              <a:rPr lang="tr-TR" dirty="0">
                <a:solidFill>
                  <a:schemeClr val="tx1"/>
                </a:solidFill>
              </a:rPr>
              <a:t>Ödeneği bulunmayan hiçbir iş için ihaleye çıkılamaz. </a:t>
            </a:r>
          </a:p>
          <a:p>
            <a:pPr marL="0" lvl="0" indent="0" algn="just">
              <a:buClr>
                <a:srgbClr val="56C5FF"/>
              </a:buClr>
              <a:buNone/>
            </a:pPr>
            <a:endParaRPr lang="tr-TR" sz="1800" spc="200" dirty="0" smtClean="0">
              <a:solidFill>
                <a:schemeClr val="tx1"/>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5624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158" y="609600"/>
            <a:ext cx="8594429" cy="515144"/>
          </a:xfrm>
        </p:spPr>
        <p:txBody>
          <a:bodyPr>
            <a:normAutofit/>
          </a:bodyPr>
          <a:lstStyle/>
          <a:p>
            <a:r>
              <a:rPr lang="tr-TR" sz="2400" dirty="0" smtClean="0"/>
              <a:t>PAZARLIK USULU İHALEDE SÖZLEŞMEYE DAVET SÜRELERİ:</a:t>
            </a:r>
            <a:endParaRPr lang="tr-TR" sz="2400" dirty="0"/>
          </a:p>
        </p:txBody>
      </p:sp>
      <p:sp>
        <p:nvSpPr>
          <p:cNvPr id="4" name="İçerik Yer Tutucusu 3"/>
          <p:cNvSpPr>
            <a:spLocks noGrp="1"/>
          </p:cNvSpPr>
          <p:nvPr>
            <p:ph sz="half" idx="1"/>
          </p:nvPr>
        </p:nvSpPr>
        <p:spPr>
          <a:xfrm>
            <a:off x="677158" y="1124743"/>
            <a:ext cx="4182945" cy="280831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28575">
            <a:solidFill>
              <a:schemeClr val="tx1"/>
            </a:solidFill>
          </a:ln>
        </p:spPr>
        <p:txBody>
          <a:bodyPr>
            <a:normAutofit fontScale="92500" lnSpcReduction="20000"/>
          </a:bodyPr>
          <a:lstStyle/>
          <a:p>
            <a:pPr marL="0" indent="0">
              <a:buNone/>
            </a:pPr>
            <a:endParaRPr lang="tr-TR" dirty="0"/>
          </a:p>
          <a:p>
            <a:pPr marL="0" indent="0">
              <a:buNone/>
            </a:pPr>
            <a:endParaRPr lang="tr-TR" dirty="0" smtClean="0"/>
          </a:p>
          <a:p>
            <a:pPr marL="0" indent="0">
              <a:buNone/>
            </a:pPr>
            <a:r>
              <a:rPr lang="tr-TR" dirty="0" smtClean="0">
                <a:solidFill>
                  <a:schemeClr val="tx1"/>
                </a:solidFill>
              </a:rPr>
              <a:t>4734 sayılı kanunun; </a:t>
            </a:r>
          </a:p>
          <a:p>
            <a:pPr marL="0" indent="0">
              <a:buNone/>
            </a:pPr>
            <a:endParaRPr lang="tr-TR" dirty="0">
              <a:solidFill>
                <a:schemeClr val="tx1"/>
              </a:solidFill>
            </a:endParaRPr>
          </a:p>
          <a:p>
            <a:pPr marL="0" indent="0">
              <a:buNone/>
            </a:pPr>
            <a:r>
              <a:rPr lang="tr-TR" dirty="0" smtClean="0">
                <a:solidFill>
                  <a:schemeClr val="tx1"/>
                </a:solidFill>
              </a:rPr>
              <a:t>21 </a:t>
            </a:r>
            <a:r>
              <a:rPr lang="tr-TR" dirty="0" smtClean="0">
                <a:solidFill>
                  <a:srgbClr val="FF0000"/>
                </a:solidFill>
              </a:rPr>
              <a:t>(a), (d), (e) </a:t>
            </a:r>
            <a:r>
              <a:rPr lang="tr-TR" dirty="0" smtClean="0">
                <a:solidFill>
                  <a:schemeClr val="tx1"/>
                </a:solidFill>
              </a:rPr>
              <a:t>ve</a:t>
            </a:r>
            <a:r>
              <a:rPr lang="tr-TR" dirty="0" smtClean="0">
                <a:solidFill>
                  <a:srgbClr val="FF0000"/>
                </a:solidFill>
              </a:rPr>
              <a:t> (f) </a:t>
            </a:r>
            <a:r>
              <a:rPr lang="tr-TR" dirty="0" smtClean="0">
                <a:solidFill>
                  <a:schemeClr val="tx1"/>
                </a:solidFill>
              </a:rPr>
              <a:t>bentlerine göre </a:t>
            </a:r>
          </a:p>
          <a:p>
            <a:pPr marL="0" indent="0">
              <a:buNone/>
            </a:pPr>
            <a:r>
              <a:rPr lang="tr-TR" u="sng" dirty="0" smtClean="0">
                <a:solidFill>
                  <a:schemeClr val="tx1"/>
                </a:solidFill>
              </a:rPr>
              <a:t>10 (on) </a:t>
            </a:r>
            <a:r>
              <a:rPr lang="tr-TR" dirty="0" smtClean="0">
                <a:solidFill>
                  <a:schemeClr val="tx1"/>
                </a:solidFill>
              </a:rPr>
              <a:t>gün olarak belirlenmiştir.</a:t>
            </a:r>
            <a:endParaRPr lang="tr-TR" dirty="0">
              <a:solidFill>
                <a:schemeClr val="tx1"/>
              </a:solidFill>
            </a:endParaRPr>
          </a:p>
        </p:txBody>
      </p:sp>
      <p:sp>
        <p:nvSpPr>
          <p:cNvPr id="5" name="İçerik Yer Tutucusu 4"/>
          <p:cNvSpPr>
            <a:spLocks noGrp="1"/>
          </p:cNvSpPr>
          <p:nvPr>
            <p:ph sz="half" idx="2"/>
          </p:nvPr>
        </p:nvSpPr>
        <p:spPr>
          <a:xfrm>
            <a:off x="5088645" y="1124745"/>
            <a:ext cx="4182944" cy="280831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28575">
            <a:solidFill>
              <a:schemeClr val="tx1"/>
            </a:solidFill>
          </a:ln>
        </p:spPr>
        <p:txBody>
          <a:bodyPr>
            <a:normAutofit fontScale="92500" lnSpcReduction="20000"/>
          </a:bodyPr>
          <a:lstStyle/>
          <a:p>
            <a:pPr marL="0" indent="0">
              <a:buNone/>
            </a:pPr>
            <a:endParaRPr lang="tr-TR" dirty="0" smtClean="0"/>
          </a:p>
          <a:p>
            <a:pPr marL="0" indent="0">
              <a:buNone/>
            </a:pPr>
            <a:r>
              <a:rPr lang="tr-TR" dirty="0" smtClean="0">
                <a:solidFill>
                  <a:schemeClr val="tx1"/>
                </a:solidFill>
              </a:rPr>
              <a:t>4734 </a:t>
            </a:r>
            <a:r>
              <a:rPr lang="tr-TR" dirty="0">
                <a:solidFill>
                  <a:schemeClr val="tx1"/>
                </a:solidFill>
              </a:rPr>
              <a:t>sayılı </a:t>
            </a:r>
            <a:r>
              <a:rPr lang="tr-TR" dirty="0" smtClean="0">
                <a:solidFill>
                  <a:schemeClr val="tx1"/>
                </a:solidFill>
              </a:rPr>
              <a:t>kanunun; </a:t>
            </a:r>
            <a:endParaRPr lang="tr-TR" dirty="0">
              <a:solidFill>
                <a:schemeClr val="tx1"/>
              </a:solidFill>
            </a:endParaRPr>
          </a:p>
          <a:p>
            <a:pPr marL="0" indent="0">
              <a:buNone/>
            </a:pPr>
            <a:endParaRPr lang="tr-TR" sz="1800" dirty="0"/>
          </a:p>
          <a:p>
            <a:pPr marL="0" indent="0">
              <a:buNone/>
            </a:pPr>
            <a:r>
              <a:rPr lang="tr-TR" dirty="0">
                <a:solidFill>
                  <a:schemeClr val="tx1"/>
                </a:solidFill>
              </a:rPr>
              <a:t>21</a:t>
            </a:r>
            <a:r>
              <a:rPr lang="tr-TR" dirty="0"/>
              <a:t> </a:t>
            </a:r>
            <a:r>
              <a:rPr lang="tr-TR" dirty="0" smtClean="0">
                <a:solidFill>
                  <a:srgbClr val="FF0000"/>
                </a:solidFill>
              </a:rPr>
              <a:t>(b) </a:t>
            </a:r>
            <a:r>
              <a:rPr lang="tr-TR" dirty="0">
                <a:solidFill>
                  <a:schemeClr val="tx1"/>
                </a:solidFill>
              </a:rPr>
              <a:t>ve</a:t>
            </a:r>
            <a:r>
              <a:rPr lang="tr-TR" dirty="0">
                <a:solidFill>
                  <a:srgbClr val="FF0000"/>
                </a:solidFill>
              </a:rPr>
              <a:t> </a:t>
            </a:r>
            <a:r>
              <a:rPr lang="tr-TR" dirty="0" smtClean="0">
                <a:solidFill>
                  <a:srgbClr val="FF0000"/>
                </a:solidFill>
              </a:rPr>
              <a:t>(c) </a:t>
            </a:r>
            <a:r>
              <a:rPr lang="tr-TR" dirty="0">
                <a:solidFill>
                  <a:schemeClr val="tx1"/>
                </a:solidFill>
              </a:rPr>
              <a:t>bentlerine göre </a:t>
            </a:r>
            <a:r>
              <a:rPr lang="tr-TR" u="sng" dirty="0" smtClean="0">
                <a:solidFill>
                  <a:schemeClr val="tx1"/>
                </a:solidFill>
              </a:rPr>
              <a:t>5 (beş) </a:t>
            </a:r>
            <a:r>
              <a:rPr lang="tr-TR" dirty="0" smtClean="0">
                <a:solidFill>
                  <a:schemeClr val="tx1"/>
                </a:solidFill>
              </a:rPr>
              <a:t>gün olarak </a:t>
            </a:r>
            <a:r>
              <a:rPr lang="tr-TR" dirty="0">
                <a:solidFill>
                  <a:schemeClr val="tx1"/>
                </a:solidFill>
              </a:rPr>
              <a:t>b</a:t>
            </a:r>
            <a:r>
              <a:rPr lang="tr-TR" dirty="0" smtClean="0">
                <a:solidFill>
                  <a:schemeClr val="tx1"/>
                </a:solidFill>
              </a:rPr>
              <a:t>elirlenmiştir.</a:t>
            </a:r>
            <a:endParaRPr lang="tr-TR" dirty="0">
              <a:solidFill>
                <a:schemeClr val="tx1"/>
              </a:solidFill>
            </a:endParaRPr>
          </a:p>
          <a:p>
            <a:pPr marL="0" indent="0">
              <a:buNone/>
            </a:pPr>
            <a:r>
              <a:rPr lang="tr-TR" dirty="0" smtClean="0">
                <a:solidFill>
                  <a:schemeClr val="tx1"/>
                </a:solidFill>
              </a:rPr>
              <a:t>* </a:t>
            </a:r>
            <a:r>
              <a:rPr lang="tr-TR" dirty="0">
                <a:solidFill>
                  <a:schemeClr val="tx1"/>
                </a:solidFill>
              </a:rPr>
              <a:t>İdare tarafından önceden öngörülemeyen  olayların ve özel durumların ortaya çıkması üzerine ihalenin ivedi olarak yapılmasının zorunlu olması </a:t>
            </a:r>
            <a:r>
              <a:rPr lang="tr-TR" dirty="0" smtClean="0">
                <a:solidFill>
                  <a:schemeClr val="tx1"/>
                </a:solidFill>
              </a:rPr>
              <a:t>sebebiyle  </a:t>
            </a:r>
            <a:endParaRPr lang="tr-TR" dirty="0">
              <a:solidFill>
                <a:schemeClr val="tx1"/>
              </a:solidFill>
            </a:endParaRPr>
          </a:p>
        </p:txBody>
      </p:sp>
      <p:pic>
        <p:nvPicPr>
          <p:cNvPr id="3" name="Resim 2"/>
          <p:cNvPicPr>
            <a:picLocks noChangeAspect="1"/>
          </p:cNvPicPr>
          <p:nvPr/>
        </p:nvPicPr>
        <p:blipFill>
          <a:blip r:embed="rId2">
            <a:graysc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677158" y="3944145"/>
            <a:ext cx="8594429" cy="2509192"/>
          </a:xfrm>
          <a:prstGeom prst="rect">
            <a:avLst/>
          </a:prstGeom>
          <a:ln>
            <a:noFill/>
          </a:ln>
          <a:effectLst>
            <a:softEdge rad="112500"/>
          </a:effectLst>
        </p:spPr>
      </p:pic>
    </p:spTree>
    <p:extLst>
      <p:ext uri="{BB962C8B-B14F-4D97-AF65-F5344CB8AC3E}">
        <p14:creationId xmlns:p14="http://schemas.microsoft.com/office/powerpoint/2010/main" val="184881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3600" dirty="0">
                <a:solidFill>
                  <a:schemeClr val="tx2">
                    <a:lumMod val="60000"/>
                    <a:lumOff val="40000"/>
                  </a:schemeClr>
                </a:solidFill>
              </a:rPr>
              <a:t>PAZARLIK USULÜ İHALEDE ÖDENEK KULLANIMINDA </a:t>
            </a:r>
            <a:r>
              <a:rPr lang="tr-TR" sz="3600" u="sng" dirty="0">
                <a:solidFill>
                  <a:srgbClr val="FF0000"/>
                </a:solidFill>
              </a:rPr>
              <a:t>%10</a:t>
            </a:r>
            <a:r>
              <a:rPr lang="tr-TR" sz="3600" dirty="0">
                <a:solidFill>
                  <a:srgbClr val="FF0000"/>
                </a:solidFill>
              </a:rPr>
              <a:t> </a:t>
            </a:r>
            <a:r>
              <a:rPr lang="tr-TR" sz="3600" dirty="0">
                <a:solidFill>
                  <a:schemeClr val="tx2">
                    <a:lumMod val="60000"/>
                    <a:lumOff val="40000"/>
                  </a:schemeClr>
                </a:solidFill>
              </a:rPr>
              <a:t>ŞARTI</a:t>
            </a:r>
            <a:endParaRPr lang="tr-TR" dirty="0">
              <a:solidFill>
                <a:schemeClr val="tx2">
                  <a:lumMod val="60000"/>
                  <a:lumOff val="40000"/>
                </a:schemeClr>
              </a:solidFill>
            </a:endParaRPr>
          </a:p>
        </p:txBody>
      </p:sp>
      <p:sp>
        <p:nvSpPr>
          <p:cNvPr id="3" name="İçerik Yer Tutucusu 2"/>
          <p:cNvSpPr>
            <a:spLocks noGrp="1"/>
          </p:cNvSpPr>
          <p:nvPr>
            <p:ph idx="1"/>
          </p:nvPr>
        </p:nvSpPr>
        <p:spPr>
          <a:xfrm>
            <a:off x="677158" y="2060848"/>
            <a:ext cx="7865526" cy="4024789"/>
          </a:xfrm>
        </p:spPr>
        <p:txBody>
          <a:bodyPr/>
          <a:lstStyle/>
          <a:p>
            <a:pPr marL="0" indent="0" algn="just">
              <a:buNone/>
            </a:pPr>
            <a:endParaRPr lang="tr-TR" dirty="0" smtClean="0">
              <a:solidFill>
                <a:schemeClr val="tx2">
                  <a:lumMod val="75000"/>
                </a:schemeClr>
              </a:solidFill>
            </a:endParaRPr>
          </a:p>
          <a:p>
            <a:pPr marL="0" indent="0" algn="just">
              <a:buNone/>
            </a:pPr>
            <a:r>
              <a:rPr lang="tr-TR" sz="1800" b="1" dirty="0">
                <a:solidFill>
                  <a:schemeClr val="tx1"/>
                </a:solidFill>
              </a:rPr>
              <a:t>Kamu İhale Kanununun </a:t>
            </a:r>
            <a:r>
              <a:rPr lang="tr-TR" sz="1800" b="1" u="sng" dirty="0">
                <a:solidFill>
                  <a:schemeClr val="tx1"/>
                </a:solidFill>
              </a:rPr>
              <a:t>62 </a:t>
            </a:r>
            <a:r>
              <a:rPr lang="tr-TR" sz="1800" b="1" u="sng" dirty="0" err="1">
                <a:solidFill>
                  <a:schemeClr val="tx1"/>
                </a:solidFill>
              </a:rPr>
              <a:t>nci</a:t>
            </a:r>
            <a:r>
              <a:rPr lang="tr-TR" sz="1800" b="1" u="sng" dirty="0">
                <a:solidFill>
                  <a:schemeClr val="tx1"/>
                </a:solidFill>
              </a:rPr>
              <a:t> </a:t>
            </a:r>
            <a:r>
              <a:rPr lang="tr-TR" sz="1800" b="1" u="sng" dirty="0" smtClean="0">
                <a:solidFill>
                  <a:schemeClr val="tx1"/>
                </a:solidFill>
              </a:rPr>
              <a:t>maddesinin (ı</a:t>
            </a:r>
            <a:r>
              <a:rPr lang="tr-TR" sz="1800" b="1" u="sng" dirty="0">
                <a:solidFill>
                  <a:schemeClr val="tx1"/>
                </a:solidFill>
              </a:rPr>
              <a:t>) bendine</a:t>
            </a:r>
            <a:r>
              <a:rPr lang="tr-TR" sz="1800" b="1" dirty="0">
                <a:solidFill>
                  <a:schemeClr val="tx1"/>
                </a:solidFill>
              </a:rPr>
              <a:t> göre;</a:t>
            </a:r>
            <a:br>
              <a:rPr lang="tr-TR" sz="1800" b="1" dirty="0">
                <a:solidFill>
                  <a:schemeClr val="tx1"/>
                </a:solidFill>
              </a:rPr>
            </a:br>
            <a:r>
              <a:rPr lang="tr-TR" sz="1800" dirty="0">
                <a:solidFill>
                  <a:schemeClr val="tx2">
                    <a:lumMod val="75000"/>
                  </a:schemeClr>
                </a:solidFill>
              </a:rPr>
              <a:t/>
            </a:r>
            <a:br>
              <a:rPr lang="tr-TR" sz="1800" dirty="0">
                <a:solidFill>
                  <a:schemeClr val="tx2">
                    <a:lumMod val="75000"/>
                  </a:schemeClr>
                </a:solidFill>
              </a:rPr>
            </a:br>
            <a:r>
              <a:rPr lang="tr-TR" sz="1800" dirty="0">
                <a:solidFill>
                  <a:schemeClr val="tx1"/>
                </a:solidFill>
              </a:rPr>
              <a:t>21-f (Pazarlık Usulü) ve 22-d (Doğrudan Temin) yöntemiyle yapılacak harcamaların yıllık toplamı, İ</a:t>
            </a:r>
            <a:r>
              <a:rPr lang="tr-TR" sz="1800" dirty="0" smtClean="0">
                <a:solidFill>
                  <a:schemeClr val="tx1"/>
                </a:solidFill>
              </a:rPr>
              <a:t>darelerin (Kurumun)bütçelerine </a:t>
            </a:r>
            <a:r>
              <a:rPr lang="tr-TR" sz="1800" dirty="0">
                <a:solidFill>
                  <a:schemeClr val="tx1"/>
                </a:solidFill>
              </a:rPr>
              <a:t>bu amaçla konulan ödeneklerin %10’unu aşamaz. 21 ve 22. madde kapsamında yapılacak harcamaların %10’u aşması durumunda harcama yapılmadan önce Kamu İhale Kurulundan uygun görüş alınması gerekir. 21-f ve 22-d Maddesi kapsamında gerçekleştirilen harcamalar Kamu İhale Kurulunun uygun görüşü olmadıkça bu amaçla konulan </a:t>
            </a:r>
            <a:r>
              <a:rPr lang="tr-TR" sz="1800" u="sng" dirty="0">
                <a:solidFill>
                  <a:schemeClr val="tx1"/>
                </a:solidFill>
              </a:rPr>
              <a:t>ödeneklerin %10’unu geçemez.</a:t>
            </a:r>
            <a:br>
              <a:rPr lang="tr-TR" sz="1800" u="sng" dirty="0">
                <a:solidFill>
                  <a:schemeClr val="tx1"/>
                </a:solidFill>
              </a:rPr>
            </a:br>
            <a:endParaRPr lang="tr-TR" dirty="0">
              <a:solidFill>
                <a:schemeClr val="tx1"/>
              </a:solidFill>
            </a:endParaRPr>
          </a:p>
        </p:txBody>
      </p:sp>
    </p:spTree>
    <p:extLst>
      <p:ext uri="{BB962C8B-B14F-4D97-AF65-F5344CB8AC3E}">
        <p14:creationId xmlns:p14="http://schemas.microsoft.com/office/powerpoint/2010/main" val="155706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158" y="260648"/>
            <a:ext cx="8594429" cy="1669752"/>
          </a:xfrm>
        </p:spPr>
        <p:txBody>
          <a:bodyPr>
            <a:normAutofit/>
          </a:bodyPr>
          <a:lstStyle/>
          <a:p>
            <a:r>
              <a:rPr lang="tr-TR" sz="3600" u="sng" dirty="0">
                <a:solidFill>
                  <a:schemeClr val="tx2">
                    <a:lumMod val="60000"/>
                    <a:lumOff val="40000"/>
                  </a:schemeClr>
                </a:solidFill>
              </a:rPr>
              <a:t>% 10 LİMİTİNE İLİŞKİN </a:t>
            </a:r>
            <a:r>
              <a:rPr lang="tr-TR" sz="3600" u="sng" dirty="0" smtClean="0">
                <a:solidFill>
                  <a:schemeClr val="tx2">
                    <a:lumMod val="60000"/>
                    <a:lumOff val="40000"/>
                  </a:schemeClr>
                </a:solidFill>
              </a:rPr>
              <a:t>ŞARTLAR: </a:t>
            </a:r>
            <a:r>
              <a:rPr lang="tr-TR" dirty="0">
                <a:solidFill>
                  <a:srgbClr val="00B0F0"/>
                </a:solidFill>
              </a:rPr>
              <a:t/>
            </a:r>
            <a:br>
              <a:rPr lang="tr-TR" dirty="0">
                <a:solidFill>
                  <a:srgbClr val="00B0F0"/>
                </a:solidFill>
              </a:rPr>
            </a:br>
            <a:endParaRPr lang="tr-TR" dirty="0">
              <a:solidFill>
                <a:srgbClr val="00B0F0"/>
              </a:solidFill>
            </a:endParaRPr>
          </a:p>
        </p:txBody>
      </p:sp>
      <p:sp>
        <p:nvSpPr>
          <p:cNvPr id="3" name="İçerik Yer Tutucusu 2"/>
          <p:cNvSpPr>
            <a:spLocks noGrp="1"/>
          </p:cNvSpPr>
          <p:nvPr>
            <p:ph idx="1"/>
          </p:nvPr>
        </p:nvSpPr>
        <p:spPr>
          <a:xfrm>
            <a:off x="677158" y="1052736"/>
            <a:ext cx="8594429" cy="4680520"/>
          </a:xfrm>
        </p:spPr>
        <p:txBody>
          <a:bodyPr>
            <a:noAutofit/>
          </a:bodyPr>
          <a:lstStyle/>
          <a:p>
            <a:pPr algn="just">
              <a:buFont typeface="Wingdings" panose="05000000000000000000" pitchFamily="2" charset="2"/>
              <a:buChar char="q"/>
            </a:pPr>
            <a:r>
              <a:rPr lang="tr-TR" sz="1800" dirty="0" smtClean="0">
                <a:solidFill>
                  <a:schemeClr val="tx1"/>
                </a:solidFill>
              </a:rPr>
              <a:t>Kanun </a:t>
            </a:r>
            <a:r>
              <a:rPr lang="tr-TR" sz="1800" dirty="0">
                <a:solidFill>
                  <a:schemeClr val="tx1"/>
                </a:solidFill>
              </a:rPr>
              <a:t>parasal limite atıf yaptığı için bu maddenin uygulanmasında 21/f ve 22/d ye göre yapılacak harcamalar parasal limite tabidir. </a:t>
            </a:r>
          </a:p>
          <a:p>
            <a:pPr algn="just">
              <a:buFont typeface="Wingdings" panose="05000000000000000000" pitchFamily="2" charset="2"/>
              <a:buChar char="q"/>
            </a:pPr>
            <a:r>
              <a:rPr lang="tr-TR" sz="1800" dirty="0" smtClean="0">
                <a:solidFill>
                  <a:schemeClr val="tx1"/>
                </a:solidFill>
              </a:rPr>
              <a:t>21</a:t>
            </a:r>
            <a:r>
              <a:rPr lang="tr-TR" sz="1800" dirty="0">
                <a:solidFill>
                  <a:schemeClr val="tx1"/>
                </a:solidFill>
              </a:rPr>
              <a:t>. ve 22 . maddenin diğer bentleri gereğince yapılan harcamalar limite tabi değildir.</a:t>
            </a:r>
          </a:p>
          <a:p>
            <a:pPr algn="just">
              <a:buFont typeface="Wingdings" panose="05000000000000000000" pitchFamily="2" charset="2"/>
              <a:buChar char="q"/>
            </a:pPr>
            <a:r>
              <a:rPr lang="tr-TR" sz="1800" dirty="0" smtClean="0">
                <a:solidFill>
                  <a:schemeClr val="tx1"/>
                </a:solidFill>
              </a:rPr>
              <a:t>Temsil </a:t>
            </a:r>
            <a:r>
              <a:rPr lang="tr-TR" sz="1800" dirty="0">
                <a:solidFill>
                  <a:schemeClr val="tx1"/>
                </a:solidFill>
              </a:rPr>
              <a:t>ağırlama faaliyetleri kapsamında yapılacak konaklama, seyahat ve iaşeye ilişkin alımlar limite tabi değildir.</a:t>
            </a:r>
          </a:p>
          <a:p>
            <a:pPr algn="just">
              <a:buFont typeface="Wingdings" panose="05000000000000000000" pitchFamily="2" charset="2"/>
              <a:buChar char="q"/>
            </a:pPr>
            <a:r>
              <a:rPr lang="tr-TR" sz="1800" dirty="0" smtClean="0">
                <a:solidFill>
                  <a:schemeClr val="tx1"/>
                </a:solidFill>
              </a:rPr>
              <a:t>% </a:t>
            </a:r>
            <a:r>
              <a:rPr lang="tr-TR" sz="1800" dirty="0">
                <a:solidFill>
                  <a:schemeClr val="tx1"/>
                </a:solidFill>
              </a:rPr>
              <a:t>10 limiti idare bazında takip edilecektir</a:t>
            </a:r>
            <a:r>
              <a:rPr lang="tr-TR" sz="1800" dirty="0" smtClean="0">
                <a:solidFill>
                  <a:schemeClr val="tx1"/>
                </a:solidFill>
              </a:rPr>
              <a:t>.</a:t>
            </a:r>
          </a:p>
          <a:p>
            <a:pPr algn="just">
              <a:buFont typeface="Wingdings" panose="05000000000000000000" pitchFamily="2" charset="2"/>
              <a:buChar char="q"/>
            </a:pPr>
            <a:r>
              <a:rPr lang="tr-TR" sz="1800" dirty="0" smtClean="0">
                <a:solidFill>
                  <a:schemeClr val="tx1"/>
                </a:solidFill>
              </a:rPr>
              <a:t>% </a:t>
            </a:r>
            <a:r>
              <a:rPr lang="tr-TR" sz="1800" dirty="0">
                <a:solidFill>
                  <a:schemeClr val="tx1"/>
                </a:solidFill>
              </a:rPr>
              <a:t>10 limiti mal, hizmet ve yapım bazında ayrı ayrı takip edilecektir.</a:t>
            </a:r>
          </a:p>
          <a:p>
            <a:pPr algn="just">
              <a:buFont typeface="Wingdings" panose="05000000000000000000" pitchFamily="2" charset="2"/>
              <a:buChar char="q"/>
            </a:pPr>
            <a:r>
              <a:rPr lang="tr-TR" sz="1800" dirty="0" smtClean="0">
                <a:solidFill>
                  <a:schemeClr val="tx1"/>
                </a:solidFill>
              </a:rPr>
              <a:t>% </a:t>
            </a:r>
            <a:r>
              <a:rPr lang="tr-TR" sz="1800" dirty="0">
                <a:solidFill>
                  <a:schemeClr val="tx1"/>
                </a:solidFill>
              </a:rPr>
              <a:t>10 limiti mal, hizmet ve yapım bazında ayrı ayrı takip edileceğinden , limit doldurmamış bir ihtiyaç grubundan, limiti doldurmuş bir ihtiyaç grubuna aktarma yapılamaz. </a:t>
            </a:r>
          </a:p>
          <a:p>
            <a:pPr algn="just">
              <a:buFont typeface="Wingdings" panose="05000000000000000000" pitchFamily="2" charset="2"/>
              <a:buChar char="q"/>
            </a:pPr>
            <a:r>
              <a:rPr lang="tr-TR" sz="1800" dirty="0" smtClean="0">
                <a:solidFill>
                  <a:schemeClr val="tx1"/>
                </a:solidFill>
              </a:rPr>
              <a:t>% </a:t>
            </a:r>
            <a:r>
              <a:rPr lang="tr-TR" sz="1800" dirty="0">
                <a:solidFill>
                  <a:schemeClr val="tx1"/>
                </a:solidFill>
              </a:rPr>
              <a:t>10 limiti mal, hizmet ve yapım bazında takip edileceğinden, ihale edilmesi mümkün olmayan personel maaşları ve harcırahlar gibi ödemeler hesaba katılmaz. </a:t>
            </a:r>
          </a:p>
          <a:p>
            <a:pPr algn="just"/>
            <a:endParaRPr lang="tr-TR" sz="1800" dirty="0">
              <a:solidFill>
                <a:schemeClr val="tx1"/>
              </a:solidFill>
            </a:endParaRPr>
          </a:p>
        </p:txBody>
      </p:sp>
    </p:spTree>
    <p:extLst>
      <p:ext uri="{BB962C8B-B14F-4D97-AF65-F5344CB8AC3E}">
        <p14:creationId xmlns:p14="http://schemas.microsoft.com/office/powerpoint/2010/main" val="163875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65820" y="1268760"/>
            <a:ext cx="8640960" cy="3600986"/>
          </a:xfrm>
          <a:prstGeom prst="rect">
            <a:avLst/>
          </a:prstGeom>
        </p:spPr>
        <p:txBody>
          <a:bodyPr wrap="square">
            <a:spAutoFit/>
          </a:bodyPr>
          <a:lstStyle/>
          <a:p>
            <a:pPr algn="just">
              <a:spcAft>
                <a:spcPts val="0"/>
              </a:spcAft>
            </a:pPr>
            <a:r>
              <a:rPr lang="tr-TR" dirty="0">
                <a:ea typeface="Times New Roman" panose="02020603050405020304" pitchFamily="18" charset="0"/>
              </a:rPr>
              <a:t>4734 Sayılı Kamu İhale Kanununun 62 </a:t>
            </a:r>
            <a:r>
              <a:rPr lang="tr-TR" dirty="0" err="1">
                <a:ea typeface="Times New Roman" panose="02020603050405020304" pitchFamily="18" charset="0"/>
              </a:rPr>
              <a:t>nci</a:t>
            </a:r>
            <a:r>
              <a:rPr lang="tr-TR" dirty="0">
                <a:ea typeface="Times New Roman" panose="02020603050405020304" pitchFamily="18" charset="0"/>
              </a:rPr>
              <a:t> maddesinin (ı) bendinin uygulanmasına ilişkin esas ve usulleri belirlemek üzere </a:t>
            </a:r>
            <a:r>
              <a:rPr lang="tr-TR" u="sng" dirty="0">
                <a:ea typeface="Times New Roman" panose="02020603050405020304" pitchFamily="18" charset="0"/>
              </a:rPr>
              <a:t>31 Aralık 2020 tarihli ve 31351 sayılı Resmi Gazetede</a:t>
            </a:r>
            <a:r>
              <a:rPr lang="tr-TR" dirty="0" smtClean="0">
                <a:ea typeface="Times New Roman" panose="02020603050405020304" pitchFamily="18" charset="0"/>
              </a:rPr>
              <a:t>;</a:t>
            </a:r>
          </a:p>
          <a:p>
            <a:pPr algn="just">
              <a:spcAft>
                <a:spcPts val="0"/>
              </a:spcAft>
            </a:pPr>
            <a:endParaRPr lang="tr-TR" dirty="0">
              <a:ea typeface="Times New Roman" panose="02020603050405020304" pitchFamily="18" charset="0"/>
            </a:endParaRPr>
          </a:p>
          <a:p>
            <a:pPr marL="342900" lvl="0" indent="-342900" algn="just">
              <a:spcAft>
                <a:spcPts val="0"/>
              </a:spcAft>
              <a:buSzPts val="1000"/>
              <a:buFont typeface="Wingdings" panose="05000000000000000000" pitchFamily="2" charset="2"/>
              <a:buChar char="q"/>
              <a:tabLst>
                <a:tab pos="457200" algn="l"/>
              </a:tabLst>
            </a:pPr>
            <a:r>
              <a:rPr lang="tr-TR" dirty="0">
                <a:ea typeface="Times New Roman" panose="02020603050405020304" pitchFamily="18" charset="0"/>
              </a:rPr>
              <a:t>4734 Sayılı Kamu İhale Kanununun 62 </a:t>
            </a:r>
            <a:r>
              <a:rPr lang="tr-TR" dirty="0" err="1">
                <a:ea typeface="Times New Roman" panose="02020603050405020304" pitchFamily="18" charset="0"/>
              </a:rPr>
              <a:t>nci</a:t>
            </a:r>
            <a:r>
              <a:rPr lang="tr-TR" dirty="0">
                <a:ea typeface="Times New Roman" panose="02020603050405020304" pitchFamily="18" charset="0"/>
              </a:rPr>
              <a:t> Maddesinin (I) Bendi Kapsamında Yapılacak Başvurulara İlişkin Tebliğ</a:t>
            </a:r>
          </a:p>
          <a:p>
            <a:pPr marL="342900" lvl="0" indent="-342900" algn="just">
              <a:spcAft>
                <a:spcPts val="0"/>
              </a:spcAft>
              <a:buSzPts val="1000"/>
              <a:buFont typeface="Wingdings" panose="05000000000000000000" pitchFamily="2" charset="2"/>
              <a:buChar char="q"/>
              <a:tabLst>
                <a:tab pos="457200" algn="l"/>
              </a:tabLst>
            </a:pPr>
            <a:r>
              <a:rPr lang="tr-TR" dirty="0">
                <a:ea typeface="Times New Roman" panose="02020603050405020304" pitchFamily="18" charset="0"/>
              </a:rPr>
              <a:t>Kamu İhale Genel Tebliğinde Değişiklik Yapılmasına Dair </a:t>
            </a:r>
            <a:r>
              <a:rPr lang="tr-TR" dirty="0" smtClean="0">
                <a:ea typeface="Times New Roman" panose="02020603050405020304" pitchFamily="18" charset="0"/>
              </a:rPr>
              <a:t>Tebliğ yayınlandı.</a:t>
            </a:r>
          </a:p>
          <a:p>
            <a:pPr algn="just">
              <a:spcAft>
                <a:spcPts val="0"/>
              </a:spcAft>
            </a:pPr>
            <a:endParaRPr lang="tr-TR" dirty="0" smtClean="0">
              <a:ea typeface="Times New Roman" panose="02020603050405020304" pitchFamily="18" charset="0"/>
            </a:endParaRPr>
          </a:p>
          <a:p>
            <a:pPr algn="just"/>
            <a:r>
              <a:rPr lang="tr-TR" dirty="0"/>
              <a:t>Yayınlanan tebliğde idarelerin Kanunun 62 </a:t>
            </a:r>
            <a:r>
              <a:rPr lang="tr-TR" dirty="0" err="1"/>
              <a:t>nci</a:t>
            </a:r>
            <a:r>
              <a:rPr lang="tr-TR" dirty="0"/>
              <a:t> maddesinin (ı) bendi uyarınca yapacakları başvurularda göz önünde bulundurmaları gereken </a:t>
            </a:r>
            <a:r>
              <a:rPr lang="tr-TR" b="1" u="sng" dirty="0"/>
              <a:t>genel esaslar, </a:t>
            </a:r>
            <a:r>
              <a:rPr lang="tr-TR" b="1" u="sng" dirty="0" smtClean="0"/>
              <a:t> başvuru işlemlerinin nasıl yapılacağı ile yapılan başvuruların kurum tarafından incelenmesi ve değerlendirilmesine ilişkin süreçler</a:t>
            </a:r>
            <a:r>
              <a:rPr lang="tr-TR" dirty="0" smtClean="0"/>
              <a:t>  belirlenmiştir</a:t>
            </a:r>
            <a:r>
              <a:rPr lang="tr-TR" dirty="0"/>
              <a:t>.</a:t>
            </a:r>
          </a:p>
          <a:p>
            <a:pPr algn="just">
              <a:spcAft>
                <a:spcPts val="0"/>
              </a:spcAft>
            </a:pPr>
            <a:endParaRPr lang="tr-T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6350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5780" y="1412776"/>
            <a:ext cx="9145016" cy="4478149"/>
          </a:xfrm>
          <a:prstGeom prst="rect">
            <a:avLst/>
          </a:prstGeom>
        </p:spPr>
        <p:txBody>
          <a:bodyPr wrap="square">
            <a:spAutoFit/>
          </a:bodyPr>
          <a:lstStyle/>
          <a:p>
            <a:pPr marL="342900" indent="-342900" algn="just">
              <a:spcAft>
                <a:spcPts val="1800"/>
              </a:spcAft>
              <a:buFont typeface="Wingdings" panose="05000000000000000000" pitchFamily="2" charset="2"/>
              <a:buChar char="ü"/>
            </a:pPr>
            <a:r>
              <a:rPr lang="tr-TR" sz="2400" dirty="0" smtClean="0">
                <a:ea typeface="Times New Roman" panose="02020603050405020304" pitchFamily="18" charset="0"/>
              </a:rPr>
              <a:t>Kamu </a:t>
            </a:r>
            <a:r>
              <a:rPr lang="tr-TR" sz="2400" dirty="0">
                <a:ea typeface="Times New Roman" panose="02020603050405020304" pitchFamily="18" charset="0"/>
              </a:rPr>
              <a:t>İhale Genel Tebliğinde yapılan düzenleme ile “Ek-O.2 4734 Sayılı Kanunun 62 </a:t>
            </a:r>
            <a:r>
              <a:rPr lang="tr-TR" sz="2400" dirty="0" err="1">
                <a:ea typeface="Times New Roman" panose="02020603050405020304" pitchFamily="18" charset="0"/>
              </a:rPr>
              <a:t>nci</a:t>
            </a:r>
            <a:r>
              <a:rPr lang="tr-TR" sz="2400" dirty="0">
                <a:ea typeface="Times New Roman" panose="02020603050405020304" pitchFamily="18" charset="0"/>
              </a:rPr>
              <a:t> Maddesinin (ı) Bendi İle İlgili Kamu İhale Kuruluna Uygun Görüş İçin Başvuru Formu” yürürlükten kaldırılmıştır.</a:t>
            </a:r>
          </a:p>
          <a:p>
            <a:pPr marL="342900" indent="-342900" algn="just">
              <a:spcAft>
                <a:spcPts val="1800"/>
              </a:spcAft>
              <a:buFont typeface="Wingdings" panose="05000000000000000000" pitchFamily="2" charset="2"/>
              <a:buChar char="ü"/>
            </a:pPr>
            <a:r>
              <a:rPr lang="tr-TR" sz="2400" dirty="0">
                <a:ea typeface="Times New Roman" panose="02020603050405020304" pitchFamily="18" charset="0"/>
              </a:rPr>
              <a:t>Kanunun 62 </a:t>
            </a:r>
            <a:r>
              <a:rPr lang="tr-TR" sz="2400" dirty="0" err="1">
                <a:ea typeface="Times New Roman" panose="02020603050405020304" pitchFamily="18" charset="0"/>
              </a:rPr>
              <a:t>nci</a:t>
            </a:r>
            <a:r>
              <a:rPr lang="tr-TR" sz="2400" dirty="0">
                <a:ea typeface="Times New Roman" panose="02020603050405020304" pitchFamily="18" charset="0"/>
              </a:rPr>
              <a:t> maddesinin (ı) bendi kapsamındaki uygun görüş başvuruları Kamu İhale Kurumu tarafından belirlenen ve EKAP üzerinden doldurulacak talep formu ile gerçekleştirilecektir.</a:t>
            </a:r>
          </a:p>
          <a:p>
            <a:pPr marL="342900" indent="-342900" algn="just">
              <a:spcAft>
                <a:spcPts val="1800"/>
              </a:spcAft>
              <a:buFont typeface="Wingdings" panose="05000000000000000000" pitchFamily="2" charset="2"/>
              <a:buChar char="ü"/>
            </a:pPr>
            <a:r>
              <a:rPr lang="tr-TR" sz="2400" dirty="0">
                <a:ea typeface="Times New Roman" panose="02020603050405020304" pitchFamily="18" charset="0"/>
              </a:rPr>
              <a:t>Yapılan düzenlemeler </a:t>
            </a:r>
            <a:r>
              <a:rPr lang="tr-TR" sz="2400" u="sng" dirty="0">
                <a:ea typeface="Times New Roman" panose="02020603050405020304" pitchFamily="18" charset="0"/>
              </a:rPr>
              <a:t>01.01.2021</a:t>
            </a:r>
            <a:r>
              <a:rPr lang="tr-TR" sz="2400" dirty="0">
                <a:ea typeface="Times New Roman" panose="02020603050405020304" pitchFamily="18" charset="0"/>
              </a:rPr>
              <a:t> tarihinde yürürlüğe girmiştir.</a:t>
            </a:r>
          </a:p>
          <a:p>
            <a:pPr marL="457200">
              <a:spcAft>
                <a:spcPts val="0"/>
              </a:spcAft>
            </a:pPr>
            <a:r>
              <a:rPr lang="tr-TR" sz="2400"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95322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rot="21120881">
            <a:off x="1341884" y="1556792"/>
            <a:ext cx="7143750" cy="37052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54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7828" y="980728"/>
            <a:ext cx="8640960" cy="5184576"/>
          </a:xfrm>
        </p:spPr>
        <p:txBody>
          <a:bodyPr rtlCol="0">
            <a:normAutofit/>
          </a:bodyPr>
          <a:lstStyle/>
          <a:p>
            <a:r>
              <a:rPr lang="tr-TR" sz="1800" dirty="0" smtClean="0">
                <a:solidFill>
                  <a:schemeClr val="tx1"/>
                </a:solidFill>
                <a:latin typeface="+mn-lt"/>
              </a:rPr>
              <a:t>İdarelerce </a:t>
            </a:r>
            <a:r>
              <a:rPr lang="tr-TR" sz="1800" dirty="0">
                <a:solidFill>
                  <a:schemeClr val="tx1"/>
                </a:solidFill>
                <a:latin typeface="+mn-lt"/>
              </a:rPr>
              <a:t>mal veya hizmet alımları ile yapım işlerinin ihalelerinde uygulanacak usuller</a:t>
            </a:r>
            <a:r>
              <a:rPr lang="tr-TR" sz="1800" dirty="0" smtClean="0">
                <a:solidFill>
                  <a:schemeClr val="tx1"/>
                </a:solidFill>
                <a:latin typeface="+mn-lt"/>
              </a:rPr>
              <a:t>:</a:t>
            </a:r>
            <a:br>
              <a:rPr lang="tr-TR" sz="1800" dirty="0" smtClean="0">
                <a:solidFill>
                  <a:schemeClr val="tx1"/>
                </a:solidFill>
                <a:latin typeface="+mn-lt"/>
              </a:rPr>
            </a:b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 Açık ihale usulü (</a:t>
            </a:r>
            <a:r>
              <a:rPr lang="tr-TR" sz="1800" b="1" dirty="0" err="1">
                <a:solidFill>
                  <a:schemeClr val="tx1"/>
                </a:solidFill>
                <a:latin typeface="+mn-lt"/>
              </a:rPr>
              <a:t>md.</a:t>
            </a:r>
            <a:r>
              <a:rPr lang="tr-TR" sz="1800" b="1" dirty="0">
                <a:solidFill>
                  <a:schemeClr val="tx1"/>
                </a:solidFill>
                <a:latin typeface="+mn-lt"/>
              </a:rPr>
              <a:t> </a:t>
            </a:r>
            <a:r>
              <a:rPr lang="tr-TR" sz="1800" b="1" dirty="0" smtClean="0">
                <a:solidFill>
                  <a:schemeClr val="tx1"/>
                </a:solidFill>
                <a:latin typeface="+mn-lt"/>
              </a:rPr>
              <a:t>19.)</a:t>
            </a: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 Belli istekliler arasında ihale usulü </a:t>
            </a:r>
            <a:r>
              <a:rPr lang="tr-TR" sz="1800" b="1" dirty="0">
                <a:solidFill>
                  <a:schemeClr val="tx1"/>
                </a:solidFill>
                <a:latin typeface="+mn-lt"/>
              </a:rPr>
              <a:t>(</a:t>
            </a:r>
            <a:r>
              <a:rPr lang="tr-TR" sz="1800" b="1" dirty="0" err="1">
                <a:solidFill>
                  <a:schemeClr val="tx1"/>
                </a:solidFill>
                <a:latin typeface="+mn-lt"/>
              </a:rPr>
              <a:t>md.</a:t>
            </a:r>
            <a:r>
              <a:rPr lang="tr-TR" sz="1800" b="1" dirty="0">
                <a:solidFill>
                  <a:schemeClr val="tx1"/>
                </a:solidFill>
                <a:latin typeface="+mn-lt"/>
              </a:rPr>
              <a:t> </a:t>
            </a:r>
            <a:r>
              <a:rPr lang="tr-TR" sz="1800" b="1" smtClean="0">
                <a:solidFill>
                  <a:schemeClr val="tx1"/>
                </a:solidFill>
                <a:latin typeface="+mn-lt"/>
              </a:rPr>
              <a:t>20.)</a:t>
            </a: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 Pazarlık usulü </a:t>
            </a:r>
            <a:r>
              <a:rPr lang="tr-TR" sz="1800" b="1" dirty="0">
                <a:solidFill>
                  <a:schemeClr val="tx1"/>
                </a:solidFill>
                <a:latin typeface="+mn-lt"/>
              </a:rPr>
              <a:t>(</a:t>
            </a:r>
            <a:r>
              <a:rPr lang="tr-TR" sz="1800" b="1" dirty="0" err="1">
                <a:solidFill>
                  <a:schemeClr val="tx1"/>
                </a:solidFill>
                <a:latin typeface="+mn-lt"/>
              </a:rPr>
              <a:t>md.</a:t>
            </a:r>
            <a:r>
              <a:rPr lang="tr-TR" sz="1800" b="1" dirty="0">
                <a:solidFill>
                  <a:schemeClr val="tx1"/>
                </a:solidFill>
                <a:latin typeface="+mn-lt"/>
              </a:rPr>
              <a:t> 21. </a:t>
            </a:r>
            <a:r>
              <a:rPr lang="tr-TR" sz="1800" dirty="0">
                <a:solidFill>
                  <a:schemeClr val="tx1"/>
                </a:solidFill>
                <a:latin typeface="+mn-lt"/>
              </a:rPr>
              <a:t>(a),(b),(c),(d),(e) ve (f) bentleri</a:t>
            </a:r>
            <a:r>
              <a:rPr lang="tr-TR" sz="1800" b="1" dirty="0">
                <a:solidFill>
                  <a:schemeClr val="tx1"/>
                </a:solidFill>
                <a:latin typeface="+mn-lt"/>
              </a:rPr>
              <a:t>)</a:t>
            </a: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 </a:t>
            </a:r>
            <a:r>
              <a:rPr lang="tr-TR" sz="1800" dirty="0" smtClean="0">
                <a:solidFill>
                  <a:schemeClr val="tx1"/>
                </a:solidFill>
                <a:latin typeface="+mn-lt"/>
              </a:rPr>
              <a:t/>
            </a:r>
            <a:br>
              <a:rPr lang="tr-TR" sz="1800" dirty="0" smtClean="0">
                <a:solidFill>
                  <a:schemeClr val="tx1"/>
                </a:solidFill>
                <a:latin typeface="+mn-lt"/>
              </a:rPr>
            </a:br>
            <a:r>
              <a:rPr lang="tr-TR" sz="1800" dirty="0">
                <a:solidFill>
                  <a:schemeClr val="tx1"/>
                </a:solidFill>
                <a:latin typeface="+mn-lt"/>
              </a:rPr>
              <a:t/>
            </a:r>
            <a:br>
              <a:rPr lang="tr-TR" sz="1800" dirty="0">
                <a:solidFill>
                  <a:schemeClr val="tx1"/>
                </a:solidFill>
                <a:latin typeface="+mn-lt"/>
              </a:rPr>
            </a:br>
            <a:r>
              <a:rPr lang="tr-TR" sz="1800" dirty="0">
                <a:solidFill>
                  <a:schemeClr val="tx1"/>
                </a:solidFill>
                <a:latin typeface="+mn-lt"/>
              </a:rPr>
              <a:t>İdarelerce mal veya hizmet </a:t>
            </a:r>
            <a:r>
              <a:rPr lang="tr-TR" sz="1800" dirty="0" smtClean="0">
                <a:solidFill>
                  <a:schemeClr val="tx1"/>
                </a:solidFill>
                <a:latin typeface="+mn-lt"/>
              </a:rPr>
              <a:t>alımlarında uygulanacak alım </a:t>
            </a:r>
            <a:r>
              <a:rPr lang="tr-TR" sz="1800" dirty="0">
                <a:solidFill>
                  <a:schemeClr val="tx1"/>
                </a:solidFill>
                <a:latin typeface="+mn-lt"/>
              </a:rPr>
              <a:t>y</a:t>
            </a:r>
            <a:r>
              <a:rPr lang="tr-TR" sz="1800" dirty="0" smtClean="0">
                <a:solidFill>
                  <a:schemeClr val="tx1"/>
                </a:solidFill>
                <a:latin typeface="+mn-lt"/>
              </a:rPr>
              <a:t>öntemleri:</a:t>
            </a:r>
            <a:br>
              <a:rPr lang="tr-TR" sz="1800" dirty="0" smtClean="0">
                <a:solidFill>
                  <a:schemeClr val="tx1"/>
                </a:solidFill>
                <a:latin typeface="+mn-lt"/>
              </a:rPr>
            </a:br>
            <a:r>
              <a:rPr lang="tr-TR" sz="1800" dirty="0">
                <a:solidFill>
                  <a:schemeClr val="tx1"/>
                </a:solidFill>
                <a:latin typeface="+mn-lt"/>
              </a:rPr>
              <a:t/>
            </a:r>
            <a:br>
              <a:rPr lang="tr-TR" sz="1800" dirty="0">
                <a:solidFill>
                  <a:schemeClr val="tx1"/>
                </a:solidFill>
                <a:latin typeface="+mn-lt"/>
              </a:rPr>
            </a:br>
            <a:r>
              <a:rPr lang="tr-TR" sz="1800" dirty="0" smtClean="0">
                <a:solidFill>
                  <a:schemeClr val="tx1"/>
                </a:solidFill>
                <a:latin typeface="+mn-lt"/>
              </a:rPr>
              <a:t>• </a:t>
            </a:r>
            <a:r>
              <a:rPr lang="tr-TR" sz="1800" dirty="0">
                <a:solidFill>
                  <a:schemeClr val="tx1"/>
                </a:solidFill>
                <a:latin typeface="+mn-lt"/>
              </a:rPr>
              <a:t>Doğrudan temin </a:t>
            </a:r>
            <a:r>
              <a:rPr lang="tr-TR" sz="1800" dirty="0" smtClean="0">
                <a:solidFill>
                  <a:schemeClr val="tx1"/>
                </a:solidFill>
                <a:latin typeface="+mn-lt"/>
              </a:rPr>
              <a:t>(</a:t>
            </a:r>
            <a:r>
              <a:rPr lang="tr-TR" sz="1800" b="1" dirty="0" err="1">
                <a:solidFill>
                  <a:schemeClr val="tx1"/>
                </a:solidFill>
                <a:latin typeface="+mn-lt"/>
              </a:rPr>
              <a:t>md.</a:t>
            </a:r>
            <a:r>
              <a:rPr lang="tr-TR" sz="1800" b="1" dirty="0">
                <a:solidFill>
                  <a:schemeClr val="tx1"/>
                </a:solidFill>
                <a:latin typeface="+mn-lt"/>
              </a:rPr>
              <a:t> 22. </a:t>
            </a:r>
            <a:r>
              <a:rPr lang="tr-TR" sz="1800" dirty="0">
                <a:solidFill>
                  <a:schemeClr val="tx1"/>
                </a:solidFill>
                <a:latin typeface="+mn-lt"/>
              </a:rPr>
              <a:t>(a),(b),(c),(d),(e),(f),(g),(h),(ı) ve (i) bentleri)</a:t>
            </a:r>
            <a:br>
              <a:rPr lang="tr-TR" sz="1800" dirty="0">
                <a:solidFill>
                  <a:schemeClr val="tx1"/>
                </a:solidFill>
                <a:latin typeface="+mn-lt"/>
              </a:rPr>
            </a:br>
            <a:r>
              <a:rPr lang="tr-TR" sz="1800" dirty="0">
                <a:solidFill>
                  <a:schemeClr val="tx1"/>
                </a:solidFill>
                <a:latin typeface="+mn-lt"/>
              </a:rPr>
              <a:t/>
            </a:r>
            <a:br>
              <a:rPr lang="tr-TR" sz="1800" dirty="0">
                <a:solidFill>
                  <a:schemeClr val="tx1"/>
                </a:solidFill>
                <a:latin typeface="+mn-lt"/>
              </a:rPr>
            </a:br>
            <a:r>
              <a:rPr lang="tr-TR" sz="1800" dirty="0">
                <a:solidFill>
                  <a:srgbClr val="FF0000"/>
                </a:solidFill>
                <a:latin typeface="+mn-lt"/>
              </a:rPr>
              <a:t/>
            </a:r>
            <a:br>
              <a:rPr lang="tr-TR" sz="1800" dirty="0">
                <a:solidFill>
                  <a:srgbClr val="FF0000"/>
                </a:solidFill>
                <a:latin typeface="+mn-lt"/>
              </a:rPr>
            </a:br>
            <a:endParaRPr lang="en-US" sz="1800" dirty="0">
              <a:solidFill>
                <a:srgbClr val="FF0000"/>
              </a:solidFill>
              <a:latin typeface="+mn-lt"/>
            </a:endParaRPr>
          </a:p>
        </p:txBody>
      </p:sp>
    </p:spTree>
    <p:extLst>
      <p:ext uri="{BB962C8B-B14F-4D97-AF65-F5344CB8AC3E}">
        <p14:creationId xmlns:p14="http://schemas.microsoft.com/office/powerpoint/2010/main" val="259050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677158" y="404664"/>
            <a:ext cx="8594429" cy="576064"/>
          </a:xfrm>
        </p:spPr>
        <p:txBody>
          <a:bodyPr>
            <a:noAutofit/>
          </a:bodyPr>
          <a:lstStyle/>
          <a:p>
            <a:r>
              <a:rPr lang="tr-TR" sz="2400" dirty="0">
                <a:solidFill>
                  <a:schemeClr val="tx2">
                    <a:lumMod val="60000"/>
                    <a:lumOff val="40000"/>
                  </a:schemeClr>
                </a:solidFill>
              </a:rPr>
              <a:t>PAZARLIK </a:t>
            </a:r>
            <a:r>
              <a:rPr lang="tr-TR" sz="2400" dirty="0" smtClean="0">
                <a:solidFill>
                  <a:schemeClr val="tx2">
                    <a:lumMod val="60000"/>
                    <a:lumOff val="40000"/>
                  </a:schemeClr>
                </a:solidFill>
              </a:rPr>
              <a:t>USULÜ İHALE HANGİ HALLERDE YAPILIR?</a:t>
            </a:r>
            <a:r>
              <a:rPr lang="tr-TR" sz="2400" dirty="0">
                <a:solidFill>
                  <a:schemeClr val="tx2">
                    <a:lumMod val="60000"/>
                    <a:lumOff val="40000"/>
                  </a:schemeClr>
                </a:solidFill>
              </a:rPr>
              <a:t/>
            </a:r>
            <a:br>
              <a:rPr lang="tr-TR" sz="2400" dirty="0">
                <a:solidFill>
                  <a:schemeClr val="tx2">
                    <a:lumMod val="60000"/>
                    <a:lumOff val="40000"/>
                  </a:schemeClr>
                </a:solidFill>
              </a:rPr>
            </a:br>
            <a:endParaRPr lang="tr-TR" sz="2400" dirty="0">
              <a:solidFill>
                <a:schemeClr val="tx2">
                  <a:lumMod val="60000"/>
                  <a:lumOff val="40000"/>
                </a:schemeClr>
              </a:solidFill>
            </a:endParaRPr>
          </a:p>
        </p:txBody>
      </p:sp>
      <p:sp>
        <p:nvSpPr>
          <p:cNvPr id="6" name="İçerik Yer Tutucusu 5"/>
          <p:cNvSpPr>
            <a:spLocks noGrp="1"/>
          </p:cNvSpPr>
          <p:nvPr>
            <p:ph idx="1"/>
          </p:nvPr>
        </p:nvSpPr>
        <p:spPr>
          <a:xfrm>
            <a:off x="677158" y="908720"/>
            <a:ext cx="8594429" cy="5949280"/>
          </a:xfrm>
        </p:spPr>
        <p:txBody>
          <a:bodyPr>
            <a:noAutofit/>
          </a:bodyPr>
          <a:lstStyle/>
          <a:p>
            <a:pPr marL="0" indent="0" algn="just">
              <a:buNone/>
            </a:pPr>
            <a:r>
              <a:rPr lang="tr-TR" sz="1800" dirty="0" smtClean="0">
                <a:solidFill>
                  <a:schemeClr val="tx1"/>
                </a:solidFill>
              </a:rPr>
              <a:t>a</a:t>
            </a:r>
            <a:r>
              <a:rPr lang="tr-TR" sz="1800" dirty="0">
                <a:solidFill>
                  <a:schemeClr val="tx1"/>
                </a:solidFill>
              </a:rPr>
              <a:t>) Açık ihale usulü veya belli istekliler arasında ihale usulü ile yapılan ihale sonucunda teklif çıkmaması. </a:t>
            </a:r>
          </a:p>
          <a:p>
            <a:pPr marL="0" indent="0" algn="just">
              <a:buNone/>
            </a:pPr>
            <a:r>
              <a:rPr lang="tr-TR" sz="1800" dirty="0">
                <a:solidFill>
                  <a:schemeClr val="tx1"/>
                </a:solidFill>
              </a:rPr>
              <a:t>b) Doğal afetler, salgın hastalıklar, can veya mal kaybı tehlikesi gibi ani ve beklenmeyen veya idare tarafından önceden öngörülemeyen olayların ortaya çıkması üzerine ihalenin ivedi olarak yapılmasının zorunlu olması. </a:t>
            </a:r>
          </a:p>
          <a:p>
            <a:pPr marL="0" indent="0" algn="just">
              <a:buNone/>
            </a:pPr>
            <a:r>
              <a:rPr lang="tr-TR" sz="1800" dirty="0">
                <a:solidFill>
                  <a:schemeClr val="tx1"/>
                </a:solidFill>
              </a:rPr>
              <a:t>c) Savunma ve güvenlikle ilgili özel durumların ortaya çıkması üzerine ihalenin ivedi olarak yapılmasının zorunlu olması. </a:t>
            </a:r>
          </a:p>
          <a:p>
            <a:pPr marL="0" indent="0" algn="just">
              <a:buNone/>
            </a:pPr>
            <a:r>
              <a:rPr lang="tr-TR" sz="1800" dirty="0">
                <a:solidFill>
                  <a:schemeClr val="tx1"/>
                </a:solidFill>
              </a:rPr>
              <a:t>d) İhalenin, araştırma ve geliştirme sürecine ihtiyaç gösteren ve seri üretime konu olmayan nitelikte olması. </a:t>
            </a:r>
          </a:p>
          <a:p>
            <a:pPr marL="0" indent="0" algn="just">
              <a:buNone/>
            </a:pPr>
            <a:r>
              <a:rPr lang="tr-TR" sz="1800" dirty="0">
                <a:solidFill>
                  <a:schemeClr val="tx1"/>
                </a:solidFill>
              </a:rPr>
              <a:t>e) İhale konusu mal veya hizmet alımları ile yapım işlerinin özgün nitelikte ve karmaşık olması nedeniyle teknik ve malî özelliklerinin gerekli olan netlikte belirlenememesi. </a:t>
            </a:r>
          </a:p>
          <a:p>
            <a:pPr marL="0" indent="0" algn="just">
              <a:buNone/>
            </a:pPr>
            <a:r>
              <a:rPr lang="tr-TR" sz="1800" dirty="0">
                <a:solidFill>
                  <a:schemeClr val="tx1"/>
                </a:solidFill>
              </a:rPr>
              <a:t>f) İdarelerin yaklaşık maliyeti 404.732,00 </a:t>
            </a:r>
            <a:r>
              <a:rPr lang="tr-TR" sz="1800" dirty="0" smtClean="0">
                <a:solidFill>
                  <a:schemeClr val="tx1"/>
                </a:solidFill>
              </a:rPr>
              <a:t>TL (</a:t>
            </a:r>
            <a:r>
              <a:rPr lang="tr-TR" sz="1800" dirty="0">
                <a:solidFill>
                  <a:schemeClr val="tx1"/>
                </a:solidFill>
              </a:rPr>
              <a:t>2021 </a:t>
            </a:r>
            <a:r>
              <a:rPr lang="tr-TR" sz="1800" dirty="0" smtClean="0">
                <a:solidFill>
                  <a:schemeClr val="tx1"/>
                </a:solidFill>
              </a:rPr>
              <a:t>Yılı Limiti)</a:t>
            </a:r>
            <a:r>
              <a:rPr lang="tr-TR" sz="1800" dirty="0">
                <a:solidFill>
                  <a:schemeClr val="tx1"/>
                </a:solidFill>
              </a:rPr>
              <a:t>’ye kadar olan mamul mal, malzeme veya hizmet alımları. </a:t>
            </a:r>
          </a:p>
          <a:p>
            <a:pPr algn="just"/>
            <a:r>
              <a:rPr lang="tr-TR" sz="1800" dirty="0" smtClean="0">
                <a:solidFill>
                  <a:schemeClr val="tx1"/>
                </a:solidFill>
              </a:rPr>
              <a:t>NOT: 4734 sayılı Kamu İhale Kanunun 21 maddesinin </a:t>
            </a:r>
            <a:r>
              <a:rPr lang="tr-TR" sz="1800" dirty="0">
                <a:solidFill>
                  <a:schemeClr val="tx1"/>
                </a:solidFill>
              </a:rPr>
              <a:t>uygulanmasında</a:t>
            </a:r>
            <a:r>
              <a:rPr lang="tr-TR" sz="1800" dirty="0" smtClean="0">
                <a:solidFill>
                  <a:schemeClr val="tx1"/>
                </a:solidFill>
              </a:rPr>
              <a:t> (f) bendinde parasal limit olduğu halde, (a), (b), (c) ve (d) bentleri parasal limite tabi değildir.</a:t>
            </a:r>
            <a:endParaRPr lang="tr-TR" sz="1800" dirty="0">
              <a:solidFill>
                <a:schemeClr val="tx1"/>
              </a:solidFill>
            </a:endParaRPr>
          </a:p>
        </p:txBody>
      </p:sp>
    </p:spTree>
    <p:extLst>
      <p:ext uri="{BB962C8B-B14F-4D97-AF65-F5344CB8AC3E}">
        <p14:creationId xmlns:p14="http://schemas.microsoft.com/office/powerpoint/2010/main" val="110850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158" y="609600"/>
            <a:ext cx="8594429" cy="587152"/>
          </a:xfrm>
        </p:spPr>
        <p:txBody>
          <a:bodyPr>
            <a:noAutofit/>
          </a:bodyPr>
          <a:lstStyle/>
          <a:p>
            <a:r>
              <a:rPr lang="tr-TR" sz="3200" dirty="0"/>
              <a:t>Pazarlık </a:t>
            </a:r>
            <a:r>
              <a:rPr lang="tr-TR" sz="3200" dirty="0" smtClean="0"/>
              <a:t>Usulü İhale: </a:t>
            </a:r>
            <a:r>
              <a:rPr lang="tr-TR" sz="3200" dirty="0"/>
              <a:t/>
            </a:r>
            <a:br>
              <a:rPr lang="tr-TR" sz="3200" dirty="0"/>
            </a:br>
            <a:endParaRPr lang="tr-TR" sz="3200" dirty="0"/>
          </a:p>
        </p:txBody>
      </p:sp>
      <p:sp>
        <p:nvSpPr>
          <p:cNvPr id="3" name="İçerik Yer Tutucusu 2"/>
          <p:cNvSpPr>
            <a:spLocks noGrp="1"/>
          </p:cNvSpPr>
          <p:nvPr>
            <p:ph idx="1"/>
          </p:nvPr>
        </p:nvSpPr>
        <p:spPr>
          <a:xfrm>
            <a:off x="677159" y="1196752"/>
            <a:ext cx="7721510" cy="3168352"/>
          </a:xfrm>
        </p:spPr>
        <p:txBody>
          <a:bodyPr>
            <a:normAutofit/>
          </a:bodyPr>
          <a:lstStyle/>
          <a:p>
            <a:pPr marL="0" indent="0" algn="just" fontAlgn="base">
              <a:buNone/>
            </a:pPr>
            <a:r>
              <a:rPr lang="tr-TR" sz="1900" dirty="0" smtClean="0">
                <a:solidFill>
                  <a:schemeClr val="tx1"/>
                </a:solidFill>
              </a:rPr>
              <a:t>4734 </a:t>
            </a:r>
            <a:r>
              <a:rPr lang="tr-TR" sz="1900" dirty="0">
                <a:solidFill>
                  <a:schemeClr val="tx1"/>
                </a:solidFill>
              </a:rPr>
              <a:t>sayılı Kamu İhale Kanunun “Tanımlar” başlığını taşıyan 4 üncü Maddesinde; “</a:t>
            </a:r>
            <a:r>
              <a:rPr lang="tr-TR" sz="1900" i="1" dirty="0">
                <a:solidFill>
                  <a:schemeClr val="tx1"/>
                </a:solidFill>
              </a:rPr>
              <a:t>Kanunda belirtilen hallerde kullanılabilen, ihale sürecinin iki aşamalı bir şekilde gerçekleştirildiği ve idarenin ihale konusu işin; teknik detaylarını, gerçekleştirme yöntemlerini ve belli hallerde fiyatını, isteklilerle görüşmek suretiyle belirlediği ihale usulü</a:t>
            </a:r>
            <a:r>
              <a:rPr lang="tr-TR" sz="1900" dirty="0">
                <a:solidFill>
                  <a:schemeClr val="tx1"/>
                </a:solidFill>
              </a:rPr>
              <a:t>” olarak tanımlanmıştır.</a:t>
            </a:r>
          </a:p>
          <a:p>
            <a:pPr marL="0" indent="0" algn="just" fontAlgn="base">
              <a:buNone/>
            </a:pPr>
            <a:r>
              <a:rPr lang="tr-TR" sz="1900" u="sng" dirty="0" smtClean="0">
                <a:solidFill>
                  <a:srgbClr val="FF0000"/>
                </a:solidFill>
              </a:rPr>
              <a:t>Pazarlık </a:t>
            </a:r>
            <a:r>
              <a:rPr lang="tr-TR" sz="1900" u="sng" dirty="0">
                <a:solidFill>
                  <a:srgbClr val="FF0000"/>
                </a:solidFill>
              </a:rPr>
              <a:t>Usulü İhale 4734 sayılı Kamu İhale Kanunun 21 maddesine istinaden yapılır</a:t>
            </a:r>
            <a:r>
              <a:rPr lang="tr-TR" sz="1900" u="sng" dirty="0" smtClean="0">
                <a:solidFill>
                  <a:srgbClr val="FF0000"/>
                </a:solidFill>
              </a:rPr>
              <a:t>.</a:t>
            </a:r>
            <a:r>
              <a:rPr lang="tr-TR" sz="1900" u="sng" dirty="0">
                <a:solidFill>
                  <a:srgbClr val="FF0000"/>
                </a:solidFill>
              </a:rPr>
              <a:t> </a:t>
            </a:r>
          </a:p>
          <a:p>
            <a:pPr marL="0" indent="0" fontAlgn="base">
              <a:buNone/>
            </a:pPr>
            <a:endParaRPr lang="tr-TR" dirty="0"/>
          </a:p>
          <a:p>
            <a:pPr marL="0" indent="0">
              <a:buNone/>
            </a:pPr>
            <a:endParaRPr lang="tr-TR" dirty="0"/>
          </a:p>
        </p:txBody>
      </p:sp>
      <p:pic>
        <p:nvPicPr>
          <p:cNvPr id="5" name="Resim 4"/>
          <p:cNvPicPr>
            <a:picLocks noChangeAspect="1"/>
          </p:cNvPicPr>
          <p:nvPr/>
        </p:nvPicPr>
        <p:blipFill>
          <a:blip r:embed="rId2">
            <a:clrChange>
              <a:clrFrom>
                <a:srgbClr val="89989F"/>
              </a:clrFrom>
              <a:clrTo>
                <a:srgbClr val="89989F">
                  <a:alpha val="0"/>
                </a:srgbClr>
              </a:clrTo>
            </a:clrChange>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tretch>
            <a:fillRect/>
          </a:stretch>
        </p:blipFill>
        <p:spPr>
          <a:xfrm>
            <a:off x="677159" y="3861048"/>
            <a:ext cx="7217454" cy="2736304"/>
          </a:xfrm>
          <a:prstGeom prst="rect">
            <a:avLst/>
          </a:prstGeom>
          <a:ln>
            <a:noFill/>
          </a:ln>
          <a:effectLst>
            <a:softEdge rad="112500"/>
          </a:effectLst>
        </p:spPr>
      </p:pic>
    </p:spTree>
    <p:extLst>
      <p:ext uri="{BB962C8B-B14F-4D97-AF65-F5344CB8AC3E}">
        <p14:creationId xmlns:p14="http://schemas.microsoft.com/office/powerpoint/2010/main" val="1530924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pPr>
              <a:spcAft>
                <a:spcPts val="0"/>
              </a:spcAft>
            </a:pPr>
            <a:r>
              <a:rPr lang="tr-TR" sz="3200" dirty="0">
                <a:latin typeface="+mn-lt"/>
                <a:ea typeface="Times New Roman" panose="02020603050405020304" pitchFamily="18" charset="0"/>
              </a:rPr>
              <a:t>PAZARLIK</a:t>
            </a:r>
            <a:r>
              <a:rPr lang="tr-TR" dirty="0">
                <a:latin typeface="+mn-lt"/>
                <a:ea typeface="Times New Roman" panose="02020603050405020304" pitchFamily="18" charset="0"/>
              </a:rPr>
              <a:t> USULÜ İHALEDE İLAN </a:t>
            </a:r>
            <a:r>
              <a:rPr lang="tr-TR" sz="3200" dirty="0">
                <a:latin typeface="+mn-lt"/>
                <a:ea typeface="Times New Roman" panose="02020603050405020304" pitchFamily="18" charset="0"/>
              </a:rPr>
              <a:t/>
            </a:r>
            <a:br>
              <a:rPr lang="tr-TR" sz="3200" dirty="0">
                <a:latin typeface="+mn-lt"/>
                <a:ea typeface="Times New Roman" panose="02020603050405020304" pitchFamily="18" charset="0"/>
              </a:rPr>
            </a:br>
            <a:endParaRPr lang="tr-TR" dirty="0">
              <a:latin typeface="+mn-lt"/>
            </a:endParaRPr>
          </a:p>
        </p:txBody>
      </p:sp>
      <p:sp>
        <p:nvSpPr>
          <p:cNvPr id="8" name="İçerik Yer Tutucusu 7"/>
          <p:cNvSpPr>
            <a:spLocks noGrp="1"/>
          </p:cNvSpPr>
          <p:nvPr>
            <p:ph idx="1"/>
          </p:nvPr>
        </p:nvSpPr>
        <p:spPr>
          <a:xfrm>
            <a:off x="677158" y="1700809"/>
            <a:ext cx="8594429" cy="2016224"/>
          </a:xfrm>
        </p:spPr>
        <p:txBody>
          <a:bodyPr>
            <a:normAutofit/>
          </a:bodyPr>
          <a:lstStyle/>
          <a:p>
            <a:pPr marL="0" indent="0" algn="just">
              <a:buNone/>
            </a:pPr>
            <a:r>
              <a:rPr lang="tr-TR" sz="1800" dirty="0" smtClean="0"/>
              <a:t>	</a:t>
            </a:r>
            <a:r>
              <a:rPr lang="tr-TR" sz="1800" dirty="0" smtClean="0">
                <a:solidFill>
                  <a:schemeClr val="tx1"/>
                </a:solidFill>
              </a:rPr>
              <a:t>Kanunun </a:t>
            </a:r>
            <a:r>
              <a:rPr lang="tr-TR" sz="1800" dirty="0">
                <a:solidFill>
                  <a:schemeClr val="tx1"/>
                </a:solidFill>
              </a:rPr>
              <a:t>21. </a:t>
            </a:r>
            <a:r>
              <a:rPr lang="tr-TR" sz="1800" dirty="0" smtClean="0">
                <a:solidFill>
                  <a:schemeClr val="tx1"/>
                </a:solidFill>
              </a:rPr>
              <a:t>maddesinde ‘</a:t>
            </a:r>
            <a:r>
              <a:rPr lang="tr-TR" dirty="0">
                <a:solidFill>
                  <a:schemeClr val="tx1"/>
                </a:solidFill>
              </a:rPr>
              <a:t>(b), (c) ve (f) bentlerinde belirtilen hallerde ilan yapılması zorunlu değildir. İlan yapılmayan hallerde </a:t>
            </a:r>
            <a:r>
              <a:rPr lang="tr-TR" u="sng" dirty="0">
                <a:solidFill>
                  <a:schemeClr val="tx1"/>
                </a:solidFill>
              </a:rPr>
              <a:t>en az üç istekli </a:t>
            </a:r>
            <a:r>
              <a:rPr lang="tr-TR" dirty="0">
                <a:solidFill>
                  <a:schemeClr val="tx1"/>
                </a:solidFill>
              </a:rPr>
              <a:t>davet edilerek, yeterlik belgelerini ve fiyat tekliflerini birlikte vermeleri istenir</a:t>
            </a:r>
            <a:r>
              <a:rPr lang="tr-TR" dirty="0" smtClean="0">
                <a:solidFill>
                  <a:schemeClr val="tx1"/>
                </a:solidFill>
              </a:rPr>
              <a:t>.’ denilmektedir.</a:t>
            </a:r>
            <a:endParaRPr lang="tr-TR" dirty="0">
              <a:solidFill>
                <a:schemeClr val="tx1"/>
              </a:solidFill>
            </a:endParaRPr>
          </a:p>
          <a:p>
            <a:pPr marL="0" indent="0" algn="just">
              <a:buNone/>
            </a:pPr>
            <a:endParaRPr lang="tr-TR" sz="3200" dirty="0"/>
          </a:p>
        </p:txBody>
      </p:sp>
      <p:pic>
        <p:nvPicPr>
          <p:cNvPr id="2" name="Resim 1"/>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677158" y="3021610"/>
            <a:ext cx="7433478" cy="3287712"/>
          </a:xfrm>
          <a:prstGeom prst="rect">
            <a:avLst/>
          </a:prstGeom>
        </p:spPr>
      </p:pic>
    </p:spTree>
    <p:extLst>
      <p:ext uri="{BB962C8B-B14F-4D97-AF65-F5344CB8AC3E}">
        <p14:creationId xmlns:p14="http://schemas.microsoft.com/office/powerpoint/2010/main" val="2159496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
            </a:r>
            <a:br>
              <a:rPr lang="tr-TR" dirty="0" smtClean="0"/>
            </a:br>
            <a:endParaRPr lang="tr-TR" dirty="0"/>
          </a:p>
        </p:txBody>
      </p:sp>
      <p:sp>
        <p:nvSpPr>
          <p:cNvPr id="6" name="İçerik Yer Tutucusu 5"/>
          <p:cNvSpPr>
            <a:spLocks noGrp="1"/>
          </p:cNvSpPr>
          <p:nvPr>
            <p:ph idx="1"/>
          </p:nvPr>
        </p:nvSpPr>
        <p:spPr>
          <a:xfrm>
            <a:off x="3680760" y="1799491"/>
            <a:ext cx="5656499" cy="3358410"/>
          </a:xfrm>
          <a:gradFill flip="none" rotWithShape="1">
            <a:gsLst>
              <a:gs pos="0">
                <a:schemeClr val="accent1">
                  <a:tint val="66000"/>
                  <a:satMod val="160000"/>
                </a:schemeClr>
              </a:gs>
              <a:gs pos="83720">
                <a:srgbClr val="D2D7F5"/>
              </a:gs>
              <a:gs pos="38745">
                <a:srgbClr val="B1BAF0"/>
              </a:gs>
              <a:gs pos="63000">
                <a:schemeClr val="accent1">
                  <a:tint val="44500"/>
                  <a:satMod val="160000"/>
                </a:schemeClr>
              </a:gs>
              <a:gs pos="100000">
                <a:schemeClr val="accent1">
                  <a:tint val="23500"/>
                  <a:satMod val="160000"/>
                </a:schemeClr>
              </a:gs>
            </a:gsLst>
            <a:path path="circle">
              <a:fillToRect l="100000" t="100000"/>
            </a:path>
            <a:tileRect r="-100000" b="-100000"/>
          </a:gradFill>
          <a:ln w="28575">
            <a:solidFill>
              <a:schemeClr val="tx1"/>
            </a:solidFill>
            <a:prstDash val="solid"/>
          </a:ln>
          <a:effectLst>
            <a:innerShdw blurRad="114300">
              <a:prstClr val="black"/>
            </a:innerShdw>
          </a:effectLst>
        </p:spPr>
        <p:txBody>
          <a:bodyPr>
            <a:normAutofit fontScale="92500" lnSpcReduction="10000"/>
          </a:bodyPr>
          <a:lstStyle/>
          <a:p>
            <a:pPr marL="0" indent="0">
              <a:spcAft>
                <a:spcPts val="0"/>
              </a:spcAft>
              <a:buNone/>
            </a:pPr>
            <a:endParaRPr lang="tr-TR" sz="2000" dirty="0" smtClean="0">
              <a:solidFill>
                <a:schemeClr val="tx1"/>
              </a:solidFill>
              <a:ea typeface="Times New Roman" panose="02020603050405020304" pitchFamily="18" charset="0"/>
            </a:endParaRPr>
          </a:p>
          <a:p>
            <a:pPr marL="0" indent="0">
              <a:spcAft>
                <a:spcPts val="0"/>
              </a:spcAft>
              <a:buNone/>
            </a:pPr>
            <a:r>
              <a:rPr lang="tr-TR" sz="2000" dirty="0" smtClean="0">
                <a:solidFill>
                  <a:schemeClr val="tx1"/>
                </a:solidFill>
                <a:ea typeface="Times New Roman" panose="02020603050405020304" pitchFamily="18" charset="0"/>
              </a:rPr>
              <a:t>    Pazarlık usulü  ihale ikiye ayrılmaktadır: </a:t>
            </a:r>
            <a:endParaRPr lang="tr-TR" sz="2000" dirty="0">
              <a:solidFill>
                <a:schemeClr val="tx1"/>
              </a:solidFill>
              <a:ea typeface="Times New Roman" panose="02020603050405020304" pitchFamily="18" charset="0"/>
            </a:endParaRPr>
          </a:p>
          <a:p>
            <a:pPr marL="0" indent="0">
              <a:spcAft>
                <a:spcPts val="0"/>
              </a:spcAft>
              <a:buNone/>
            </a:pPr>
            <a:r>
              <a:rPr lang="tr-TR" sz="2000" dirty="0">
                <a:solidFill>
                  <a:schemeClr val="tx1"/>
                </a:solidFill>
                <a:ea typeface="Times New Roman" panose="02020603050405020304" pitchFamily="18" charset="0"/>
              </a:rPr>
              <a:t> </a:t>
            </a:r>
            <a:endParaRPr lang="tr-TR" sz="2000" dirty="0" smtClean="0">
              <a:solidFill>
                <a:schemeClr val="tx1"/>
              </a:solidFill>
              <a:ea typeface="Times New Roman" panose="02020603050405020304" pitchFamily="18" charset="0"/>
            </a:endParaRPr>
          </a:p>
          <a:p>
            <a:pPr>
              <a:spcAft>
                <a:spcPts val="0"/>
              </a:spcAft>
              <a:buSzPct val="120000"/>
              <a:buFont typeface="Arial" panose="020B0604020202020204" pitchFamily="34" charset="0"/>
              <a:buChar char="•"/>
            </a:pPr>
            <a:r>
              <a:rPr lang="tr-TR" sz="2000" dirty="0" smtClean="0">
                <a:solidFill>
                  <a:schemeClr val="tx1"/>
                </a:solidFill>
                <a:ea typeface="Times New Roman" panose="02020603050405020304" pitchFamily="18" charset="0"/>
              </a:rPr>
              <a:t>İlana dayalı olanlar</a:t>
            </a:r>
          </a:p>
          <a:p>
            <a:pPr marL="0" lvl="0" indent="0">
              <a:spcAft>
                <a:spcPts val="0"/>
              </a:spcAft>
              <a:buNone/>
            </a:pPr>
            <a:r>
              <a:rPr lang="tr-TR" sz="2000" dirty="0" smtClean="0">
                <a:solidFill>
                  <a:schemeClr val="tx1"/>
                </a:solidFill>
                <a:ea typeface="Times New Roman" panose="02020603050405020304" pitchFamily="18" charset="0"/>
              </a:rPr>
              <a:t>     (21/a</a:t>
            </a:r>
            <a:r>
              <a:rPr lang="tr-TR" sz="2000" dirty="0">
                <a:solidFill>
                  <a:schemeClr val="tx1"/>
                </a:solidFill>
                <a:ea typeface="Times New Roman" panose="02020603050405020304" pitchFamily="18" charset="0"/>
              </a:rPr>
              <a:t>, </a:t>
            </a:r>
            <a:r>
              <a:rPr lang="tr-TR" sz="2000" dirty="0" smtClean="0">
                <a:solidFill>
                  <a:schemeClr val="tx1"/>
                </a:solidFill>
                <a:ea typeface="Times New Roman" panose="02020603050405020304" pitchFamily="18" charset="0"/>
              </a:rPr>
              <a:t>21/d </a:t>
            </a:r>
            <a:r>
              <a:rPr lang="tr-TR" sz="2000" dirty="0">
                <a:solidFill>
                  <a:schemeClr val="tx1"/>
                </a:solidFill>
                <a:ea typeface="Times New Roman" panose="02020603050405020304" pitchFamily="18" charset="0"/>
              </a:rPr>
              <a:t>ve </a:t>
            </a:r>
            <a:r>
              <a:rPr lang="tr-TR" sz="2000" dirty="0" smtClean="0">
                <a:solidFill>
                  <a:schemeClr val="tx1"/>
                </a:solidFill>
                <a:ea typeface="Times New Roman" panose="02020603050405020304" pitchFamily="18" charset="0"/>
              </a:rPr>
              <a:t>21/e)</a:t>
            </a:r>
          </a:p>
          <a:p>
            <a:pPr marL="0" lvl="0" indent="0">
              <a:spcAft>
                <a:spcPts val="0"/>
              </a:spcAft>
              <a:buNone/>
            </a:pPr>
            <a:endParaRPr lang="tr-TR" sz="2000" dirty="0" smtClean="0">
              <a:solidFill>
                <a:schemeClr val="tx1"/>
              </a:solidFill>
              <a:ea typeface="Times New Roman" panose="02020603050405020304" pitchFamily="18" charset="0"/>
            </a:endParaRPr>
          </a:p>
          <a:p>
            <a:pPr marL="342900" lvl="0" indent="-342900">
              <a:spcAft>
                <a:spcPts val="0"/>
              </a:spcAft>
              <a:buFont typeface="Symbol" panose="05050102010706020507" pitchFamily="18" charset="2"/>
              <a:buChar char=""/>
            </a:pPr>
            <a:r>
              <a:rPr lang="tr-TR" sz="2000" dirty="0" smtClean="0">
                <a:solidFill>
                  <a:schemeClr val="tx1"/>
                </a:solidFill>
                <a:ea typeface="Times New Roman" panose="02020603050405020304" pitchFamily="18" charset="0"/>
              </a:rPr>
              <a:t>İlansız </a:t>
            </a:r>
            <a:r>
              <a:rPr lang="tr-TR" sz="2000" dirty="0">
                <a:solidFill>
                  <a:schemeClr val="tx1"/>
                </a:solidFill>
                <a:ea typeface="Times New Roman" panose="02020603050405020304" pitchFamily="18" charset="0"/>
              </a:rPr>
              <a:t>yapılanlar </a:t>
            </a:r>
            <a:endParaRPr lang="tr-TR" sz="2000" dirty="0" smtClean="0">
              <a:solidFill>
                <a:schemeClr val="tx1"/>
              </a:solidFill>
              <a:ea typeface="Times New Roman" panose="02020603050405020304" pitchFamily="18" charset="0"/>
            </a:endParaRPr>
          </a:p>
          <a:p>
            <a:pPr marL="0" lvl="0" indent="0">
              <a:spcAft>
                <a:spcPts val="0"/>
              </a:spcAft>
              <a:buNone/>
            </a:pPr>
            <a:r>
              <a:rPr lang="tr-TR" sz="2000" dirty="0">
                <a:solidFill>
                  <a:schemeClr val="tx1"/>
                </a:solidFill>
                <a:ea typeface="Times New Roman" panose="02020603050405020304" pitchFamily="18" charset="0"/>
              </a:rPr>
              <a:t> </a:t>
            </a:r>
            <a:r>
              <a:rPr lang="tr-TR" sz="2000" dirty="0" smtClean="0">
                <a:solidFill>
                  <a:schemeClr val="tx1"/>
                </a:solidFill>
                <a:ea typeface="Times New Roman" panose="02020603050405020304" pitchFamily="18" charset="0"/>
              </a:rPr>
              <a:t>   (21/b</a:t>
            </a:r>
            <a:r>
              <a:rPr lang="tr-TR" sz="2000" dirty="0">
                <a:solidFill>
                  <a:schemeClr val="tx1"/>
                </a:solidFill>
                <a:ea typeface="Times New Roman" panose="02020603050405020304" pitchFamily="18" charset="0"/>
              </a:rPr>
              <a:t>, </a:t>
            </a:r>
            <a:r>
              <a:rPr lang="tr-TR" sz="2000" dirty="0" smtClean="0">
                <a:solidFill>
                  <a:schemeClr val="tx1"/>
                </a:solidFill>
                <a:ea typeface="Times New Roman" panose="02020603050405020304" pitchFamily="18" charset="0"/>
              </a:rPr>
              <a:t>21/c </a:t>
            </a:r>
            <a:r>
              <a:rPr lang="tr-TR" sz="2000" dirty="0">
                <a:solidFill>
                  <a:schemeClr val="tx1"/>
                </a:solidFill>
                <a:ea typeface="Times New Roman" panose="02020603050405020304" pitchFamily="18" charset="0"/>
              </a:rPr>
              <a:t>ve </a:t>
            </a:r>
            <a:r>
              <a:rPr lang="tr-TR" sz="2000" dirty="0" smtClean="0">
                <a:solidFill>
                  <a:schemeClr val="tx1"/>
                </a:solidFill>
                <a:ea typeface="Times New Roman" panose="02020603050405020304" pitchFamily="18" charset="0"/>
              </a:rPr>
              <a:t>21/f</a:t>
            </a:r>
            <a:r>
              <a:rPr lang="tr-TR" sz="2000" dirty="0">
                <a:solidFill>
                  <a:schemeClr val="tx1"/>
                </a:solidFill>
                <a:ea typeface="Times New Roman" panose="02020603050405020304" pitchFamily="18" charset="0"/>
              </a:rPr>
              <a:t>)</a:t>
            </a:r>
            <a:br>
              <a:rPr lang="tr-TR" sz="2000" dirty="0">
                <a:solidFill>
                  <a:schemeClr val="tx1"/>
                </a:solidFill>
                <a:ea typeface="Times New Roman" panose="02020603050405020304" pitchFamily="18" charset="0"/>
              </a:rPr>
            </a:br>
            <a:endParaRPr lang="tr-TR" sz="2000" dirty="0">
              <a:solidFill>
                <a:schemeClr val="tx1"/>
              </a:solidFill>
              <a:ea typeface="Times New Roman" panose="02020603050405020304" pitchFamily="18" charset="0"/>
            </a:endParaRPr>
          </a:p>
          <a:p>
            <a:pPr marL="0" indent="0">
              <a:buNone/>
            </a:pPr>
            <a:endParaRPr lang="tr-TR" dirty="0"/>
          </a:p>
        </p:txBody>
      </p:sp>
      <p:pic>
        <p:nvPicPr>
          <p:cNvPr id="2" name="Resim 1"/>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1120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0" y="0"/>
            <a:ext cx="3794370" cy="6957392"/>
          </a:xfrm>
          <a:prstGeom prst="rect">
            <a:avLst/>
          </a:prstGeom>
          <a:ln>
            <a:noFill/>
          </a:ln>
          <a:effectLst>
            <a:softEdge rad="112500"/>
          </a:effectLst>
        </p:spPr>
      </p:pic>
    </p:spTree>
    <p:extLst>
      <p:ext uri="{BB962C8B-B14F-4D97-AF65-F5344CB8AC3E}">
        <p14:creationId xmlns:p14="http://schemas.microsoft.com/office/powerpoint/2010/main" val="5209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677158" y="692696"/>
            <a:ext cx="8594429" cy="1237704"/>
          </a:xfrm>
        </p:spPr>
        <p:txBody>
          <a:bodyPr>
            <a:normAutofit/>
          </a:bodyPr>
          <a:lstStyle/>
          <a:p>
            <a:r>
              <a:rPr lang="tr-TR" sz="2800" b="1" u="sng" dirty="0" smtClean="0"/>
              <a:t>21/a</a:t>
            </a:r>
            <a:r>
              <a:rPr lang="tr-TR" sz="2800" b="1" u="sng" dirty="0"/>
              <a:t>, </a:t>
            </a:r>
            <a:r>
              <a:rPr lang="tr-TR" sz="2800" b="1" u="sng" dirty="0" smtClean="0"/>
              <a:t>21/d </a:t>
            </a:r>
            <a:r>
              <a:rPr lang="tr-TR" sz="2800" b="1" u="sng" dirty="0"/>
              <a:t>ve </a:t>
            </a:r>
            <a:r>
              <a:rPr lang="tr-TR" sz="2800" b="1" u="sng" dirty="0" smtClean="0"/>
              <a:t>21/e </a:t>
            </a:r>
            <a:r>
              <a:rPr lang="tr-TR" sz="2800" b="1" u="sng" dirty="0"/>
              <a:t>bendine göre </a:t>
            </a:r>
            <a:r>
              <a:rPr lang="tr-TR" sz="2800" b="1" u="sng" dirty="0" smtClean="0"/>
              <a:t>yapılan ihaleler:</a:t>
            </a:r>
            <a:endParaRPr lang="tr-TR" sz="2800" dirty="0"/>
          </a:p>
        </p:txBody>
      </p:sp>
      <p:sp>
        <p:nvSpPr>
          <p:cNvPr id="6" name="İçerik Yer Tutucusu 5"/>
          <p:cNvSpPr>
            <a:spLocks noGrp="1"/>
          </p:cNvSpPr>
          <p:nvPr>
            <p:ph idx="1"/>
          </p:nvPr>
        </p:nvSpPr>
        <p:spPr>
          <a:xfrm>
            <a:off x="677158" y="1628800"/>
            <a:ext cx="8594429" cy="4412563"/>
          </a:xfrm>
        </p:spPr>
        <p:txBody>
          <a:bodyPr>
            <a:normAutofit/>
          </a:bodyPr>
          <a:lstStyle/>
          <a:p>
            <a:pPr marL="0" indent="0">
              <a:buNone/>
            </a:pPr>
            <a:r>
              <a:rPr lang="tr-TR" dirty="0"/>
              <a:t/>
            </a:r>
            <a:br>
              <a:rPr lang="tr-TR" dirty="0"/>
            </a:br>
            <a:r>
              <a:rPr lang="tr-TR" sz="1800" dirty="0"/>
              <a:t>Bu </a:t>
            </a:r>
            <a:r>
              <a:rPr lang="tr-TR" sz="1800" dirty="0" smtClean="0"/>
              <a:t>ihalelerde </a:t>
            </a:r>
            <a:r>
              <a:rPr lang="tr-TR" sz="1800" dirty="0"/>
              <a:t>aşağıda yapılan işlem sıralaması uygulanır:</a:t>
            </a:r>
          </a:p>
          <a:p>
            <a:pPr lvl="0"/>
            <a:r>
              <a:rPr lang="tr-TR" sz="1800" dirty="0"/>
              <a:t>Yeterlik değerlendirmesi.</a:t>
            </a:r>
          </a:p>
          <a:p>
            <a:pPr lvl="0"/>
            <a:r>
              <a:rPr lang="tr-TR" sz="1800" dirty="0"/>
              <a:t>Fiyat içermeyen ilk tekliflerin alınması.</a:t>
            </a:r>
          </a:p>
          <a:p>
            <a:pPr lvl="0"/>
            <a:r>
              <a:rPr lang="tr-TR" sz="1800" dirty="0"/>
              <a:t>Fiyat içermeyen ilk teklifler üzerinden teknik görüşmenin yapılması.</a:t>
            </a:r>
          </a:p>
          <a:p>
            <a:pPr lvl="0"/>
            <a:r>
              <a:rPr lang="tr-TR" sz="1800" dirty="0"/>
              <a:t>Teknik şartnamenin netleştirilmesi.</a:t>
            </a:r>
          </a:p>
          <a:p>
            <a:pPr lvl="0"/>
            <a:r>
              <a:rPr lang="tr-TR" sz="1800" dirty="0"/>
              <a:t>Teknik şartnameyi karşılayabilecek isteklilerin belirlenmesi.</a:t>
            </a:r>
          </a:p>
          <a:p>
            <a:pPr lvl="0"/>
            <a:r>
              <a:rPr lang="tr-TR" sz="1800" dirty="0"/>
              <a:t>Fiyat tekliflerinin alınması.</a:t>
            </a:r>
          </a:p>
          <a:p>
            <a:pPr lvl="0"/>
            <a:r>
              <a:rPr lang="tr-TR" sz="1800" dirty="0"/>
              <a:t>Son yazılı fiyat tekliflerinin alınması.</a:t>
            </a:r>
          </a:p>
          <a:p>
            <a:pPr lvl="0"/>
            <a:r>
              <a:rPr lang="tr-TR" sz="1800" dirty="0"/>
              <a:t>Tekliflerin değerlendirilerek ihalenin sonuçlandırılması.</a:t>
            </a:r>
          </a:p>
          <a:p>
            <a:pPr marL="0" indent="0">
              <a:buNone/>
            </a:pPr>
            <a:endParaRPr lang="tr-TR" dirty="0"/>
          </a:p>
        </p:txBody>
      </p:sp>
    </p:spTree>
    <p:extLst>
      <p:ext uri="{BB962C8B-B14F-4D97-AF65-F5344CB8AC3E}">
        <p14:creationId xmlns:p14="http://schemas.microsoft.com/office/powerpoint/2010/main" val="3637911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677158" y="1124744"/>
            <a:ext cx="9043131" cy="816744"/>
          </a:xfrm>
        </p:spPr>
        <p:txBody>
          <a:bodyPr>
            <a:normAutofit fontScale="90000"/>
          </a:bodyPr>
          <a:lstStyle/>
          <a:p>
            <a:r>
              <a:rPr lang="tr-TR" sz="3100" b="1" u="sng" dirty="0" smtClean="0"/>
              <a:t>21/b</a:t>
            </a:r>
            <a:r>
              <a:rPr lang="tr-TR" sz="3100" b="1" u="sng" dirty="0"/>
              <a:t>, </a:t>
            </a:r>
            <a:r>
              <a:rPr lang="tr-TR" sz="3100" b="1" u="sng" dirty="0" smtClean="0"/>
              <a:t>21/c </a:t>
            </a:r>
            <a:r>
              <a:rPr lang="tr-TR" sz="3100" b="1" u="sng" dirty="0"/>
              <a:t>ve </a:t>
            </a:r>
            <a:r>
              <a:rPr lang="tr-TR" sz="3100" b="1" u="sng" dirty="0" smtClean="0"/>
              <a:t>21/f </a:t>
            </a:r>
            <a:r>
              <a:rPr lang="tr-TR" sz="3100" b="1" u="sng" dirty="0"/>
              <a:t>bendine göre </a:t>
            </a:r>
            <a:r>
              <a:rPr lang="tr-TR" sz="3100" b="1" u="sng" dirty="0" smtClean="0"/>
              <a:t>yapılan ihaleler:</a:t>
            </a:r>
            <a:r>
              <a:rPr lang="tr-TR" dirty="0"/>
              <a:t/>
            </a:r>
            <a:br>
              <a:rPr lang="tr-TR" dirty="0"/>
            </a:br>
            <a:endParaRPr lang="tr-TR" dirty="0"/>
          </a:p>
        </p:txBody>
      </p:sp>
      <p:sp>
        <p:nvSpPr>
          <p:cNvPr id="6" name="İçerik Yer Tutucusu 5"/>
          <p:cNvSpPr>
            <a:spLocks noGrp="1"/>
          </p:cNvSpPr>
          <p:nvPr>
            <p:ph idx="1"/>
          </p:nvPr>
        </p:nvSpPr>
        <p:spPr/>
        <p:txBody>
          <a:bodyPr/>
          <a:lstStyle/>
          <a:p>
            <a:pPr lvl="0"/>
            <a:r>
              <a:rPr lang="tr-TR" dirty="0">
                <a:solidFill>
                  <a:schemeClr val="tx1"/>
                </a:solidFill>
              </a:rPr>
              <a:t>İlan yapılması zorunlu değil; ancak, ilan yapılırsa, bir istekli katılımıyla da olabilir.</a:t>
            </a:r>
          </a:p>
          <a:p>
            <a:pPr lvl="0"/>
            <a:r>
              <a:rPr lang="tr-TR" dirty="0">
                <a:solidFill>
                  <a:schemeClr val="tx1"/>
                </a:solidFill>
              </a:rPr>
              <a:t>İlan yapılmazsa; en az üç istekli davet edilmelidir.</a:t>
            </a:r>
          </a:p>
          <a:p>
            <a:pPr lvl="0"/>
            <a:r>
              <a:rPr lang="tr-TR" dirty="0" smtClean="0">
                <a:solidFill>
                  <a:schemeClr val="tx1"/>
                </a:solidFill>
              </a:rPr>
              <a:t>Yeterlik </a:t>
            </a:r>
            <a:r>
              <a:rPr lang="tr-TR" dirty="0">
                <a:solidFill>
                  <a:schemeClr val="tx1"/>
                </a:solidFill>
              </a:rPr>
              <a:t>belgeleri ve fiyat teklifleri birlikte alınır.</a:t>
            </a:r>
          </a:p>
          <a:p>
            <a:pPr marL="0" indent="0">
              <a:buNone/>
            </a:pPr>
            <a:endParaRPr lang="tr-TR" dirty="0"/>
          </a:p>
        </p:txBody>
      </p:sp>
    </p:spTree>
    <p:extLst>
      <p:ext uri="{BB962C8B-B14F-4D97-AF65-F5344CB8AC3E}">
        <p14:creationId xmlns:p14="http://schemas.microsoft.com/office/powerpoint/2010/main" val="3971971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Yüzeyler">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eması">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1564227</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Take your audience through a digital tunnel where they'll  burst through to the other side and see the information you want to present. Show them lists, charts, tables, SmartArt,  and pictures using a variety of layouts in widescreen (16X9) format. This design works well for subjects on science and technology, computers, communication, and more.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2012-05-11T02:04:00+00:00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TP102895246</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835483</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22CCB507-0646-4A50-A4F7-7F385079D5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228E6B-D70C-44BB-A81F-A245495F612B}">
  <ds:schemaRefs>
    <ds:schemaRef ds:uri="http://schemas.microsoft.com/sharepoint/v3/contenttype/forms"/>
  </ds:schemaRefs>
</ds:datastoreItem>
</file>

<file path=customXml/itemProps3.xml><?xml version="1.0" encoding="utf-8"?>
<ds:datastoreItem xmlns:ds="http://schemas.openxmlformats.org/officeDocument/2006/customXml" ds:itemID="{00E41224-0370-4595-877C-23316CD80004}">
  <ds:schemaRefs>
    <ds:schemaRef ds:uri="http://schemas.openxmlformats.org/package/2006/metadata/core-propertie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purl.org/dc/terms/"/>
    <ds:schemaRef ds:uri="http://schemas.microsoft.com/office/infopath/2007/PartnerControls"/>
    <ds:schemaRef ds:uri="4873beb7-5857-4685-be1f-d57550cc96cc"/>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1462</Words>
  <Application>Microsoft Office PowerPoint</Application>
  <PresentationFormat>Özel</PresentationFormat>
  <Paragraphs>120</Paragraphs>
  <Slides>25</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25</vt:i4>
      </vt:variant>
    </vt:vector>
  </HeadingPairs>
  <TitlesOfParts>
    <vt:vector size="35" baseType="lpstr">
      <vt:lpstr>Arial</vt:lpstr>
      <vt:lpstr>Castellar</vt:lpstr>
      <vt:lpstr>Corbel</vt:lpstr>
      <vt:lpstr>Symbol</vt:lpstr>
      <vt:lpstr>Tahoma</vt:lpstr>
      <vt:lpstr>Times New Roman</vt:lpstr>
      <vt:lpstr>Trebuchet MS</vt:lpstr>
      <vt:lpstr>Wingdings</vt:lpstr>
      <vt:lpstr>Wingdings 3</vt:lpstr>
      <vt:lpstr>Yüzeyler</vt:lpstr>
      <vt:lpstr>   İDARİ VE MALİ İŞLER DAİRE BAŞKANLIĞI (İç Satınalma Müdürlüğü)</vt:lpstr>
      <vt:lpstr> TEMEL İLKELER (4734 md.5) </vt:lpstr>
      <vt:lpstr>İdarelerce mal veya hizmet alımları ile yapım işlerinin ihalelerinde uygulanacak usuller:  • Açık ihale usulü (md. 19.) • Belli istekliler arasında ihale usulü (md. 20.) • Pazarlık usulü (md. 21. (a),(b),(c),(d),(e) ve (f) bentleri)     İdarelerce mal veya hizmet alımlarında uygulanacak alım yöntemleri:  • Doğrudan temin (md. 22. (a),(b),(c),(d),(e),(f),(g),(h),(ı) ve (i) bentleri)   </vt:lpstr>
      <vt:lpstr>PAZARLIK USULÜ İHALE HANGİ HALLERDE YAPILIR? </vt:lpstr>
      <vt:lpstr>Pazarlık Usulü İhale:  </vt:lpstr>
      <vt:lpstr>PAZARLIK USULÜ İHALEDE İLAN  </vt:lpstr>
      <vt:lpstr> </vt:lpstr>
      <vt:lpstr>21/a, 21/d ve 21/e bendine göre yapılan ihaleler:</vt:lpstr>
      <vt:lpstr>21/b, 21/c ve 21/f bendine göre yapılan ihaleler: </vt:lpstr>
      <vt:lpstr>21/b, 21/c ve 21/f bendine göre yapılan ihalelerde;</vt:lpstr>
      <vt:lpstr>PAZARLIK İHALESİNDE YAKLAŞIK MALİYET AÇIKLANMASI </vt:lpstr>
      <vt:lpstr>21/A</vt:lpstr>
      <vt:lpstr>21/b </vt:lpstr>
      <vt:lpstr> ANİ VE BEKLENMEYEN OLAYLAR (21/b)  • Deprem, heyelan, toprak kayması, yangın, sel baskını, göçük tehlikesi vb. olayların ani ve beklenmeyen olaylar kapsamında değerlendirilerek, bu olaylar sonucunda ortaya çıkan hasar ve arızaların giderilmesi amacıyla yapılacak işlerin veya alınması gereken önlemlerin pazarlık usulü ile ihale edilmesi mümkündür.   • İdarelerin bu gerekçeye dayanarak pazarlık usulünü kullanması durumunda, ani ve beklenmeyen olaya ilişkin bilgi ve belgelere ihale işlem dosyasında yer vermeleri gerekmektedir.     </vt:lpstr>
      <vt:lpstr>  21/c </vt:lpstr>
      <vt:lpstr>21/d  </vt:lpstr>
      <vt:lpstr>21/e </vt:lpstr>
      <vt:lpstr>21/f </vt:lpstr>
      <vt:lpstr>**21 f Pazarlık usulü ülkemizde toplam kamu ihaleleri içinde gerek sayı olarak ve gerekse tutar olarak açık ihale usulünden sonra en fazla kullanılan ihale usulüdür.     **21 f Pazarlık Usulü İhale Limiti 2021 yılı için 404.732,00 TL olarak belirlenmiştir. </vt:lpstr>
      <vt:lpstr>PAZARLIK USULU İHALEDE SÖZLEŞMEYE DAVET SÜRELERİ:</vt:lpstr>
      <vt:lpstr>PAZARLIK USULÜ İHALEDE ÖDENEK KULLANIMINDA %10 ŞARTI</vt:lpstr>
      <vt:lpstr>% 10 LİMİTİNE İLİŞKİN ŞARTLAR: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2021-03-08T06:13:44Z</dcterms:created>
  <dcterms:modified xsi:type="dcterms:W3CDTF">2021-03-16T13:07:59Z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