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6"/>
  </p:notesMasterIdLst>
  <p:sldIdLst>
    <p:sldId id="256" r:id="rId2"/>
    <p:sldId id="257" r:id="rId3"/>
    <p:sldId id="262" r:id="rId4"/>
    <p:sldId id="266" r:id="rId5"/>
    <p:sldId id="263" r:id="rId6"/>
    <p:sldId id="286" r:id="rId7"/>
    <p:sldId id="284" r:id="rId8"/>
    <p:sldId id="285" r:id="rId9"/>
    <p:sldId id="276" r:id="rId10"/>
    <p:sldId id="278" r:id="rId11"/>
    <p:sldId id="277" r:id="rId12"/>
    <p:sldId id="280" r:id="rId13"/>
    <p:sldId id="281" r:id="rId14"/>
    <p:sldId id="271" r:id="rId15"/>
    <p:sldId id="291" r:id="rId16"/>
    <p:sldId id="265" r:id="rId17"/>
    <p:sldId id="258" r:id="rId18"/>
    <p:sldId id="260" r:id="rId19"/>
    <p:sldId id="274" r:id="rId20"/>
    <p:sldId id="282" r:id="rId21"/>
    <p:sldId id="287" r:id="rId22"/>
    <p:sldId id="288" r:id="rId23"/>
    <p:sldId id="289" r:id="rId24"/>
    <p:sldId id="290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B3EE6-A23F-4F86-B065-889FFBE34DF7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3394F-ED85-4D4C-8F82-E0B7FA27C5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558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 dirty="0" smtClean="0"/>
              <a:t>5018:</a:t>
            </a:r>
            <a:r>
              <a:rPr lang="tr-TR" b="1" baseline="0" dirty="0" smtClean="0"/>
              <a:t> </a:t>
            </a:r>
            <a:r>
              <a:rPr lang="tr-TR" dirty="0" smtClean="0"/>
              <a:t>kamu malî yönetiminin yapısını ve işleyişini, kamu bütçelerinin hazırlanmasını, uygulanmasını, tüm malî işlemlerin muhasebeleştirilmesini, raporlanmasını ve malî kontrolü düzenlemektir.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3394F-ED85-4D4C-8F82-E0B7FA27C533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16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 dirty="0" smtClean="0"/>
              <a:t>Avans</a:t>
            </a:r>
            <a:r>
              <a:rPr lang="tr-TR" dirty="0" smtClean="0"/>
              <a:t> Biraz daha geniş anlamlı firmalara ve müteahhitlere</a:t>
            </a:r>
            <a:r>
              <a:rPr lang="tr-TR" baseline="0" dirty="0" smtClean="0"/>
              <a:t> yapılan ön ödemeyi de ifade ediyor.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3394F-ED85-4D4C-8F82-E0B7FA27C533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8573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 dirty="0" smtClean="0"/>
              <a:t>Kapsam: </a:t>
            </a:r>
            <a:r>
              <a:rPr lang="tr-TR" dirty="0" smtClean="0"/>
              <a:t>Yerel yönetimler ve DDK</a:t>
            </a:r>
            <a:r>
              <a:rPr lang="tr-TR" baseline="0" dirty="0" smtClean="0"/>
              <a:t> </a:t>
            </a:r>
            <a:r>
              <a:rPr lang="tr-TR" dirty="0" smtClean="0"/>
              <a:t>hariç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3394F-ED85-4D4C-8F82-E0B7FA27C533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12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 dirty="0" smtClean="0"/>
              <a:t>2.Madde:  </a:t>
            </a:r>
            <a:r>
              <a:rPr lang="tr-TR" dirty="0" smtClean="0"/>
              <a:t>Önce harcama yapılım sonra avans/kredi alınmaz.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3394F-ED85-4D4C-8F82-E0B7FA27C533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30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52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68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2739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5897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3339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64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4423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94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530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72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109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78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8077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08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458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89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3D987-0A53-4269-84E1-19760CEC724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DC61E19-FCF3-41E3-92FE-AA0705A4E0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33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562" y="4711466"/>
            <a:ext cx="2942692" cy="1681538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0885" y="1362808"/>
            <a:ext cx="4572000" cy="11049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İDARİ VE MALİ İŞLER DAİRE BAŞKANLIĞI 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321267"/>
          </a:xfrm>
        </p:spPr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r>
              <a:rPr lang="tr-TR" sz="3200" b="1" dirty="0" smtClean="0"/>
              <a:t>KREDİ VE AVANS İŞLEMLERİ</a:t>
            </a:r>
          </a:p>
          <a:p>
            <a:pPr algn="l"/>
            <a:r>
              <a:rPr lang="tr-TR" b="1" dirty="0" smtClean="0"/>
              <a:t>HAZIRLAYAN: AHMET İLHAN / </a:t>
            </a:r>
            <a:r>
              <a:rPr lang="tr-TR" b="1" dirty="0"/>
              <a:t> Şef </a:t>
            </a:r>
            <a:endParaRPr lang="tr-TR" b="1" dirty="0" smtClean="0"/>
          </a:p>
          <a:p>
            <a:pPr algn="l"/>
            <a:r>
              <a:rPr lang="tr-TR" b="1" dirty="0" smtClean="0"/>
              <a:t>                            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454235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43354"/>
          </a:xfrm>
        </p:spPr>
        <p:txBody>
          <a:bodyPr>
            <a:normAutofit/>
          </a:bodyPr>
          <a:lstStyle/>
          <a:p>
            <a:r>
              <a:rPr lang="sv-SE" dirty="0"/>
              <a:t>Ön </a:t>
            </a:r>
            <a:r>
              <a:rPr lang="tr-TR" dirty="0" smtClean="0"/>
              <a:t>Ö</a:t>
            </a:r>
            <a:r>
              <a:rPr lang="sv-SE" dirty="0" smtClean="0"/>
              <a:t>deme </a:t>
            </a:r>
            <a:r>
              <a:rPr lang="tr-TR" dirty="0" smtClean="0"/>
              <a:t>Y</a:t>
            </a:r>
            <a:r>
              <a:rPr lang="sv-SE" dirty="0" smtClean="0"/>
              <a:t>apılabilecek </a:t>
            </a:r>
            <a:r>
              <a:rPr lang="tr-TR" dirty="0" smtClean="0"/>
              <a:t>G</a:t>
            </a:r>
            <a:r>
              <a:rPr lang="sv-SE" dirty="0" smtClean="0"/>
              <a:t>ider </a:t>
            </a:r>
            <a:r>
              <a:rPr lang="tr-TR" dirty="0" smtClean="0"/>
              <a:t>T</a:t>
            </a:r>
            <a:r>
              <a:rPr lang="sv-SE" dirty="0" smtClean="0"/>
              <a:t>ürleri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723292"/>
            <a:ext cx="8596668" cy="4318071"/>
          </a:xfrm>
        </p:spPr>
        <p:txBody>
          <a:bodyPr>
            <a:normAutofit/>
          </a:bodyPr>
          <a:lstStyle/>
          <a:p>
            <a:r>
              <a:rPr lang="tr-TR" dirty="0"/>
              <a:t>Beklenilemeyecek ivedi veya zorunlu giderler için avans vermek veya kredi açmak suretiyle ön ödeme yapılabilir. </a:t>
            </a:r>
            <a:endParaRPr lang="tr-TR" b="1" dirty="0" smtClean="0"/>
          </a:p>
          <a:p>
            <a:r>
              <a:rPr lang="tr-TR" b="1" dirty="0" smtClean="0"/>
              <a:t>a</a:t>
            </a:r>
            <a:r>
              <a:rPr lang="tr-TR" b="1" dirty="0"/>
              <a:t>) Avans verilmek suretiyle yapılacak ön ödemeler:</a:t>
            </a:r>
          </a:p>
          <a:p>
            <a:r>
              <a:rPr lang="tr-TR" dirty="0"/>
              <a:t> 1) Yılları merkezi yönetim bütçe kanununda belirlenen tutara kadar olan yapım işleri, mal ve hizmet alımları, yabancı konuk ve heyetlerin ağırlanmasına ilişkin giderler ile benzeri giderler için avans verilebilir.</a:t>
            </a:r>
          </a:p>
          <a:p>
            <a:r>
              <a:rPr lang="tr-TR" dirty="0"/>
              <a:t>2) İlgili kanunlarında hüküm bulunması halinde, görevlilere yolluk ve diğer giderleri karşılığı avans verilebilir. Bu avansların tutarı ve mahsup süreleri özel kanunlarındaki hükümlere tabidir.</a:t>
            </a:r>
          </a:p>
          <a:p>
            <a:r>
              <a:rPr lang="tr-TR" dirty="0"/>
              <a:t>3) Yetkili mercilerce ödeme gününden önce ödenmesine karar verilen maaş ve ücretler avans olarak verilebilir…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169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7508"/>
          </a:xfrm>
        </p:spPr>
        <p:txBody>
          <a:bodyPr>
            <a:normAutofit/>
          </a:bodyPr>
          <a:lstStyle/>
          <a:p>
            <a:r>
              <a:rPr lang="sv-SE" dirty="0"/>
              <a:t>Ön Ödeme Yapılabilecek Gider Türleri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723292"/>
            <a:ext cx="8596668" cy="4318071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b) Kredi açılmak suretiyle yapılacak ön ödemeler:</a:t>
            </a:r>
          </a:p>
          <a:p>
            <a:r>
              <a:rPr lang="tr-TR" dirty="0" smtClean="0"/>
              <a:t>Harcama </a:t>
            </a:r>
            <a:r>
              <a:rPr lang="tr-TR" dirty="0"/>
              <a:t>yetkilisi tarafından kredi şeklinde ön ödeme yapılması uygun görülen giderler ile </a:t>
            </a:r>
            <a:r>
              <a:rPr lang="tr-TR" u="sng" dirty="0"/>
              <a:t>avans sınırlarını aşan giderler için </a:t>
            </a:r>
            <a:r>
              <a:rPr lang="tr-TR" dirty="0"/>
              <a:t>kredi açılabilir. </a:t>
            </a:r>
            <a:r>
              <a:rPr lang="tr-TR" u="sng" dirty="0"/>
              <a:t>Kredi mutemede nakden verilmez veya şahsi hesabına aktarılmaz.</a:t>
            </a:r>
          </a:p>
          <a:p>
            <a:endParaRPr lang="tr-TR" dirty="0"/>
          </a:p>
          <a:p>
            <a:r>
              <a:rPr lang="tr-TR" dirty="0" smtClean="0"/>
              <a:t>Harcama </a:t>
            </a:r>
            <a:r>
              <a:rPr lang="tr-TR" dirty="0"/>
              <a:t>yetkilisi mutemedi, mal veya hizmetin alındığı kişi veya kuruluşa ödeme yapılması için, adına kredi açılan banka veya muhasebe birimine hitaben </a:t>
            </a:r>
            <a:r>
              <a:rPr lang="tr-TR" b="1" dirty="0"/>
              <a:t>Ek-2</a:t>
            </a:r>
            <a:r>
              <a:rPr lang="tr-TR" dirty="0"/>
              <a:t>’deki </a:t>
            </a:r>
            <a:r>
              <a:rPr lang="tr-TR" u="sng" dirty="0"/>
              <a:t>kredi ödeme talimatını </a:t>
            </a:r>
            <a:r>
              <a:rPr lang="tr-TR" dirty="0"/>
              <a:t>düzenler. Banka veya muhasebe birimince, kredi ödeme talimatında belirtilen tutar şartlar oluştuğunda alacaklının kendisine veya yetkili temsilcisine ödenir ya da varsa banka hesabına aktarılır.</a:t>
            </a:r>
          </a:p>
          <a:p>
            <a:endParaRPr lang="tr-TR" dirty="0"/>
          </a:p>
          <a:p>
            <a:r>
              <a:rPr lang="tr-TR" dirty="0" smtClean="0"/>
              <a:t>İhale </a:t>
            </a:r>
            <a:r>
              <a:rPr lang="tr-TR" dirty="0"/>
              <a:t>mevzuatı çerçevesinde mal ve hizmet alımı gerçekleştirilecek kamu idarelerinden Ek-3’deki listede gösterilenlere yapılacak ön ödemelerde ise kredi tutarı </a:t>
            </a:r>
            <a:r>
              <a:rPr lang="tr-TR" u="sng" dirty="0"/>
              <a:t>doğrudan ilgili kamu idaresinin banka hesabına </a:t>
            </a:r>
            <a:r>
              <a:rPr lang="tr-TR" dirty="0"/>
              <a:t>aktarılacaktır.</a:t>
            </a:r>
          </a:p>
        </p:txBody>
      </p:sp>
    </p:spTree>
    <p:extLst>
      <p:ext uri="{BB962C8B-B14F-4D97-AF65-F5344CB8AC3E}">
        <p14:creationId xmlns:p14="http://schemas.microsoft.com/office/powerpoint/2010/main" val="337590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0454"/>
          </a:xfrm>
        </p:spPr>
        <p:txBody>
          <a:bodyPr>
            <a:normAutofit/>
          </a:bodyPr>
          <a:lstStyle/>
          <a:p>
            <a:r>
              <a:rPr lang="tr-TR" dirty="0" smtClean="0"/>
              <a:t>EK:2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5850" y="1724025"/>
            <a:ext cx="5890678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29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0454"/>
          </a:xfrm>
        </p:spPr>
        <p:txBody>
          <a:bodyPr>
            <a:normAutofit/>
          </a:bodyPr>
          <a:lstStyle/>
          <a:p>
            <a:r>
              <a:rPr lang="tr-TR" dirty="0" smtClean="0"/>
              <a:t>EK:3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1261" y="1831697"/>
            <a:ext cx="6954715" cy="4295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59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Ön </a:t>
            </a:r>
            <a:r>
              <a:rPr lang="tr-TR" dirty="0" smtClean="0"/>
              <a:t>Ödemelerde Mahsup Süresi </a:t>
            </a:r>
            <a:r>
              <a:rPr lang="tr-TR" dirty="0"/>
              <a:t>ve </a:t>
            </a:r>
            <a:r>
              <a:rPr lang="tr-TR" dirty="0" smtClean="0"/>
              <a:t>Sorumluluk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066191"/>
            <a:ext cx="8596668" cy="397517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Her </a:t>
            </a:r>
            <a:r>
              <a:rPr lang="tr-TR" dirty="0"/>
              <a:t>mutemet ön ödemelerden harcadığı tutara ilişkin kanıtlayıcı belgeleri, ilgili kanunlarında ayrıca belirtilmemiş olması halinde avanslarda </a:t>
            </a:r>
            <a:r>
              <a:rPr lang="tr-TR" b="1" u="sng" dirty="0"/>
              <a:t>bir ay</a:t>
            </a:r>
            <a:r>
              <a:rPr lang="tr-TR" dirty="0"/>
              <a:t>, kredilerde ise </a:t>
            </a:r>
            <a:r>
              <a:rPr lang="tr-TR" b="1" u="sng" dirty="0"/>
              <a:t>üç ay </a:t>
            </a:r>
            <a:r>
              <a:rPr lang="tr-TR" dirty="0"/>
              <a:t>içinde muhasebe yetkilisine vermek ve artan tutarı iade ederek hesabını kapatmakla </a:t>
            </a:r>
            <a:r>
              <a:rPr lang="tr-TR" dirty="0" smtClean="0"/>
              <a:t>yükümlüdür…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Avansın </a:t>
            </a:r>
            <a:r>
              <a:rPr lang="tr-TR" dirty="0"/>
              <a:t>verildiği tarihten önceki bir tarihi taşıyan harcama belgeleri avansın mahsubunda kabul edilemez. Mahsup döneminde verilen harcama belgelerinin de, </a:t>
            </a:r>
            <a:r>
              <a:rPr lang="tr-TR" u="sng" dirty="0"/>
              <a:t>ön ödemenin yapıldığı tarih ile en geç ait olduğu bütçe yılının son günü arasındaki tarihi taşıması gerekir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61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261" y="4495771"/>
            <a:ext cx="1821759" cy="1869859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Ön </a:t>
            </a:r>
            <a:r>
              <a:rPr lang="tr-TR" dirty="0" smtClean="0"/>
              <a:t>Ödemelerde Mahsup Süresi </a:t>
            </a:r>
            <a:r>
              <a:rPr lang="tr-TR" dirty="0"/>
              <a:t>ve </a:t>
            </a:r>
            <a:r>
              <a:rPr lang="tr-TR" dirty="0" smtClean="0"/>
              <a:t>Sorumluluk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066191"/>
            <a:ext cx="8596668" cy="397517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Mutemet</a:t>
            </a:r>
            <a:r>
              <a:rPr lang="tr-TR" dirty="0"/>
              <a:t>, işin tamamlanmasından sonra, yukarıdaki bir ve üç aylık sürelerin bitimini beklemeden, son harcama tarihini takip eden </a:t>
            </a:r>
            <a:r>
              <a:rPr lang="tr-TR" b="1" u="sng" dirty="0"/>
              <a:t>üç iş günü içinde </a:t>
            </a:r>
            <a:r>
              <a:rPr lang="tr-TR" dirty="0"/>
              <a:t>ön ödeme artığını iade etmek ve süresinde mahsubunu yaparak hesabını kapatmak </a:t>
            </a:r>
            <a:r>
              <a:rPr lang="tr-TR" dirty="0" smtClean="0"/>
              <a:t>zorundadır…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Mutemetlerce </a:t>
            </a:r>
            <a:r>
              <a:rPr lang="tr-TR" dirty="0"/>
              <a:t>süresi içinde mahsup edilmeyen avanslar hakkında </a:t>
            </a:r>
            <a:r>
              <a:rPr lang="tr-TR" b="1" dirty="0"/>
              <a:t>6183 sayılı Amme Alacaklarının Tahsil Usulü Hakkında Kanun </a:t>
            </a:r>
            <a:r>
              <a:rPr lang="tr-TR" dirty="0"/>
              <a:t>hükümleri uygulanır. Kanunen geçerli bir mazereti olmaksızın avanslarını süresinde mahsup etmeyen mutemetler hakkında, ayrıca tabi oldukları </a:t>
            </a:r>
            <a:r>
              <a:rPr lang="tr-TR" b="1" dirty="0"/>
              <a:t>personel mevzuatının disiplin hükümlerine</a:t>
            </a:r>
            <a:r>
              <a:rPr lang="tr-TR" dirty="0"/>
              <a:t> göre de işlem </a:t>
            </a:r>
            <a:r>
              <a:rPr lang="tr-TR" dirty="0" smtClean="0"/>
              <a:t>yapılır…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918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615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Parasal Sınırlar: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602522"/>
            <a:ext cx="8422704" cy="2004647"/>
          </a:xfrm>
        </p:spPr>
        <p:txBody>
          <a:bodyPr/>
          <a:lstStyle/>
          <a:p>
            <a:endParaRPr lang="tr-TR" sz="1400" dirty="0" smtClean="0"/>
          </a:p>
          <a:p>
            <a:pPr marL="0" indent="0">
              <a:buNone/>
            </a:pPr>
            <a:endParaRPr lang="tr-TR" sz="1400" dirty="0" smtClean="0"/>
          </a:p>
          <a:p>
            <a:r>
              <a:rPr lang="tr-TR" dirty="0" smtClean="0"/>
              <a:t>Yönetmelik </a:t>
            </a:r>
            <a:r>
              <a:rPr lang="tr-TR" dirty="0"/>
              <a:t>kapsamındaki kamu idarelerinde harcama yetkilisi mutemetlerine verilecek avans sınırları, gider türleri ve idareler itibarıyla Bakanlığımızca (Muhasebat Genel Müdürlüğü) yayımlanan Parasal Sınırlar ve Oranlar Hakkında Genel Tebliğde gösterilmiştir.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8686" y="365247"/>
            <a:ext cx="29718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8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739200" y="658578"/>
            <a:ext cx="471359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MUHASEBAT GENEL MÜDÜRLÜĞÜ GENEL TEBLİĞİ</a:t>
            </a:r>
            <a:endParaRPr kumimoji="0" lang="tr-TR" altLang="tr-T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(SIRA NO:67)</a:t>
            </a:r>
            <a:endParaRPr kumimoji="0" lang="tr-TR" altLang="tr-T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(PARASAL SINIRLAR VE ORANLAR)</a:t>
            </a:r>
            <a:endParaRPr kumimoji="0" lang="tr-TR" altLang="tr-T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616284"/>
              </p:ext>
            </p:extLst>
          </p:nvPr>
        </p:nvGraphicFramePr>
        <p:xfrm>
          <a:off x="1231899" y="1970881"/>
          <a:ext cx="9728202" cy="4060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394">
                  <a:extLst>
                    <a:ext uri="{9D8B030D-6E8A-4147-A177-3AD203B41FA5}">
                      <a16:colId xmlns:a16="http://schemas.microsoft.com/office/drawing/2014/main" val="1616297618"/>
                    </a:ext>
                  </a:extLst>
                </a:gridCol>
                <a:gridCol w="215830">
                  <a:extLst>
                    <a:ext uri="{9D8B030D-6E8A-4147-A177-3AD203B41FA5}">
                      <a16:colId xmlns:a16="http://schemas.microsoft.com/office/drawing/2014/main" val="3551519082"/>
                    </a:ext>
                  </a:extLst>
                </a:gridCol>
                <a:gridCol w="8360223">
                  <a:extLst>
                    <a:ext uri="{9D8B030D-6E8A-4147-A177-3AD203B41FA5}">
                      <a16:colId xmlns:a16="http://schemas.microsoft.com/office/drawing/2014/main" val="1646436921"/>
                    </a:ext>
                  </a:extLst>
                </a:gridCol>
                <a:gridCol w="980755">
                  <a:extLst>
                    <a:ext uri="{9D8B030D-6E8A-4147-A177-3AD203B41FA5}">
                      <a16:colId xmlns:a16="http://schemas.microsoft.com/office/drawing/2014/main" val="1755160671"/>
                    </a:ext>
                  </a:extLst>
                </a:gridCol>
              </a:tblGrid>
              <a:tr h="20256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TABLO II-   Ö N   Ö D E M E   İ Ş L E M L E R İ </a:t>
                      </a:r>
                      <a:endParaRPr lang="pt-BR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065608"/>
                  </a:ext>
                </a:extLst>
              </a:tr>
              <a:tr h="202565">
                <a:tc gridSpan="3">
                  <a:txBody>
                    <a:bodyPr/>
                    <a:lstStyle/>
                    <a:p>
                      <a:pPr algn="just" fontAlgn="t"/>
                      <a:r>
                        <a:rPr lang="pt-BR" sz="1100" b="1" u="none" strike="noStrike" dirty="0">
                          <a:effectLst/>
                        </a:rPr>
                        <a:t>A- HARCAMA YETKİLİSİ MUTEMEDİ AVANS SINIRLARI</a:t>
                      </a:r>
                      <a:endParaRPr lang="pt-BR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(TL)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0325495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 dirty="0">
                          <a:effectLst/>
                        </a:rPr>
                        <a:t>1. Yapım işleri ile mal ve hizmet alımları için:</a:t>
                      </a:r>
                      <a:endParaRPr lang="tr-TR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 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913530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1.1. İllerde, kuruluş merkezlerinde, büyükşehir belediyesi sınırları içindeki ilçeler ve nüfusu 50.000’i geçen ilçelerde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2.100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6399481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 dirty="0">
                          <a:effectLst/>
                        </a:rPr>
                        <a:t>1.2. Diğer ilçelerde</a:t>
                      </a:r>
                      <a:endParaRPr lang="tr-TR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1.095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6474193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2. Şehit cenazelerinin nakli, firari askerler, şüpheli, tutuklu veya hükümlü askerlerin sevkinde kullanılmak üzere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24.200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002666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3. Yabancı konuk ve heyetlerin ağırlanması amacıyla görevlendirilen  mihmandarlara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14.035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1320041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4.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Bakanların katılacağı yurt dışı seyahatlerde kullanılmak üzere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40.665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810674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da-DK" sz="1100" u="none" strike="noStrike">
                          <a:effectLst/>
                        </a:rPr>
                        <a:t>5. Mahkeme harç ve giderleri</a:t>
                      </a:r>
                      <a:endParaRPr lang="da-DK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 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662440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5.1.İstanbul il merkezi için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153.000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8058324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5.2. Ankara ve İzmir il merkezleri için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100.000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457376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100" u="none" strike="noStrike">
                          <a:effectLst/>
                        </a:rPr>
                        <a:t>5.3. Diğer il ve ilçeler için</a:t>
                      </a:r>
                      <a:endParaRPr lang="it-IT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38.000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9226564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6. Doğal afetler nedeniyle oluşacak ihtiyaçlar için kullanılmak üzere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111.165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6835303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7. İl dışına yapılacak seyahatte kullanılacak akaryakıt giderleri için kullanılmak üzere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10.940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4724600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8. Yakalanan yasadışı göçmenler ile sınırdışı edilecek şahıslar için kullanılmak üzere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44.530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5730313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9. Türkiye Büyük Millet Meclisi İdari Teşkilatı ve Cumhurbaşkanlığı 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805.990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548638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10. Yargılama Giderleri 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22.930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1920537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11. Posta ve telgraf giderleri (Yüksek Mahkemeler için)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5.085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8363643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12. Aile, Çalışma ve Sosyal Hizmetler Bakanlığına ait kadın konukevleri ve bağlı birimlerinden hizmet alan kadınların harçlıkları için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 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7658699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12.1. Büyükşehir belediye sınırları içinde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11.050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788014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12.2. Diğer il ve ilçelerde</a:t>
                      </a:r>
                      <a:endParaRPr lang="it-IT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6.630</a:t>
                      </a:r>
                      <a:endParaRPr lang="tr-TR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3505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36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739200" y="658578"/>
            <a:ext cx="471359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MUHASEBAT GENEL MÜDÜRLÜĞÜ GENEL TEBLİĞİ</a:t>
            </a:r>
            <a:endParaRPr kumimoji="0" lang="tr-TR" altLang="tr-T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(SIRA NO:67)</a:t>
            </a:r>
            <a:endParaRPr kumimoji="0" lang="tr-TR" altLang="tr-T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(PARASAL SINIRLAR VE ORANLAR)</a:t>
            </a:r>
            <a:endParaRPr kumimoji="0" lang="tr-TR" altLang="tr-T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945960"/>
              </p:ext>
            </p:extLst>
          </p:nvPr>
        </p:nvGraphicFramePr>
        <p:xfrm>
          <a:off x="1231901" y="2194401"/>
          <a:ext cx="9728197" cy="4009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506">
                  <a:extLst>
                    <a:ext uri="{9D8B030D-6E8A-4147-A177-3AD203B41FA5}">
                      <a16:colId xmlns:a16="http://schemas.microsoft.com/office/drawing/2014/main" val="2795104038"/>
                    </a:ext>
                  </a:extLst>
                </a:gridCol>
                <a:gridCol w="209618">
                  <a:extLst>
                    <a:ext uri="{9D8B030D-6E8A-4147-A177-3AD203B41FA5}">
                      <a16:colId xmlns:a16="http://schemas.microsoft.com/office/drawing/2014/main" val="4072520841"/>
                    </a:ext>
                  </a:extLst>
                </a:gridCol>
                <a:gridCol w="8365678">
                  <a:extLst>
                    <a:ext uri="{9D8B030D-6E8A-4147-A177-3AD203B41FA5}">
                      <a16:colId xmlns:a16="http://schemas.microsoft.com/office/drawing/2014/main" val="4243323787"/>
                    </a:ext>
                  </a:extLst>
                </a:gridCol>
                <a:gridCol w="981395">
                  <a:extLst>
                    <a:ext uri="{9D8B030D-6E8A-4147-A177-3AD203B41FA5}">
                      <a16:colId xmlns:a16="http://schemas.microsoft.com/office/drawing/2014/main" val="277911654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u="none" strike="noStrike" dirty="0" smtClean="0">
                          <a:effectLst/>
                        </a:rPr>
                        <a:t>TABLO II-   Ö N   Ö D E M E   İ Ş L E M L E R İ </a:t>
                      </a:r>
                      <a:endParaRPr lang="pt-BR" sz="11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100" b="1" u="none" strike="noStrike" dirty="0" smtClean="0">
                        <a:effectLst/>
                      </a:endParaRPr>
                    </a:p>
                    <a:p>
                      <a:pPr algn="just" fontAlgn="ctr"/>
                      <a:r>
                        <a:rPr lang="tr-TR" sz="1100" b="1" u="none" strike="noStrike" dirty="0" smtClean="0">
                          <a:effectLst/>
                        </a:rPr>
                        <a:t>B- </a:t>
                      </a:r>
                      <a:r>
                        <a:rPr lang="tr-TR" sz="1100" b="1" u="none" strike="noStrike" dirty="0">
                          <a:effectLst/>
                        </a:rPr>
                        <a:t>ÖZEL BÜTÇELİ İDARELER AVANS SINIRLARI</a:t>
                      </a:r>
                      <a:endParaRPr lang="tr-TR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 </a:t>
                      </a:r>
                      <a:endParaRPr lang="tr-TR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7285563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 dirty="0">
                          <a:effectLst/>
                        </a:rPr>
                        <a:t>1. </a:t>
                      </a:r>
                      <a:r>
                        <a:rPr lang="tr-TR" sz="1100" u="sng" strike="noStrike" dirty="0">
                          <a:solidFill>
                            <a:srgbClr val="FF0000"/>
                          </a:solidFill>
                          <a:effectLst/>
                        </a:rPr>
                        <a:t>Yükseköğretim Kurumları için:</a:t>
                      </a:r>
                      <a:endParaRPr lang="tr-TR" sz="11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 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5317564"/>
                  </a:ext>
                </a:extLst>
              </a:tr>
              <a:tr h="26598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 dirty="0">
                          <a:effectLst/>
                        </a:rPr>
                        <a:t>1.1. Sağlık, Kültür ve Spor Daire Başkanlıkları için</a:t>
                      </a:r>
                      <a:endParaRPr lang="tr-TR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10.940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207418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1.2. Diğer birimleri için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2.100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759865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1.3. Sağlık Bilimleri Üniversitesi (yurt dışındaki harcamalarda kullanılmak üzere)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50.000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0725675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2. Ölçme, Seçme ve Yerleştirme Merkezi Başkanlığı mutemetlerine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6.100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4228704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3. Türk Patent ve Marka Kurumu mutemetlerine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24.300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5654360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4. Devlet Tiyatroları Genel Müdürlüğü mutemetlerine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67.400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481940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5. Küçük ve Orta Ölçekli İşletmeleri Geliştirme ve Destekleme İdaresi Başkanlığı mutemetlerine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 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4536813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5.1. Kuruluş merkezinde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188.000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20041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5.2. Merkez dışındaki birimlerde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331.500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4817417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 dirty="0">
                          <a:effectLst/>
                        </a:rPr>
                        <a:t>6. Devlet Opera ve Balesi Genel Müdürlüğü, Türkiye Atom Enerjisi Kurumu ile Türkiye Bilimsel ve Teknolojik Araştırma Kurumu mutemetlerine</a:t>
                      </a:r>
                      <a:endParaRPr lang="tr-TR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 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3748017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6.1. Kuruluş merkezlerinde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1.518.270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9645845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100" u="none" strike="noStrike">
                          <a:effectLst/>
                        </a:rPr>
                        <a:t>6.2. Merkez dışındaki birimlerde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610.400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5602849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7. Türk İşbirliği ve Koordinasyon Ajansı Başkanlığı mutemetlerine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1.518.270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068331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8. Devlet Su İşleri Genel Müdürlüğü, Karayolları Genel Müdürlüğü ile Maden Tetkik ve Arama Genel Müdürlüğü mutemetlerine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298.300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4180000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9. Yurtdışı Türkler ve Akraba Topluluklar Başkanlığı mutemetlerine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250.000</a:t>
                      </a:r>
                      <a:endParaRPr lang="tr-TR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7556411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just" fontAlgn="b"/>
                      <a:r>
                        <a:rPr lang="tr-TR" sz="1100" u="none" strike="noStrike">
                          <a:effectLst/>
                        </a:rPr>
                        <a:t>10. Diğer Özel Bütçeli İdarelerin mutemetleri için</a:t>
                      </a:r>
                      <a:endParaRPr lang="tr-TR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2.100</a:t>
                      </a:r>
                      <a:endParaRPr lang="tr-TR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7429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98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4077"/>
          </a:xfrm>
        </p:spPr>
        <p:txBody>
          <a:bodyPr/>
          <a:lstStyle/>
          <a:p>
            <a:r>
              <a:rPr lang="tr-TR" dirty="0" smtClean="0"/>
              <a:t>İŞ AKIŞI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tr-TR" dirty="0" smtClean="0"/>
              <a:t>İhtiyacın Ortaya Çıkması/Talebin</a:t>
            </a:r>
            <a:r>
              <a:rPr lang="tr-TR" dirty="0"/>
              <a:t>/ Talep yazısının iletilmesi</a:t>
            </a:r>
          </a:p>
          <a:p>
            <a:pPr fontAlgn="b"/>
            <a:r>
              <a:rPr lang="tr-TR" dirty="0" smtClean="0"/>
              <a:t>Bütçe </a:t>
            </a:r>
            <a:r>
              <a:rPr lang="tr-TR" dirty="0"/>
              <a:t>kontrolü </a:t>
            </a:r>
            <a:r>
              <a:rPr lang="tr-TR" dirty="0" smtClean="0"/>
              <a:t>yapılır.</a:t>
            </a:r>
            <a:endParaRPr lang="tr-TR" dirty="0"/>
          </a:p>
          <a:p>
            <a:pPr fontAlgn="b"/>
            <a:r>
              <a:rPr lang="tr-TR" dirty="0"/>
              <a:t>Oluşturulacak harcama talimatı için "ORTAK" klasörden sayı </a:t>
            </a:r>
            <a:r>
              <a:rPr lang="tr-TR" dirty="0" smtClean="0"/>
              <a:t>alınır.</a:t>
            </a:r>
            <a:endParaRPr lang="tr-TR" dirty="0"/>
          </a:p>
          <a:p>
            <a:pPr fontAlgn="b"/>
            <a:r>
              <a:rPr lang="tr-TR" dirty="0"/>
              <a:t>Harcama talimatı oluşturulur ve imzaya sunulur.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0424" y="365340"/>
            <a:ext cx="2908044" cy="157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7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YASAL DAYANAKLAR: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8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/>
              <a:t>5018 SAYILI KAMU MALÎ YÖNETİMİ VE KONTROL KANUNU</a:t>
            </a:r>
          </a:p>
          <a:p>
            <a:pPr marL="0" indent="0">
              <a:buNone/>
            </a:pPr>
            <a:endParaRPr lang="tr-TR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/>
              <a:t>ÖN ÖDEME USUL VE ESASLARI HAKKINDA YÖNETMELİK</a:t>
            </a:r>
          </a:p>
          <a:p>
            <a:pPr marL="0" indent="0">
              <a:buNone/>
            </a:pPr>
            <a:endParaRPr lang="tr-TR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sz="1800" b="1" dirty="0" smtClean="0"/>
              <a:t>ÖN ÖDEME USUL VE ESASLARI HAKKINDA GENEL TEBLİĞ (SAYI: 2007/1) </a:t>
            </a:r>
            <a:endParaRPr lang="tr-TR" sz="1800" b="1" dirty="0"/>
          </a:p>
        </p:txBody>
      </p:sp>
    </p:spTree>
    <p:extLst>
      <p:ext uri="{BB962C8B-B14F-4D97-AF65-F5344CB8AC3E}">
        <p14:creationId xmlns:p14="http://schemas.microsoft.com/office/powerpoint/2010/main" val="384928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Harcama </a:t>
            </a:r>
            <a:br>
              <a:rPr lang="tr-TR" dirty="0" smtClean="0"/>
            </a:br>
            <a:r>
              <a:rPr lang="tr-TR" dirty="0" smtClean="0"/>
              <a:t>Talimatı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832" y="2405156"/>
            <a:ext cx="2908044" cy="1572904"/>
          </a:xfrm>
          <a:prstGeom prst="rect">
            <a:avLst/>
          </a:prstGeom>
        </p:spPr>
      </p:pic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831" y="501163"/>
            <a:ext cx="4624754" cy="6040314"/>
          </a:xfrm>
        </p:spPr>
      </p:pic>
    </p:spTree>
    <p:extLst>
      <p:ext uri="{BB962C8B-B14F-4D97-AF65-F5344CB8AC3E}">
        <p14:creationId xmlns:p14="http://schemas.microsoft.com/office/powerpoint/2010/main" val="401461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4077"/>
          </a:xfrm>
        </p:spPr>
        <p:txBody>
          <a:bodyPr/>
          <a:lstStyle/>
          <a:p>
            <a:r>
              <a:rPr lang="tr-TR" dirty="0" smtClean="0"/>
              <a:t>İŞ AKIŞI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tr-TR" dirty="0"/>
              <a:t>İmzalanan harcama talimatı Tahakkuk Birimine yollanır.</a:t>
            </a:r>
          </a:p>
          <a:p>
            <a:pPr fontAlgn="b"/>
            <a:r>
              <a:rPr lang="tr-TR" dirty="0"/>
              <a:t>İmzalanan harcama talimatının bir fotokopisi kredi kapatması için açılan dosyada saklanır.</a:t>
            </a:r>
          </a:p>
          <a:p>
            <a:pPr fontAlgn="b"/>
            <a:r>
              <a:rPr lang="tr-TR" dirty="0"/>
              <a:t>Tahakkuk Birimi Harcama Onayı ve Ödeme emri oluşturulması ve imzalanması sürecini takip eder. İmzalar tamamlandıktan sonra dosya asıllarını ödeme yapılmak üzere </a:t>
            </a:r>
            <a:r>
              <a:rPr lang="tr-TR" dirty="0" err="1"/>
              <a:t>SGDB'ye</a:t>
            </a:r>
            <a:r>
              <a:rPr lang="tr-TR" dirty="0"/>
              <a:t> yollar.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714" y="401148"/>
            <a:ext cx="2905125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82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4077"/>
          </a:xfrm>
        </p:spPr>
        <p:txBody>
          <a:bodyPr/>
          <a:lstStyle/>
          <a:p>
            <a:r>
              <a:rPr lang="tr-TR" dirty="0" smtClean="0"/>
              <a:t>İŞ AKIŞI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tr-TR" dirty="0"/>
              <a:t>Kredi kapatılırken önceden alınan harcama talimatı fotokopisi "Aslı Gibidir" yapılarak işe başlanır.</a:t>
            </a:r>
          </a:p>
          <a:p>
            <a:pPr fontAlgn="b"/>
            <a:r>
              <a:rPr lang="tr-TR" dirty="0"/>
              <a:t>"Alınan kredi/Avans" = " yapılan harcama + kredi artanı" eşitliği sağlanır.</a:t>
            </a:r>
          </a:p>
          <a:p>
            <a:pPr fontAlgn="b"/>
            <a:r>
              <a:rPr lang="tr-TR" dirty="0"/>
              <a:t>Varsa kredi </a:t>
            </a:r>
            <a:r>
              <a:rPr lang="tr-TR" dirty="0" smtClean="0"/>
              <a:t>artanı damga </a:t>
            </a:r>
            <a:r>
              <a:rPr lang="tr-TR" dirty="0"/>
              <a:t>vergisi ve KDV </a:t>
            </a:r>
            <a:r>
              <a:rPr lang="tr-TR" dirty="0" err="1"/>
              <a:t>tevkifat</a:t>
            </a:r>
            <a:r>
              <a:rPr lang="tr-TR" dirty="0"/>
              <a:t> kesintileri SGDB </a:t>
            </a:r>
            <a:r>
              <a:rPr lang="tr-TR" dirty="0" smtClean="0"/>
              <a:t>hesabına </a:t>
            </a:r>
            <a:r>
              <a:rPr lang="tr-TR" dirty="0"/>
              <a:t>aktarılarak makbuzu alınır.</a:t>
            </a:r>
          </a:p>
          <a:p>
            <a:pPr fontAlgn="b"/>
            <a:r>
              <a:rPr lang="tr-TR" dirty="0"/>
              <a:t>Kredi kapatılmak üzere tahakkuk yollanırken dosya içerisinde kredi makbuzu, varsa damga vergisi makbuzu ile KDV </a:t>
            </a:r>
            <a:r>
              <a:rPr lang="tr-TR" dirty="0" err="1"/>
              <a:t>tevkifat</a:t>
            </a:r>
            <a:r>
              <a:rPr lang="tr-TR" dirty="0"/>
              <a:t> makbuzu ve kredi artan makbuzları, oluşan faturalar, </a:t>
            </a:r>
            <a:r>
              <a:rPr lang="tr-TR" dirty="0" smtClean="0"/>
              <a:t>diğer </a:t>
            </a:r>
            <a:r>
              <a:rPr lang="tr-TR" dirty="0"/>
              <a:t>kanıtlayıcı belgeler ıslak imzalı taşınır işlem fişleri ve muayene kabul tutanakları olmalıdır.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091" y="304433"/>
            <a:ext cx="2905125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88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4077"/>
          </a:xfrm>
        </p:spPr>
        <p:txBody>
          <a:bodyPr/>
          <a:lstStyle/>
          <a:p>
            <a:r>
              <a:rPr lang="tr-TR" dirty="0" smtClean="0"/>
              <a:t>İŞ AKIŞI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tr-TR" dirty="0"/>
              <a:t>Ziraat Bankası mobil bankacılık sisteminden ilgili ödemenin yapıldığı öğrenilir ve dekontu Ziraat Bankası mobil bankacılık sisteminden veya Ziraat Bankasından alınır.</a:t>
            </a:r>
          </a:p>
          <a:p>
            <a:pPr fontAlgn="b"/>
            <a:r>
              <a:rPr lang="tr-TR" dirty="0"/>
              <a:t>Kanıtlayıcı belgeler karşılığında harcama yapılır. Banka üzerinden yapılan ödemeler için dekont alınır.</a:t>
            </a:r>
          </a:p>
          <a:p>
            <a:pPr fontAlgn="b"/>
            <a:r>
              <a:rPr lang="tr-TR" dirty="0"/>
              <a:t>Yapılan alımlar için muayene </a:t>
            </a:r>
            <a:r>
              <a:rPr lang="tr-TR" dirty="0" smtClean="0"/>
              <a:t>kabul </a:t>
            </a:r>
            <a:r>
              <a:rPr lang="tr-TR" dirty="0"/>
              <a:t>tutanağı/tutanakları oluşturulur.</a:t>
            </a:r>
          </a:p>
          <a:p>
            <a:pPr fontAlgn="b"/>
            <a:r>
              <a:rPr lang="tr-TR" dirty="0"/>
              <a:t>Mal alımları için Taşınır işlem fişleri oluşturularak kredi kapatma aşamasına geçilir.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4106" y="339603"/>
            <a:ext cx="2905125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36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1808"/>
          </a:xfrm>
        </p:spPr>
        <p:txBody>
          <a:bodyPr>
            <a:normAutofit/>
          </a:bodyPr>
          <a:lstStyle/>
          <a:p>
            <a:pPr algn="ctr"/>
            <a:r>
              <a:rPr lang="tr-TR" sz="4800" dirty="0" smtClean="0"/>
              <a:t>TEŞEKKÜRLER</a:t>
            </a:r>
            <a:endParaRPr lang="tr-TR" sz="4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95758"/>
            <a:ext cx="8596668" cy="3880773"/>
          </a:xfrm>
        </p:spPr>
        <p:txBody>
          <a:bodyPr/>
          <a:lstStyle/>
          <a:p>
            <a:pPr algn="ctr"/>
            <a:endParaRPr lang="tr-TR" dirty="0" smtClean="0"/>
          </a:p>
          <a:p>
            <a:pPr marL="0" indent="0" algn="ctr">
              <a:buNone/>
            </a:pPr>
            <a:r>
              <a:rPr lang="tr-TR" dirty="0"/>
              <a:t>İdari ve Mali İşler Daire Başkanlığı</a:t>
            </a:r>
          </a:p>
          <a:p>
            <a:pPr marL="0" indent="0" algn="ctr">
              <a:buNone/>
            </a:pPr>
            <a:r>
              <a:rPr lang="tr-TR" dirty="0"/>
              <a:t>İç Satın alma Müdürlüğü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b="1" dirty="0" smtClean="0"/>
              <a:t>Hazırlayan </a:t>
            </a:r>
            <a:r>
              <a:rPr lang="tr-TR" dirty="0" smtClean="0"/>
              <a:t>: </a:t>
            </a:r>
          </a:p>
          <a:p>
            <a:pPr marL="0" indent="0" algn="ctr">
              <a:buNone/>
            </a:pPr>
            <a:r>
              <a:rPr lang="tr-TR" dirty="0" smtClean="0"/>
              <a:t>Ahmet İlhan /Şef</a:t>
            </a:r>
          </a:p>
          <a:p>
            <a:pPr marL="0" indent="0" algn="ctr">
              <a:buNone/>
            </a:pPr>
            <a:r>
              <a:rPr lang="tr-TR" b="1" dirty="0" smtClean="0"/>
              <a:t>Kontrol Eden: </a:t>
            </a:r>
          </a:p>
          <a:p>
            <a:pPr marL="0" indent="0" algn="ctr">
              <a:buNone/>
            </a:pPr>
            <a:r>
              <a:rPr lang="tr-TR" dirty="0" smtClean="0"/>
              <a:t>Erdoğan Çağlar /İç </a:t>
            </a:r>
            <a:r>
              <a:rPr lang="tr-TR" dirty="0" err="1" smtClean="0"/>
              <a:t>Satınalma</a:t>
            </a:r>
            <a:r>
              <a:rPr lang="tr-TR" dirty="0" smtClean="0"/>
              <a:t> Müdür V.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9470" y="1426532"/>
            <a:ext cx="4572396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7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5018 SAYILI KAMU MALÎ YÖNETİMİ VE KONTROL KANUNU 35. </a:t>
            </a:r>
            <a:r>
              <a:rPr lang="tr-TR" dirty="0" err="1" smtClean="0"/>
              <a:t>MADDE’den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Ön ödeme:  </a:t>
            </a:r>
            <a:r>
              <a:rPr lang="tr-TR" dirty="0"/>
              <a:t>İlgili mevzuatında öngörülen hallerde kesin ödeme öncesi </a:t>
            </a:r>
            <a:r>
              <a:rPr lang="tr-TR" b="1" dirty="0"/>
              <a:t>avans</a:t>
            </a:r>
            <a:r>
              <a:rPr lang="tr-TR" dirty="0"/>
              <a:t> veya </a:t>
            </a:r>
            <a:r>
              <a:rPr lang="tr-TR" b="1" dirty="0"/>
              <a:t>kredi</a:t>
            </a:r>
            <a:r>
              <a:rPr lang="tr-TR" dirty="0"/>
              <a:t> şeklinde yapılan </a:t>
            </a:r>
            <a:r>
              <a:rPr lang="tr-TR" dirty="0" smtClean="0"/>
              <a:t>ödemelerdir.</a:t>
            </a:r>
          </a:p>
          <a:p>
            <a:r>
              <a:rPr lang="tr-TR" dirty="0" smtClean="0"/>
              <a:t>İlgili </a:t>
            </a:r>
            <a:r>
              <a:rPr lang="tr-TR" dirty="0"/>
              <a:t>bütçe tertibinden yeterli ödeneğin harcama biriminde mevcut </a:t>
            </a:r>
            <a:r>
              <a:rPr lang="tr-TR" dirty="0" smtClean="0"/>
              <a:t>olması, </a:t>
            </a:r>
          </a:p>
          <a:p>
            <a:r>
              <a:rPr lang="tr-TR" dirty="0" smtClean="0"/>
              <a:t>Harcama </a:t>
            </a:r>
            <a:r>
              <a:rPr lang="tr-TR" dirty="0"/>
              <a:t>yetkilisinin uygun </a:t>
            </a:r>
            <a:r>
              <a:rPr lang="tr-TR" dirty="0" smtClean="0"/>
              <a:t>görmesi, </a:t>
            </a:r>
          </a:p>
          <a:p>
            <a:r>
              <a:rPr lang="tr-TR" dirty="0" smtClean="0"/>
              <a:t>Karşılığı ödeneğin saklı tutulması, </a:t>
            </a:r>
          </a:p>
          <a:p>
            <a:r>
              <a:rPr lang="tr-TR" dirty="0" smtClean="0"/>
              <a:t>İlgili </a:t>
            </a:r>
            <a:r>
              <a:rPr lang="tr-TR" dirty="0"/>
              <a:t>kanunlarda öngörülen </a:t>
            </a:r>
            <a:r>
              <a:rPr lang="tr-TR" dirty="0" smtClean="0"/>
              <a:t>hallerde,</a:t>
            </a:r>
            <a:endParaRPr lang="tr-TR" dirty="0"/>
          </a:p>
          <a:p>
            <a:r>
              <a:rPr lang="tr-TR" dirty="0" smtClean="0"/>
              <a:t>Beklenilemeyecek ivedi veya zorunlu giderler için avans vermek veya kredi açmak suretiyle ön ödeme yapılabilir. </a:t>
            </a:r>
          </a:p>
          <a:p>
            <a:r>
              <a:rPr lang="tr-TR" dirty="0" smtClean="0"/>
              <a:t>Verilecek avansın üst sınırları merkezî yönetim bütçe kanununda gösterilir.</a:t>
            </a:r>
          </a:p>
        </p:txBody>
      </p:sp>
    </p:spTree>
    <p:extLst>
      <p:ext uri="{BB962C8B-B14F-4D97-AF65-F5344CB8AC3E}">
        <p14:creationId xmlns:p14="http://schemas.microsoft.com/office/powerpoint/2010/main" val="139111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Ön Ödeme Usul ve Esasları Hakkında Yönetmelik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Amaç Madde </a:t>
            </a:r>
            <a:r>
              <a:rPr lang="tr-TR" b="1" dirty="0"/>
              <a:t>1 — </a:t>
            </a:r>
            <a:r>
              <a:rPr lang="tr-TR" dirty="0"/>
              <a:t>Bu Yönetmeliğin amacı, ön ödeme şekillerini, devir ve mahsup işlemlerini, yapılacak ön ödemelerin idareler ve gider türleri itibarıyla miktar ve oranlarının tespitini, mutemetlerin görevlendirilmesini ve diğer işlemlere ilişkin usul ve esasları </a:t>
            </a:r>
            <a:r>
              <a:rPr lang="tr-TR" dirty="0" smtClean="0"/>
              <a:t>düzenlemektir.</a:t>
            </a:r>
          </a:p>
          <a:p>
            <a:r>
              <a:rPr lang="tr-TR" b="1" dirty="0" smtClean="0"/>
              <a:t>Kapsam </a:t>
            </a:r>
            <a:r>
              <a:rPr lang="tr-TR" b="1" dirty="0"/>
              <a:t>Madde 2 </a:t>
            </a:r>
            <a:r>
              <a:rPr lang="tr-TR" dirty="0"/>
              <a:t>— Bu Yönetmelik, düzenleyici ve denetleyici kurumlar hariç olmak üzere, merkezi yönetim kapsamındaki kamu idarelerince yapılacak ön ödemelere ilişkin usul ve esasları kapsar.</a:t>
            </a:r>
          </a:p>
          <a:p>
            <a:pPr lvl="1"/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5501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esaslar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521069"/>
            <a:ext cx="8596668" cy="4520293"/>
          </a:xfrm>
        </p:spPr>
        <p:txBody>
          <a:bodyPr>
            <a:normAutofit/>
          </a:bodyPr>
          <a:lstStyle/>
          <a:p>
            <a:pPr lvl="1"/>
            <a:endParaRPr lang="tr-TR" dirty="0" smtClean="0"/>
          </a:p>
          <a:p>
            <a:pPr lvl="1"/>
            <a:endParaRPr lang="tr-TR" dirty="0"/>
          </a:p>
          <a:p>
            <a:r>
              <a:rPr lang="tr-TR" dirty="0" smtClean="0"/>
              <a:t>5018 sayılı Kamu Malî Yönetimi ve Kontrol Kanunu hükümleri gereğince, kamu kaynağının kullanılmasında görevli ve yetkili olanlar, kaynakların </a:t>
            </a:r>
            <a:r>
              <a:rPr lang="tr-TR" b="1" dirty="0" smtClean="0"/>
              <a:t>etkili, ekonomik, verimli ve hukuka uygun </a:t>
            </a:r>
            <a:r>
              <a:rPr lang="tr-TR" dirty="0" smtClean="0"/>
              <a:t>olarak kullanılmasından ve kötüye kullanılmaması için gerekli önlemlerin alınmasından sorumludurlar.</a:t>
            </a:r>
            <a:endParaRPr lang="tr-TR" dirty="0"/>
          </a:p>
          <a:p>
            <a:pPr lvl="1"/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605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esaslar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521069"/>
            <a:ext cx="8596668" cy="4520293"/>
          </a:xfrm>
        </p:spPr>
        <p:txBody>
          <a:bodyPr>
            <a:normAutofit/>
          </a:bodyPr>
          <a:lstStyle/>
          <a:p>
            <a:pPr lvl="1"/>
            <a:endParaRPr lang="tr-TR" b="1" dirty="0" smtClean="0"/>
          </a:p>
          <a:p>
            <a:pPr lvl="1"/>
            <a:endParaRPr lang="tr-TR" b="1" dirty="0"/>
          </a:p>
          <a:p>
            <a:r>
              <a:rPr lang="tr-TR" b="1" u="sng" dirty="0" smtClean="0"/>
              <a:t>Ön </a:t>
            </a:r>
            <a:r>
              <a:rPr lang="tr-TR" b="1" u="sng" dirty="0"/>
              <a:t>ödeme uygulamasının bir alım usulü olmaması sebebiyle </a:t>
            </a:r>
            <a:r>
              <a:rPr lang="tr-TR" dirty="0"/>
              <a:t>ön ödeme yapılacak mal veya hizmet alımlarında, alımların idarelerin tabi oldukları </a:t>
            </a:r>
            <a:r>
              <a:rPr lang="tr-TR" b="1" dirty="0"/>
              <a:t>ihale mevzuatı hükümlerine göre yapılması</a:t>
            </a:r>
            <a:r>
              <a:rPr lang="tr-TR" dirty="0"/>
              <a:t>, mal alındığının veya hizmetin gerçekleştirildiğinin ihale mevzuatına uygun olarak görevlendirilmiş kişi veya komisyonlarca onaylanması gerekir.</a:t>
            </a:r>
          </a:p>
          <a:p>
            <a:r>
              <a:rPr lang="tr-TR" dirty="0" smtClean="0"/>
              <a:t>Ayrıca</a:t>
            </a:r>
            <a:r>
              <a:rPr lang="tr-TR" dirty="0"/>
              <a:t>, ön ödemenin kesin ödemeye dönüştürülmesinde verilen avansın veya açılan kredinin mahsubunda kullanılacak </a:t>
            </a:r>
            <a:r>
              <a:rPr lang="tr-TR" u="sng" dirty="0"/>
              <a:t>gerçekleştirme belgelerinin, Merkezî Yönetim Harcama Belgeleri Yönetmeliğinde</a:t>
            </a:r>
            <a:r>
              <a:rPr lang="tr-TR" dirty="0"/>
              <a:t> öngörülen belgelerden olması esastır.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471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esaslar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521069"/>
            <a:ext cx="8596668" cy="4520293"/>
          </a:xfrm>
        </p:spPr>
        <p:txBody>
          <a:bodyPr>
            <a:normAutofit/>
          </a:bodyPr>
          <a:lstStyle/>
          <a:p>
            <a:r>
              <a:rPr lang="tr-TR" dirty="0"/>
              <a:t>Avansın verilmesi ve harcanması Bütçe sınıflandırmasının herhangi bir ekonomik kodunun 2 </a:t>
            </a:r>
            <a:r>
              <a:rPr lang="tr-TR" dirty="0" err="1"/>
              <a:t>nci</a:t>
            </a:r>
            <a:r>
              <a:rPr lang="tr-TR" dirty="0"/>
              <a:t> düzeyinden verilmiş olan avansın mahsubu yapılmadan, belirlenen limiti aşmasa bile aynı ekonomik kodun 2’nci düzeyinden yeniden avans verilemez. Ancak, başka bir ekonomik kodun 2 </a:t>
            </a:r>
            <a:r>
              <a:rPr lang="tr-TR" dirty="0" err="1"/>
              <a:t>nci</a:t>
            </a:r>
            <a:r>
              <a:rPr lang="tr-TR" dirty="0"/>
              <a:t> düzeyinden istenilen avans, mutemede tanınan limiti aşmadığı takdirde verilebilir.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iş için verilen avans yalnız o işe harcanır. Avans alınmadan harcama yapılamaz. </a:t>
            </a:r>
            <a:endParaRPr lang="tr-TR" dirty="0" smtClean="0"/>
          </a:p>
          <a:p>
            <a:r>
              <a:rPr lang="tr-TR" dirty="0" smtClean="0"/>
              <a:t>Avansın </a:t>
            </a:r>
            <a:r>
              <a:rPr lang="tr-TR" dirty="0"/>
              <a:t>verildiği tarihten önce yapılan harcamalara ait belgeler kabul edilmez</a:t>
            </a:r>
            <a:r>
              <a:rPr lang="tr-TR" dirty="0" smtClean="0"/>
              <a:t>.</a:t>
            </a:r>
          </a:p>
          <a:p>
            <a:r>
              <a:rPr lang="tr-TR" dirty="0"/>
              <a:t>Avans nakit olarak doğrudan harcama yetkilisi mutemedine verilebileceği gibi mutemedin banka hesabına da aktarılabilir.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4156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esaslar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521069"/>
            <a:ext cx="8596668" cy="4520293"/>
          </a:xfrm>
        </p:spPr>
        <p:txBody>
          <a:bodyPr>
            <a:normAutofit/>
          </a:bodyPr>
          <a:lstStyle/>
          <a:p>
            <a:r>
              <a:rPr lang="tr-TR" dirty="0" smtClean="0"/>
              <a:t>Her </a:t>
            </a:r>
            <a:r>
              <a:rPr lang="tr-TR" dirty="0"/>
              <a:t>mutemet aldığı avanstan harcadığı tutarlara ilişkin kanıtlayıcı belgeleri avansın verildiği tarihten itibaren en çok bir </a:t>
            </a:r>
            <a:r>
              <a:rPr lang="tr-TR" dirty="0" smtClean="0"/>
              <a:t>ay </a:t>
            </a:r>
            <a:r>
              <a:rPr lang="tr-TR" dirty="0"/>
              <a:t>(Kredide süre üç ay</a:t>
            </a:r>
            <a:r>
              <a:rPr lang="tr-TR" dirty="0" smtClean="0"/>
              <a:t>) </a:t>
            </a:r>
            <a:r>
              <a:rPr lang="tr-TR" dirty="0"/>
              <a:t>içinde vermek ve artan parayı iade etmekle yükümlüdür. </a:t>
            </a:r>
            <a:r>
              <a:rPr lang="tr-TR" dirty="0" smtClean="0"/>
              <a:t>Mutemet </a:t>
            </a:r>
            <a:r>
              <a:rPr lang="tr-TR" dirty="0"/>
              <a:t>işin tamamlanmasından sonra bir aylık sürenin bitimini beklemeksizin </a:t>
            </a:r>
            <a:r>
              <a:rPr lang="tr-TR" u="sng" dirty="0"/>
              <a:t>avans artığını iade etmek ve hesabını kapatmak zorundadır. </a:t>
            </a:r>
            <a:endParaRPr lang="tr-TR" u="sng" dirty="0" smtClean="0"/>
          </a:p>
          <a:p>
            <a:r>
              <a:rPr lang="tr-TR" dirty="0" smtClean="0"/>
              <a:t>Mutemet </a:t>
            </a:r>
            <a:r>
              <a:rPr lang="tr-TR" u="sng" dirty="0"/>
              <a:t>mali yılın sonunda </a:t>
            </a:r>
            <a:r>
              <a:rPr lang="tr-TR" dirty="0"/>
              <a:t>bir aylık sürenin dolmasını beklemeksizin, henüz mahsubunu yaptırmadığı harcamalara ait belgeleri vermek ve artan parayı yatırmakla yükümlüdür.</a:t>
            </a:r>
          </a:p>
        </p:txBody>
      </p:sp>
    </p:spTree>
    <p:extLst>
      <p:ext uri="{BB962C8B-B14F-4D97-AF65-F5344CB8AC3E}">
        <p14:creationId xmlns:p14="http://schemas.microsoft.com/office/powerpoint/2010/main" val="339772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0454"/>
          </a:xfrm>
        </p:spPr>
        <p:txBody>
          <a:bodyPr>
            <a:normAutofit fontScale="90000"/>
          </a:bodyPr>
          <a:lstStyle/>
          <a:p>
            <a:r>
              <a:rPr lang="tr-TR" dirty="0"/>
              <a:t>Ön Ödeme Usul ve Esasları Hakkında Yönetmelikten;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723292"/>
            <a:ext cx="8596668" cy="4318071"/>
          </a:xfrm>
        </p:spPr>
        <p:txBody>
          <a:bodyPr>
            <a:normAutofit lnSpcReduction="10000"/>
          </a:bodyPr>
          <a:lstStyle/>
          <a:p>
            <a:r>
              <a:rPr lang="tr-TR" dirty="0"/>
              <a:t>Avans, işi yapacak, mal veya hizmeti sağlayacak olan kişi veya kuruluşa ödenmek üzere, </a:t>
            </a:r>
            <a:r>
              <a:rPr lang="tr-TR" b="1" dirty="0"/>
              <a:t>doğrudan mutemede verilir</a:t>
            </a:r>
            <a:r>
              <a:rPr lang="tr-TR" dirty="0"/>
              <a:t>. </a:t>
            </a:r>
          </a:p>
          <a:p>
            <a:r>
              <a:rPr lang="tr-TR" dirty="0"/>
              <a:t>İlgili kanunlarına göre, görevlilere yolluk ve diğer giderleri karşılığı ödenecek avanslar  kendilerine veya şahsi mutemetlerine verilebilir.</a:t>
            </a:r>
          </a:p>
          <a:p>
            <a:r>
              <a:rPr lang="tr-TR" dirty="0"/>
              <a:t>Sözleşmesinde belirtilmek ve yüklenme tutarının </a:t>
            </a:r>
            <a:r>
              <a:rPr lang="tr-TR" b="1" dirty="0"/>
              <a:t>yüzde otuzunu geçmemek </a:t>
            </a:r>
            <a:r>
              <a:rPr lang="tr-TR" dirty="0"/>
              <a:t>üzere, yüklenicilere </a:t>
            </a:r>
            <a:r>
              <a:rPr lang="tr-TR" b="1" dirty="0"/>
              <a:t>teminat karşılığında </a:t>
            </a:r>
            <a:r>
              <a:rPr lang="tr-TR" dirty="0"/>
              <a:t>bütçe dışı avans verilebilir. İlgili kanunların </a:t>
            </a:r>
            <a:r>
              <a:rPr lang="tr-TR" b="1" dirty="0"/>
              <a:t>bütçe dışı avans</a:t>
            </a:r>
            <a:r>
              <a:rPr lang="tr-TR" dirty="0"/>
              <a:t> ödenmesine ilişkin hükümleri saklıdır.</a:t>
            </a:r>
          </a:p>
          <a:p>
            <a:r>
              <a:rPr lang="tr-TR" u="sng" dirty="0"/>
              <a:t>Kredi, mutemetler adına banka veya aynı idareye hizmet veren muhasebe birimi nezdinde açtırılabilir</a:t>
            </a:r>
            <a:r>
              <a:rPr lang="tr-TR" dirty="0"/>
              <a:t>. Mutemetlerin imza örneği, nezdinde kredi açılan banka veya muhasebe birimine gönderilir.</a:t>
            </a:r>
          </a:p>
          <a:p>
            <a:r>
              <a:rPr lang="tr-TR" dirty="0"/>
              <a:t>Ön ödemeler hangi iş için verilmiş ise yalnızca o işte kullanılır.</a:t>
            </a:r>
          </a:p>
          <a:p>
            <a:r>
              <a:rPr lang="tr-TR" dirty="0"/>
              <a:t>Mutemetler avans almadan harcama yapamaz ve kamu idaresi adına harcama yapmak üzere muhasebe biriminin veznesi veya banka hesabından başka hiçbir yerden, hiçbir nam ile para alamazlar. </a:t>
            </a:r>
          </a:p>
        </p:txBody>
      </p:sp>
    </p:spTree>
    <p:extLst>
      <p:ext uri="{BB962C8B-B14F-4D97-AF65-F5344CB8AC3E}">
        <p14:creationId xmlns:p14="http://schemas.microsoft.com/office/powerpoint/2010/main" val="192171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Yüzeyler">
  <a:themeElements>
    <a:clrScheme name="Mavi Yeşi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1830</Words>
  <Application>Microsoft Office PowerPoint</Application>
  <PresentationFormat>Geniş ekran</PresentationFormat>
  <Paragraphs>231</Paragraphs>
  <Slides>24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Wingdings</vt:lpstr>
      <vt:lpstr>Wingdings 3</vt:lpstr>
      <vt:lpstr>Yüzeyler</vt:lpstr>
      <vt:lpstr>İDARİ VE MALİ İŞLER DAİRE BAŞKANLIĞI </vt:lpstr>
      <vt:lpstr>YASAL DAYANAKLAR:</vt:lpstr>
      <vt:lpstr>5018 SAYILI KAMU MALÎ YÖNETİMİ VE KONTROL KANUNU 35. MADDE’den</vt:lpstr>
      <vt:lpstr>Ön Ödeme Usul ve Esasları Hakkında Yönetmelik</vt:lpstr>
      <vt:lpstr>Genel esaslar</vt:lpstr>
      <vt:lpstr>Genel esaslar</vt:lpstr>
      <vt:lpstr>Genel esaslar</vt:lpstr>
      <vt:lpstr>Genel esaslar</vt:lpstr>
      <vt:lpstr>Ön Ödeme Usul ve Esasları Hakkında Yönetmelikten;</vt:lpstr>
      <vt:lpstr>Ön Ödeme Yapılabilecek Gider Türleri </vt:lpstr>
      <vt:lpstr>Ön Ödeme Yapılabilecek Gider Türleri </vt:lpstr>
      <vt:lpstr>EK:2</vt:lpstr>
      <vt:lpstr>EK:3</vt:lpstr>
      <vt:lpstr>Ön Ödemelerde Mahsup Süresi ve Sorumluluk </vt:lpstr>
      <vt:lpstr>Ön Ödemelerde Mahsup Süresi ve Sorumluluk </vt:lpstr>
      <vt:lpstr>Parasal Sınırlar:</vt:lpstr>
      <vt:lpstr>MUHASEBAT GENEL MÜDÜRLÜĞÜ GENEL TEBLİĞİ (SIRA NO:67) (PARASAL SINIRLAR VE ORANLAR)</vt:lpstr>
      <vt:lpstr>MUHASEBAT GENEL MÜDÜRLÜĞÜ GENEL TEBLİĞİ (SIRA NO:67) (PARASAL SINIRLAR VE ORANLAR)</vt:lpstr>
      <vt:lpstr>İŞ AKIŞI</vt:lpstr>
      <vt:lpstr>Harcama  Talimatı</vt:lpstr>
      <vt:lpstr>İŞ AKIŞI</vt:lpstr>
      <vt:lpstr>İŞ AKIŞI</vt:lpstr>
      <vt:lpstr>İŞ AKIŞI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İDARİ VE MALİ İŞLER DAİRE BAŞKANLIĞI </dc:title>
  <dc:creator>ahmet</dc:creator>
  <cp:lastModifiedBy>Windows Kullanıcısı</cp:lastModifiedBy>
  <cp:revision>52</cp:revision>
  <dcterms:created xsi:type="dcterms:W3CDTF">2021-03-08T06:11:26Z</dcterms:created>
  <dcterms:modified xsi:type="dcterms:W3CDTF">2021-04-12T12:24:02Z</dcterms:modified>
</cp:coreProperties>
</file>