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sldIdLst>
    <p:sldId id="256" r:id="rId2"/>
    <p:sldId id="257" r:id="rId3"/>
    <p:sldId id="259" r:id="rId4"/>
    <p:sldId id="262" r:id="rId5"/>
    <p:sldId id="261" r:id="rId6"/>
    <p:sldId id="260" r:id="rId7"/>
    <p:sldId id="264" r:id="rId8"/>
    <p:sldId id="282" r:id="rId9"/>
    <p:sldId id="266" r:id="rId10"/>
    <p:sldId id="267" r:id="rId11"/>
    <p:sldId id="268" r:id="rId12"/>
    <p:sldId id="284" r:id="rId13"/>
    <p:sldId id="269" r:id="rId14"/>
    <p:sldId id="270" r:id="rId15"/>
    <p:sldId id="280" r:id="rId16"/>
    <p:sldId id="271" r:id="rId17"/>
    <p:sldId id="272" r:id="rId18"/>
    <p:sldId id="279" r:id="rId19"/>
    <p:sldId id="273" r:id="rId20"/>
    <p:sldId id="274" r:id="rId21"/>
    <p:sldId id="275" r:id="rId22"/>
    <p:sldId id="276" r:id="rId23"/>
    <p:sldId id="278" r:id="rId24"/>
    <p:sldId id="281" r:id="rId25"/>
    <p:sldId id="283"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06D2579-BAE3-4E6C-AE7D-17D5D2F6F040}"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117635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1761766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895254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5611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18918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E06D2579-BAE3-4E6C-AE7D-17D5D2F6F040}" type="datetimeFigureOut">
              <a:rPr lang="tr-TR" smtClean="0"/>
              <a:t>12.04.2021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2198507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E06D2579-BAE3-4E6C-AE7D-17D5D2F6F040}" type="datetimeFigureOut">
              <a:rPr lang="tr-TR" smtClean="0"/>
              <a:t>12.04.2021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588848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6D2579-BAE3-4E6C-AE7D-17D5D2F6F040}"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1900533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6D2579-BAE3-4E6C-AE7D-17D5D2F6F040}"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337064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6D2579-BAE3-4E6C-AE7D-17D5D2F6F040}"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339717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6D2579-BAE3-4E6C-AE7D-17D5D2F6F040}"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324182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2086742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06D2579-BAE3-4E6C-AE7D-17D5D2F6F040}" type="datetimeFigureOut">
              <a:rPr lang="tr-TR" smtClean="0"/>
              <a:t>12.04.2021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292272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06D2579-BAE3-4E6C-AE7D-17D5D2F6F040}" type="datetimeFigureOut">
              <a:rPr lang="tr-TR" smtClean="0"/>
              <a:t>12.04.2021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204823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06D2579-BAE3-4E6C-AE7D-17D5D2F6F040}" type="datetimeFigureOut">
              <a:rPr lang="tr-TR" smtClean="0"/>
              <a:t>12.04.2021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72920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3303947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6D2579-BAE3-4E6C-AE7D-17D5D2F6F040}"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2BC518-C188-4FE6-BE82-5E9550A12BDB}" type="slidenum">
              <a:rPr lang="tr-TR" smtClean="0"/>
              <a:t>‹#›</a:t>
            </a:fld>
            <a:endParaRPr lang="tr-TR"/>
          </a:p>
        </p:txBody>
      </p:sp>
    </p:spTree>
    <p:extLst>
      <p:ext uri="{BB962C8B-B14F-4D97-AF65-F5344CB8AC3E}">
        <p14:creationId xmlns:p14="http://schemas.microsoft.com/office/powerpoint/2010/main" val="291477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06D2579-BAE3-4E6C-AE7D-17D5D2F6F040}" type="datetimeFigureOut">
              <a:rPr lang="tr-TR" smtClean="0"/>
              <a:t>12.04.2021</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72BC518-C188-4FE6-BE82-5E9550A12BDB}" type="slidenum">
              <a:rPr lang="tr-TR" smtClean="0"/>
              <a:t>‹#›</a:t>
            </a:fld>
            <a:endParaRPr lang="tr-TR"/>
          </a:p>
        </p:txBody>
      </p:sp>
    </p:spTree>
    <p:extLst>
      <p:ext uri="{BB962C8B-B14F-4D97-AF65-F5344CB8AC3E}">
        <p14:creationId xmlns:p14="http://schemas.microsoft.com/office/powerpoint/2010/main" val="342823785"/>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09" r:id="rId12"/>
    <p:sldLayoutId id="2147484110" r:id="rId13"/>
    <p:sldLayoutId id="2147484111" r:id="rId14"/>
    <p:sldLayoutId id="2147484112" r:id="rId15"/>
    <p:sldLayoutId id="2147484113" r:id="rId16"/>
    <p:sldLayoutId id="214748411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031374" y="1040266"/>
            <a:ext cx="6752705" cy="4146776"/>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ctr">
              <a:lnSpc>
                <a:spcPct val="107000"/>
              </a:lnSpc>
              <a:spcAft>
                <a:spcPts val="800"/>
              </a:spcAft>
            </a:pPr>
            <a:r>
              <a:rPr lang="tr-TR" sz="60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j-lt"/>
                <a:ea typeface="Calibri" panose="020F0502020204030204" pitchFamily="34" charset="0"/>
                <a:cs typeface="Times New Roman" panose="02020603050405020304" pitchFamily="18" charset="0"/>
              </a:rPr>
              <a:t>4735 SAYILI </a:t>
            </a:r>
          </a:p>
          <a:p>
            <a:pPr algn="ctr">
              <a:lnSpc>
                <a:spcPct val="107000"/>
              </a:lnSpc>
              <a:spcAft>
                <a:spcPts val="800"/>
              </a:spcAft>
            </a:pPr>
            <a:r>
              <a:rPr lang="tr-TR" sz="60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j-lt"/>
                <a:ea typeface="Calibri" panose="020F0502020204030204" pitchFamily="34" charset="0"/>
                <a:cs typeface="Times New Roman" panose="02020603050405020304" pitchFamily="18" charset="0"/>
              </a:rPr>
              <a:t>KAMU İHALE SÖZLEŞMELERİ KANUNU</a:t>
            </a:r>
            <a:endParaRPr lang="tr-TR" sz="6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j-lt"/>
              <a:ea typeface="Calibri" panose="020F0502020204030204" pitchFamily="34" charset="0"/>
              <a:cs typeface="Times New Roman" panose="02020603050405020304" pitchFamily="18" charset="0"/>
            </a:endParaRPr>
          </a:p>
        </p:txBody>
      </p:sp>
      <p:sp>
        <p:nvSpPr>
          <p:cNvPr id="2" name="Dikdörtgen 1"/>
          <p:cNvSpPr/>
          <p:nvPr/>
        </p:nvSpPr>
        <p:spPr>
          <a:xfrm>
            <a:off x="3359726" y="5344774"/>
            <a:ext cx="6096000" cy="923330"/>
          </a:xfrm>
          <a:prstGeom prst="rect">
            <a:avLst/>
          </a:prstGeom>
        </p:spPr>
        <p:txBody>
          <a:bodyPr>
            <a:spAutoFit/>
          </a:bodyPr>
          <a:lstStyle/>
          <a:p>
            <a:pPr algn="ctr"/>
            <a:r>
              <a:rPr lang="tr-TR" b="1" dirty="0">
                <a:latin typeface="Times New Roman" panose="02020603050405020304" pitchFamily="18" charset="0"/>
                <a:cs typeface="Times New Roman" panose="02020603050405020304" pitchFamily="18" charset="0"/>
              </a:rPr>
              <a:t>İDARİ </a:t>
            </a:r>
            <a:r>
              <a:rPr lang="tr-TR" b="1" dirty="0" smtClean="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MALİ İŞLER DAİRE BAŞKANLIĞI</a:t>
            </a:r>
          </a:p>
          <a:p>
            <a:pPr algn="ctr"/>
            <a:r>
              <a:rPr lang="tr-TR" b="1" dirty="0">
                <a:latin typeface="Times New Roman" panose="02020603050405020304" pitchFamily="18" charset="0"/>
                <a:cs typeface="Times New Roman" panose="02020603050405020304" pitchFamily="18" charset="0"/>
              </a:rPr>
              <a:t>(İç </a:t>
            </a:r>
            <a:r>
              <a:rPr lang="tr-TR" b="1" dirty="0" err="1">
                <a:latin typeface="Times New Roman" panose="02020603050405020304" pitchFamily="18" charset="0"/>
                <a:cs typeface="Times New Roman" panose="02020603050405020304" pitchFamily="18" charset="0"/>
              </a:rPr>
              <a:t>Satınalma</a:t>
            </a:r>
            <a:r>
              <a:rPr lang="tr-TR" b="1" dirty="0">
                <a:latin typeface="Times New Roman" panose="02020603050405020304" pitchFamily="18" charset="0"/>
                <a:cs typeface="Times New Roman" panose="02020603050405020304" pitchFamily="18" charset="0"/>
              </a:rPr>
              <a:t> Müdürlüğü)</a:t>
            </a:r>
          </a:p>
          <a:p>
            <a:pPr algn="ctr"/>
            <a:r>
              <a:rPr lang="tr-TR" b="1" dirty="0">
                <a:latin typeface="Times New Roman" panose="02020603050405020304" pitchFamily="18" charset="0"/>
                <a:cs typeface="Times New Roman" panose="02020603050405020304" pitchFamily="18" charset="0"/>
              </a:rPr>
              <a:t>NİSAN 2021</a:t>
            </a:r>
          </a:p>
        </p:txBody>
      </p:sp>
    </p:spTree>
    <p:extLst>
      <p:ext uri="{BB962C8B-B14F-4D97-AF65-F5344CB8AC3E}">
        <p14:creationId xmlns:p14="http://schemas.microsoft.com/office/powerpoint/2010/main" val="2768290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05097" y="764548"/>
            <a:ext cx="9277004" cy="5616538"/>
          </a:xfrm>
          <a:prstGeom prst="rect">
            <a:avLst/>
          </a:prstGeom>
        </p:spPr>
        <p:txBody>
          <a:bodyPr wrap="square">
            <a:spAutoFit/>
          </a:bodyPr>
          <a:lstStyle/>
          <a:p>
            <a:pPr>
              <a:spcAft>
                <a:spcPts val="0"/>
              </a:spcAft>
            </a:pPr>
            <a:r>
              <a:rPr lang="tr-TR" sz="2000" b="1" kern="0" dirty="0">
                <a:ea typeface="Times New Roman" panose="02020603050405020304" pitchFamily="18" charset="0"/>
                <a:cs typeface="Times New Roman" panose="02020603050405020304" pitchFamily="18" charset="0"/>
              </a:rPr>
              <a:t>Sözleşmede Değişiklik Yapılması: </a:t>
            </a:r>
            <a:r>
              <a:rPr lang="tr-TR" b="1" dirty="0"/>
              <a:t>(Madde 15)</a:t>
            </a:r>
          </a:p>
          <a:p>
            <a:pPr>
              <a:spcAft>
                <a:spcPts val="0"/>
              </a:spcAft>
            </a:pPr>
            <a:endParaRPr lang="tr-TR" b="1" dirty="0">
              <a:highlight>
                <a:srgbClr val="FFFF00"/>
              </a:highlight>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Sözleşme imzalandıktan sonra, sözleşme bedelinin aşılmaması ve idare ile yüklenicinin karşılıklı olarak anlaşması kaydıyla, aşağıda belirtilen hususlarda sözleşme hükümlerinde değişiklik yapılabilir</a:t>
            </a:r>
          </a:p>
          <a:p>
            <a:pPr marL="342900" lvl="0" indent="-342900" algn="just">
              <a:lnSpc>
                <a:spcPct val="107000"/>
              </a:lnSpc>
              <a:spcAft>
                <a:spcPts val="0"/>
              </a:spcAft>
              <a:buFont typeface="+mj-lt"/>
              <a:buAutoNum type="alphaLcParenR"/>
            </a:pPr>
            <a:r>
              <a:rPr lang="tr-TR" dirty="0">
                <a:ea typeface="Calibri" panose="020F0502020204030204" pitchFamily="34" charset="0"/>
                <a:cs typeface="Times New Roman" panose="02020603050405020304" pitchFamily="18" charset="0"/>
              </a:rPr>
              <a:t>İşin yapılma veya teslim yeri.</a:t>
            </a:r>
          </a:p>
          <a:p>
            <a:pPr marL="342900" lvl="0" indent="-342900" algn="just">
              <a:lnSpc>
                <a:spcPct val="107000"/>
              </a:lnSpc>
              <a:spcAft>
                <a:spcPts val="0"/>
              </a:spcAft>
              <a:buFont typeface="+mj-lt"/>
              <a:buAutoNum type="alphaLcParenR"/>
            </a:pPr>
            <a:r>
              <a:rPr lang="tr-TR" dirty="0">
                <a:ea typeface="Calibri" panose="020F0502020204030204" pitchFamily="34" charset="0"/>
                <a:cs typeface="Times New Roman" panose="02020603050405020304" pitchFamily="18" charset="0"/>
              </a:rPr>
              <a:t>İşin süresinden önce yapılması veya teslim edilmesi kaydıyla işin süresi ve bu süreye uygun olarak ödeme şartları</a:t>
            </a:r>
            <a:r>
              <a:rPr lang="tr-TR" dirty="0" smtClean="0">
                <a:ea typeface="Calibri" panose="020F0502020204030204" pitchFamily="34" charset="0"/>
                <a:cs typeface="Times New Roman" panose="02020603050405020304" pitchFamily="18" charset="0"/>
              </a:rPr>
              <a:t>.</a:t>
            </a:r>
          </a:p>
          <a:p>
            <a:pPr marL="342900" lvl="0" indent="-342900" algn="just">
              <a:lnSpc>
                <a:spcPct val="107000"/>
              </a:lnSpc>
              <a:spcAft>
                <a:spcPts val="0"/>
              </a:spcAft>
              <a:buFont typeface="+mj-lt"/>
              <a:buAutoNum type="alphaLcParenR"/>
            </a:pPr>
            <a:endParaRPr lang="tr-TR" dirty="0">
              <a:ea typeface="Calibri" panose="020F0502020204030204" pitchFamily="34" charset="0"/>
              <a:cs typeface="Times New Roman" panose="02020603050405020304" pitchFamily="18" charset="0"/>
            </a:endParaRPr>
          </a:p>
          <a:p>
            <a:pPr algn="just">
              <a:lnSpc>
                <a:spcPct val="107000"/>
              </a:lnSpc>
              <a:spcAft>
                <a:spcPts val="0"/>
              </a:spcAft>
            </a:pPr>
            <a:r>
              <a:rPr lang="tr-TR" b="1" dirty="0" smtClean="0">
                <a:ea typeface="Calibri" panose="020F0502020204030204" pitchFamily="34" charset="0"/>
                <a:cs typeface="Times New Roman" panose="02020603050405020304" pitchFamily="18" charset="0"/>
              </a:rPr>
              <a:t>Sözleşmenin </a:t>
            </a:r>
            <a:r>
              <a:rPr lang="tr-TR" b="1" dirty="0">
                <a:ea typeface="Calibri" panose="020F0502020204030204" pitchFamily="34" charset="0"/>
                <a:cs typeface="Times New Roman" panose="02020603050405020304" pitchFamily="18" charset="0"/>
              </a:rPr>
              <a:t>Devri</a:t>
            </a:r>
            <a:r>
              <a:rPr lang="tr-TR" b="1" dirty="0" smtClean="0">
                <a:ea typeface="Calibri" panose="020F0502020204030204" pitchFamily="34" charset="0"/>
                <a:cs typeface="Times New Roman" panose="02020603050405020304" pitchFamily="18" charset="0"/>
              </a:rPr>
              <a:t>: </a:t>
            </a:r>
            <a:r>
              <a:rPr lang="tr-TR" b="1" dirty="0"/>
              <a:t>(Madde 16</a:t>
            </a:r>
            <a:r>
              <a:rPr lang="tr-TR" b="1" dirty="0" smtClean="0"/>
              <a:t>)</a:t>
            </a:r>
          </a:p>
          <a:p>
            <a:pPr algn="just">
              <a:lnSpc>
                <a:spcPct val="107000"/>
              </a:lnSpc>
              <a:spcAft>
                <a:spcPts val="0"/>
              </a:spcAft>
            </a:pPr>
            <a:endParaRPr lang="tr-TR" sz="1600" dirty="0">
              <a:ea typeface="Calibri" panose="020F0502020204030204" pitchFamily="34" charset="0"/>
              <a:cs typeface="Times New Roman" panose="02020603050405020304" pitchFamily="18" charset="0"/>
            </a:endParaRPr>
          </a:p>
          <a:p>
            <a:pPr algn="just"/>
            <a:r>
              <a:rPr lang="tr-TR" dirty="0" smtClean="0"/>
              <a:t>Sözleşme</a:t>
            </a:r>
            <a:r>
              <a:rPr lang="tr-TR" dirty="0"/>
              <a:t>, zorunlu hallerde ihale yetkilisinin yazılı izni ile başkasına devredilebilir. Ancak, devir alacaklarda ilk ihaledeki şartların aranması zorunludur. Ayrıca, isim ve statü değişikliği gereği yapılan devirler hariç olmak üzere, bir sözleşmenin devredildiği tarihi </a:t>
            </a:r>
            <a:r>
              <a:rPr lang="tr-TR" dirty="0" err="1"/>
              <a:t>takibeden</a:t>
            </a:r>
            <a:r>
              <a:rPr lang="tr-TR" dirty="0"/>
              <a:t> üç yıl içinde aynı yüklenici tarafından başka bir sözleşme devredilemez veya devir alınamaz. İzinsiz devredilen veya devir alınan veya bir sözleşmenin devredildiği tarihi </a:t>
            </a:r>
            <a:r>
              <a:rPr lang="tr-TR" dirty="0" err="1"/>
              <a:t>takibeden</a:t>
            </a:r>
            <a:r>
              <a:rPr lang="tr-TR" dirty="0"/>
              <a:t> üç yıl içinde devredilen veya devir alınan sözleşmeler feshedilerek, devreden ve devir alanlar hakkında 20, 22 ve 26 </a:t>
            </a:r>
            <a:r>
              <a:rPr lang="tr-TR" dirty="0" err="1"/>
              <a:t>ncı</a:t>
            </a:r>
            <a:r>
              <a:rPr lang="tr-TR" dirty="0"/>
              <a:t> madde hükümleri uygulanır.</a:t>
            </a:r>
          </a:p>
          <a:p>
            <a:pPr algn="just">
              <a:lnSpc>
                <a:spcPct val="107000"/>
              </a:lnSpc>
              <a:spcAft>
                <a:spcPts val="0"/>
              </a:spcAft>
            </a:pPr>
            <a:endParaRPr lang="tr-TR" sz="1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981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4028" y="728286"/>
            <a:ext cx="10357658" cy="5444376"/>
          </a:xfrm>
          <a:prstGeom prst="rect">
            <a:avLst/>
          </a:prstGeom>
        </p:spPr>
        <p:txBody>
          <a:bodyPr wrap="square">
            <a:spAutoFit/>
          </a:bodyPr>
          <a:lstStyle/>
          <a:p>
            <a:pPr>
              <a:spcAft>
                <a:spcPts val="0"/>
              </a:spcAft>
            </a:pPr>
            <a:r>
              <a:rPr lang="tr-TR" b="1" kern="0" dirty="0" smtClean="0">
                <a:ea typeface="Times New Roman" panose="02020603050405020304" pitchFamily="18" charset="0"/>
                <a:cs typeface="Times New Roman" panose="02020603050405020304" pitchFamily="18" charset="0"/>
              </a:rPr>
              <a:t>Yüklenicinin Ölümü, İflası, Ağır Hastalığı, Tutukluluğu veya Mahkûmiyeti: </a:t>
            </a:r>
            <a:r>
              <a:rPr lang="tr-TR" b="1" dirty="0"/>
              <a:t>(Madde 17)</a:t>
            </a:r>
            <a:endParaRPr lang="tr-TR" b="1" kern="0" dirty="0">
              <a:ea typeface="Times New Roman" panose="02020603050405020304" pitchFamily="18" charset="0"/>
              <a:cs typeface="Times New Roman" panose="02020603050405020304" pitchFamily="18" charset="0"/>
            </a:endParaRPr>
          </a:p>
          <a:p>
            <a:pPr>
              <a:lnSpc>
                <a:spcPct val="107000"/>
              </a:lnSpc>
              <a:spcAft>
                <a:spcPts val="800"/>
              </a:spcAft>
            </a:pPr>
            <a:r>
              <a:rPr lang="tr-TR" sz="1600" dirty="0">
                <a:ea typeface="Calibri" panose="020F0502020204030204" pitchFamily="34" charset="0"/>
                <a:cs typeface="Times New Roman" panose="02020603050405020304" pitchFamily="18" charset="0"/>
              </a:rPr>
              <a:t> </a:t>
            </a:r>
          </a:p>
          <a:p>
            <a:pPr algn="just"/>
            <a:r>
              <a:rPr lang="tr-TR" dirty="0" smtClean="0"/>
              <a:t>	Yüklenicinin </a:t>
            </a:r>
            <a:r>
              <a:rPr lang="tr-TR" dirty="0"/>
              <a:t>ölümü, iflası, ağır hastalığı, tutukluluğu veya özgürlüğü kısıtlayıcı bir cezaya  mahkumiyeti hallerinde aşağıdaki hükümler uygulanır:</a:t>
            </a:r>
          </a:p>
          <a:p>
            <a:pPr algn="just"/>
            <a:r>
              <a:rPr lang="tr-TR" dirty="0"/>
              <a:t> </a:t>
            </a:r>
          </a:p>
          <a:p>
            <a:pPr algn="just"/>
            <a:r>
              <a:rPr lang="tr-TR" b="1" dirty="0"/>
              <a:t>	a)</a:t>
            </a:r>
            <a:r>
              <a:rPr lang="tr-TR" dirty="0"/>
              <a:t> Yüklenicinin ölümü halinde, sözleşme feshedilmek suretiyle hesabı genel hükümlere göre tasfiye edilerek kesin teminatları ve varsa diğer alacakları varislerine verilir. Ancak, aynı şartları taşıyan ve talepte bulunan varislere idarenin uygun görmesi halinde, ölüm tarihini izleyen otuz gün içinde varsa ek teminatlar dahil taahhüdün tamamı için gerekli kesin teminatı vermeleri şartıyla sözleşme devredilebilir.</a:t>
            </a:r>
          </a:p>
          <a:p>
            <a:pPr algn="just"/>
            <a:r>
              <a:rPr lang="tr-TR" dirty="0"/>
              <a:t> </a:t>
            </a:r>
          </a:p>
          <a:p>
            <a:pPr algn="just"/>
            <a:r>
              <a:rPr lang="tr-TR" dirty="0"/>
              <a:t>	</a:t>
            </a:r>
            <a:r>
              <a:rPr lang="tr-TR" b="1" dirty="0"/>
              <a:t>b)</a:t>
            </a:r>
            <a:r>
              <a:rPr lang="tr-TR" dirty="0"/>
              <a:t> Yüklenicinin iflas etmesi halinde, sözleşme feshedilerek yasaklama hariç hakkında 20 ve 22 </a:t>
            </a:r>
            <a:r>
              <a:rPr lang="tr-TR" dirty="0" err="1"/>
              <a:t>nci</a:t>
            </a:r>
            <a:r>
              <a:rPr lang="tr-TR" dirty="0"/>
              <a:t> maddeye göre işlem yapılır.</a:t>
            </a:r>
          </a:p>
          <a:p>
            <a:pPr algn="just"/>
            <a:r>
              <a:rPr lang="tr-TR" dirty="0"/>
              <a:t> </a:t>
            </a:r>
          </a:p>
          <a:p>
            <a:pPr algn="just"/>
            <a:r>
              <a:rPr lang="tr-TR" b="1" dirty="0"/>
              <a:t>	c)</a:t>
            </a:r>
            <a:r>
              <a:rPr lang="tr-TR" dirty="0"/>
              <a:t> Ağır hastalık, tutukluluk veya özgürlüğü kısıtlayıcı bir cezaya mahkumiyeti nedeni ile yüklenicinin taahhüdünü yerine getirememesi halinde, bu durumun oluşunu izleyen otuz gün içinde yüklenicinin teklif edeceği ve ilgili idarenin kabul edeceği birinin vekil tayin edilmesi koşuluyla taahhüde devam edilebilir. Ancak, yüklenicinin kendi serbest iradesi ile vekil tayin edecek durumda olmaması halinde, yerine ilgililerce aynı süre içinde genel hükümlere göre bir yasal temsilci tayin edilmesi istenebilir. Bu hükümlerin uygulanmaması halinde, sözleşme feshedilerek yasaklama hariç haklarında 20 ve 22 </a:t>
            </a:r>
            <a:r>
              <a:rPr lang="tr-TR" dirty="0" err="1"/>
              <a:t>nci</a:t>
            </a:r>
            <a:r>
              <a:rPr lang="tr-TR" dirty="0"/>
              <a:t> maddeye göre işlem yapılır</a:t>
            </a:r>
            <a:endParaRPr lang="tr-TR" sz="1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346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8844" y="720082"/>
            <a:ext cx="9942021" cy="5078313"/>
          </a:xfrm>
          <a:prstGeom prst="rect">
            <a:avLst/>
          </a:prstGeom>
        </p:spPr>
        <p:txBody>
          <a:bodyPr wrap="square">
            <a:spAutoFit/>
          </a:bodyPr>
          <a:lstStyle/>
          <a:p>
            <a:r>
              <a:rPr lang="tr-TR" b="1" dirty="0" smtClean="0"/>
              <a:t>Yüklenicinin Ortak Girişim Olması Halinde Ölüm, İflas, Ağır Hastalık, Tutukluluk veya Mahkumiyet</a:t>
            </a:r>
          </a:p>
          <a:p>
            <a:r>
              <a:rPr lang="tr-TR" b="1" dirty="0" smtClean="0"/>
              <a:t>(Madde 18)</a:t>
            </a:r>
          </a:p>
          <a:p>
            <a:endParaRPr lang="tr-TR" b="1" dirty="0" smtClean="0"/>
          </a:p>
          <a:p>
            <a:pPr algn="just"/>
            <a:r>
              <a:rPr lang="tr-TR" dirty="0" smtClean="0"/>
              <a:t>	Ortak </a:t>
            </a:r>
            <a:r>
              <a:rPr lang="tr-TR" dirty="0"/>
              <a:t>girişimlerce yerine getirilen taahhütlerde, ortak girişimi oluşturan kişilerden birinin ölümü, iflası, ağır hastalığı, tutukluluğu, özgürlüğü kısıtlayıcı bir cezaya mahkum olması veya dağılması sözleşmenin devamına engel olmaz. Ancak, bunlardan biri idareye pilot veya koordinatör ortak olarak bildirilmiş ise, pilot veya koordinatör ortağın gerçek veya tüzel kişi olmasına göre iflas, ağır hastalık, tutukluluk, özgürlüğü kısıtlayıcı bir cezaya mahkumiyet veya dağılma hallerinde, sözleşme feshedilerek yasaklama hariç haklarında 20 ve 22 </a:t>
            </a:r>
            <a:r>
              <a:rPr lang="tr-TR" dirty="0" err="1"/>
              <a:t>nci</a:t>
            </a:r>
            <a:r>
              <a:rPr lang="tr-TR" dirty="0"/>
              <a:t> maddeye göre işlem yapılır. Pilot veya koordinatör ortağın ölümü halinde ise sözleşme feshedilmek suretiyle yapılmış olan işler tasfiye edilerek kesin teminat iade edilir. Bu durumların oluşunu izleyen otuz gün içinde diğer ortakların teklifi ve idarenin uygun görmesi halinde de, teminat dahil o iş için pilot veya koordinatör ortağın yüklenmiş olduğu sorumlulukların üstlenilmesi kaydıyla sözleşme yenilenerek işe devam edilebilir.</a:t>
            </a:r>
          </a:p>
          <a:p>
            <a:pPr algn="just"/>
            <a:r>
              <a:rPr lang="tr-TR" dirty="0"/>
              <a:t> </a:t>
            </a:r>
          </a:p>
          <a:p>
            <a:pPr algn="just"/>
            <a:r>
              <a:rPr lang="tr-TR" dirty="0"/>
              <a:t>	Pilot veya koordinatör ortak dışındaki ortaklardan birinin ölümü, iflası, ağır hastalığı, tutukluluğu, özgürlüğü kısıtlayıcı bir cezaya mahkum olması veya dağılması halinde, diğer ortaklar teminat dahil işin o ortağa yüklediği sorumlulukları da üstlenerek taahhüdü yerine getirirler</a:t>
            </a:r>
            <a:r>
              <a:rPr lang="tr-TR" dirty="0" smtClean="0"/>
              <a:t>.</a:t>
            </a:r>
          </a:p>
          <a:p>
            <a:pPr algn="just"/>
            <a:endParaRPr lang="tr-TR" b="1" dirty="0"/>
          </a:p>
        </p:txBody>
      </p:sp>
    </p:spTree>
    <p:extLst>
      <p:ext uri="{BB962C8B-B14F-4D97-AF65-F5344CB8AC3E}">
        <p14:creationId xmlns:p14="http://schemas.microsoft.com/office/powerpoint/2010/main" val="655412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17188" y="600888"/>
            <a:ext cx="2939907" cy="523220"/>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tr-TR" sz="2800" b="1" dirty="0"/>
              <a:t>Sözleşmenin F</a:t>
            </a:r>
            <a:r>
              <a:rPr lang="tr-TR" sz="2800" b="1" dirty="0" smtClean="0"/>
              <a:t>eshi</a:t>
            </a:r>
            <a:endParaRPr lang="tr-TR" sz="2800" b="1" dirty="0"/>
          </a:p>
        </p:txBody>
      </p:sp>
      <p:sp>
        <p:nvSpPr>
          <p:cNvPr id="3" name="Dikdörtgen 2"/>
          <p:cNvSpPr/>
          <p:nvPr/>
        </p:nvSpPr>
        <p:spPr>
          <a:xfrm>
            <a:off x="914401" y="1366863"/>
            <a:ext cx="4031671" cy="452431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b="1" u="sng" dirty="0" smtClean="0"/>
              <a:t>Yüklenicinin Sözleşmeyi Feshetmesi</a:t>
            </a:r>
            <a:r>
              <a:rPr lang="tr-TR" b="1" dirty="0" smtClean="0"/>
              <a:t>: </a:t>
            </a:r>
          </a:p>
          <a:p>
            <a:r>
              <a:rPr lang="tr-TR" b="1" dirty="0" smtClean="0"/>
              <a:t>(Madde 19)</a:t>
            </a:r>
            <a:endParaRPr lang="tr-TR" b="1" u="sng" dirty="0" smtClean="0"/>
          </a:p>
          <a:p>
            <a:endParaRPr lang="tr-TR" dirty="0" smtClean="0"/>
          </a:p>
          <a:p>
            <a:endParaRPr lang="tr-TR" dirty="0" smtClean="0"/>
          </a:p>
          <a:p>
            <a:pPr algn="just"/>
            <a:r>
              <a:rPr lang="tr-TR" dirty="0"/>
              <a:t>Sözleşme yapıldıktan sonra mücbir sebep halleri dışında yüklenicinin mali </a:t>
            </a:r>
            <a:r>
              <a:rPr lang="tr-TR" dirty="0" err="1"/>
              <a:t>acz</a:t>
            </a:r>
            <a:r>
              <a:rPr lang="tr-TR" dirty="0"/>
              <a:t> içinde bulunması nedeniyle taahhüdünü yerine getiremeyeceğini gerekçeleri ile birlikte yazılı olarak bildirmesi halinde, ayrıca protesto çekmeye gerek kalmaksızın kesin teminat ve varsa ek kesin teminatlar gelir kaydedilir ve sözleşme feshedilerek hesabı genel hükümlere göre tasfiye edilir. </a:t>
            </a:r>
          </a:p>
          <a:p>
            <a:pPr algn="just"/>
            <a:endParaRPr lang="tr-TR" dirty="0" smtClean="0"/>
          </a:p>
          <a:p>
            <a:pPr algn="just"/>
            <a:endParaRPr lang="tr-TR" dirty="0"/>
          </a:p>
        </p:txBody>
      </p:sp>
      <p:sp>
        <p:nvSpPr>
          <p:cNvPr id="4" name="Dikdörtgen 3"/>
          <p:cNvSpPr/>
          <p:nvPr/>
        </p:nvSpPr>
        <p:spPr>
          <a:xfrm>
            <a:off x="5403273" y="1366863"/>
            <a:ext cx="5353396" cy="458587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b="1" u="sng" dirty="0" smtClean="0"/>
              <a:t>İdarenin Sözleşmeyi Feshetmesi</a:t>
            </a:r>
            <a:r>
              <a:rPr lang="tr-TR" b="1" dirty="0" smtClean="0"/>
              <a:t>: </a:t>
            </a:r>
            <a:r>
              <a:rPr lang="tr-TR" b="1" dirty="0"/>
              <a:t>(Madde </a:t>
            </a:r>
            <a:r>
              <a:rPr lang="tr-TR" b="1" dirty="0" smtClean="0"/>
              <a:t>20)</a:t>
            </a:r>
            <a:endParaRPr lang="tr-TR" b="1" u="sng" dirty="0"/>
          </a:p>
          <a:p>
            <a:pPr algn="just"/>
            <a:r>
              <a:rPr lang="tr-TR" sz="1600" dirty="0"/>
              <a:t>Aşağıda belirtilen hallerde idare sözleşmeyi fesheder:</a:t>
            </a:r>
          </a:p>
          <a:p>
            <a:pPr algn="just"/>
            <a:r>
              <a:rPr lang="tr-TR" sz="1600" dirty="0"/>
              <a:t> </a:t>
            </a:r>
            <a:r>
              <a:rPr lang="tr-TR" sz="1600" b="1" dirty="0" smtClean="0"/>
              <a:t>a</a:t>
            </a:r>
            <a:r>
              <a:rPr lang="tr-TR" sz="1600" b="1" dirty="0"/>
              <a:t>) </a:t>
            </a:r>
            <a:r>
              <a:rPr lang="tr-TR" sz="1600" dirty="0"/>
              <a:t>Yüklenicinin taahhüdünü ihale dokümanı ve sözleşme hükümlerine uygun olarak yerine getirmemesi veya işi süresinde bitirmemesi üzerine, ihale dokümanında belirlenen oranda gecikme cezası uygulanmak üzere, </a:t>
            </a:r>
            <a:r>
              <a:rPr lang="tr-TR" sz="1600" b="1" u="sng" dirty="0"/>
              <a:t>idarenin en az on gün süreli ve nedenleri </a:t>
            </a:r>
            <a:r>
              <a:rPr lang="tr-TR" sz="1600" dirty="0"/>
              <a:t>açıkça belirtilen ihtarına rağmen aynı durumun devam etmesi, </a:t>
            </a:r>
          </a:p>
          <a:p>
            <a:pPr algn="just"/>
            <a:r>
              <a:rPr lang="tr-TR" sz="1600" dirty="0"/>
              <a:t> </a:t>
            </a:r>
            <a:r>
              <a:rPr lang="tr-TR" sz="1600" b="1" dirty="0" smtClean="0"/>
              <a:t>b</a:t>
            </a:r>
            <a:r>
              <a:rPr lang="tr-TR" sz="1600" b="1" dirty="0"/>
              <a:t>)</a:t>
            </a:r>
            <a:r>
              <a:rPr lang="tr-TR" sz="1600" dirty="0"/>
              <a:t> Sözleşmenin uygulanması sırasında yüklenicinin 25 inci maddede sayılan yasak fiil veya davranışlarda bulunduğunun tespit edilmesi, </a:t>
            </a:r>
          </a:p>
          <a:p>
            <a:pPr algn="just"/>
            <a:r>
              <a:rPr lang="tr-TR" sz="1600" dirty="0" smtClean="0"/>
              <a:t>Hallerinde</a:t>
            </a:r>
            <a:r>
              <a:rPr lang="tr-TR" sz="1600" dirty="0"/>
              <a:t>, ayrıca protesto çekmeye gerek kalmaksızın kesin teminat ve varsa ek kesin teminatlar gelir kaydedilir ve sözleşme feshedilerek hesabı genel hükümlere göre tasfiye edilir.  20/11/2008 tarihli ve 5812 sayılı Kanunun 34 üncü maddesiyle; bu bentte yer alan “yirmi gün” ibaresi, “</a:t>
            </a:r>
            <a:r>
              <a:rPr lang="tr-TR" sz="1600" dirty="0" smtClean="0"/>
              <a:t>on </a:t>
            </a:r>
            <a:r>
              <a:rPr lang="tr-TR" sz="1600" dirty="0"/>
              <a:t>gün” olarak değiştirilmiş ve metne işlenmiştir</a:t>
            </a:r>
            <a:r>
              <a:rPr lang="tr-TR" sz="1600" dirty="0" smtClean="0"/>
              <a:t>.</a:t>
            </a:r>
          </a:p>
          <a:p>
            <a:pPr algn="just"/>
            <a:endParaRPr lang="tr-TR" dirty="0"/>
          </a:p>
        </p:txBody>
      </p:sp>
    </p:spTree>
    <p:extLst>
      <p:ext uri="{BB962C8B-B14F-4D97-AF65-F5344CB8AC3E}">
        <p14:creationId xmlns:p14="http://schemas.microsoft.com/office/powerpoint/2010/main" val="67503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9832" y="846030"/>
            <a:ext cx="10640291" cy="5632311"/>
          </a:xfrm>
          <a:prstGeom prst="rect">
            <a:avLst/>
          </a:prstGeom>
        </p:spPr>
        <p:txBody>
          <a:bodyPr wrap="square">
            <a:spAutoFit/>
          </a:bodyPr>
          <a:lstStyle/>
          <a:p>
            <a:pPr indent="449580"/>
            <a:r>
              <a:rPr lang="tr-TR" b="1" kern="0" dirty="0" smtClean="0">
                <a:ea typeface="Times New Roman" panose="02020603050405020304" pitchFamily="18" charset="0"/>
                <a:cs typeface="Times New Roman" panose="02020603050405020304" pitchFamily="18" charset="0"/>
              </a:rPr>
              <a:t>Sözleşmeden Önceki Yasak Fiil veya Davranışlar Nedeniyle Fesih</a:t>
            </a:r>
            <a:r>
              <a:rPr lang="tr-TR" kern="0" dirty="0" smtClean="0">
                <a:ea typeface="Times New Roman" panose="02020603050405020304" pitchFamily="18" charset="0"/>
                <a:cs typeface="Times New Roman" panose="02020603050405020304" pitchFamily="18" charset="0"/>
              </a:rPr>
              <a:t>: </a:t>
            </a:r>
            <a:r>
              <a:rPr lang="tr-TR" b="1" dirty="0"/>
              <a:t>(Madde </a:t>
            </a:r>
            <a:r>
              <a:rPr lang="tr-TR" b="1" dirty="0" smtClean="0"/>
              <a:t>21)</a:t>
            </a:r>
            <a:endParaRPr lang="tr-TR" b="1" u="sng" dirty="0"/>
          </a:p>
          <a:p>
            <a:pPr indent="449580">
              <a:spcAft>
                <a:spcPts val="0"/>
              </a:spcAft>
            </a:pPr>
            <a:endParaRPr lang="tr-TR" u="sng" kern="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dirty="0" smtClean="0"/>
              <a:t>Yüklenicinin</a:t>
            </a:r>
            <a:r>
              <a:rPr lang="tr-TR" dirty="0"/>
              <a:t>, ihale sürecinde Kamu İhale Kanununa göre yasak fiil veya davranışlarda bulunduğunun sözleşme yapıldıktan sonra tespit edilmesi halinde, kesin teminat ve varsa ek kesin teminatlar gelir kaydedilir ve sözleşme feshedilerek hesabı genel hükümlere göre tasfiye edilir.</a:t>
            </a:r>
          </a:p>
          <a:p>
            <a:pPr algn="just"/>
            <a:r>
              <a:rPr lang="tr-TR" dirty="0"/>
              <a:t> </a:t>
            </a:r>
          </a:p>
          <a:p>
            <a:pPr algn="just"/>
            <a:r>
              <a:rPr lang="tr-TR" dirty="0"/>
              <a:t>Ancak, taahhüdün en az % 80’inin tamamlanmış olması ve taahhüdün tamamlattırılmasında kamu yararı bulunması kaydıyla;</a:t>
            </a:r>
          </a:p>
          <a:p>
            <a:pPr algn="just"/>
            <a:r>
              <a:rPr lang="tr-TR" dirty="0"/>
              <a:t> </a:t>
            </a:r>
          </a:p>
          <a:p>
            <a:pPr algn="just"/>
            <a:r>
              <a:rPr lang="tr-TR" b="1" dirty="0"/>
              <a:t>	a)</a:t>
            </a:r>
            <a:r>
              <a:rPr lang="tr-TR" dirty="0"/>
              <a:t> İvediliği nedeniyle taahhüdün kalan kısmının yeniden ihale edilmesi için yeterli sürenin bulunmaması,</a:t>
            </a:r>
          </a:p>
          <a:p>
            <a:pPr algn="just"/>
            <a:r>
              <a:rPr lang="tr-TR" dirty="0"/>
              <a:t> </a:t>
            </a:r>
          </a:p>
          <a:p>
            <a:pPr algn="just"/>
            <a:r>
              <a:rPr lang="tr-TR" dirty="0"/>
              <a:t>	</a:t>
            </a:r>
            <a:r>
              <a:rPr lang="tr-TR" b="1" dirty="0"/>
              <a:t>b) </a:t>
            </a:r>
            <a:r>
              <a:rPr lang="tr-TR" dirty="0"/>
              <a:t>Taahhüdün başka bir yükleniciye yaptırılmasının mümkün olmaması,</a:t>
            </a:r>
          </a:p>
          <a:p>
            <a:pPr algn="just"/>
            <a:r>
              <a:rPr lang="tr-TR" dirty="0"/>
              <a:t> </a:t>
            </a:r>
          </a:p>
          <a:p>
            <a:pPr algn="just"/>
            <a:r>
              <a:rPr lang="tr-TR" b="1" dirty="0"/>
              <a:t>	c)</a:t>
            </a:r>
            <a:r>
              <a:rPr lang="tr-TR" dirty="0"/>
              <a:t> Yüklenicinin yasak fiil veya davranışının taahhüdünü tamamlamasını engelleyecek nitelikte olmaması, </a:t>
            </a:r>
          </a:p>
          <a:p>
            <a:pPr algn="just"/>
            <a:r>
              <a:rPr lang="tr-TR" dirty="0"/>
              <a:t> </a:t>
            </a:r>
          </a:p>
          <a:p>
            <a:pPr algn="just"/>
            <a:r>
              <a:rPr lang="tr-TR" dirty="0"/>
              <a:t>	Hallerinde, idare sözleşmeyi feshetmeksizin yükleniciden taahhüdünü tamamlamasını isteyebilir ve bu takdirde yüklenici taahhüdünü tamamlamak zorundadır. Ancak bu durumda, yüklenici hakkında 26 </a:t>
            </a:r>
            <a:r>
              <a:rPr lang="tr-TR" dirty="0" err="1"/>
              <a:t>ncı</a:t>
            </a:r>
            <a:r>
              <a:rPr lang="tr-TR" dirty="0"/>
              <a:t> madde hükmüne göre işlem yapılır ve yükleniciden kesin teminat ve varsa ek kesin teminatların tutarı kadar ceza tahsil edilir. Bu ceza </a:t>
            </a:r>
            <a:r>
              <a:rPr lang="tr-TR" dirty="0" err="1"/>
              <a:t>hakedişlerden</a:t>
            </a:r>
            <a:r>
              <a:rPr lang="tr-TR" dirty="0"/>
              <a:t> kesinti yapılmak suretiyle de tahsil edilebilir.</a:t>
            </a:r>
          </a:p>
          <a:p>
            <a:pPr indent="449580">
              <a:spcAft>
                <a:spcPts val="0"/>
              </a:spcAft>
            </a:pP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5056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7513" y="4880816"/>
            <a:ext cx="9894916" cy="1361014"/>
          </a:xfrm>
          <a:prstGeom prst="rect">
            <a:avLst/>
          </a:prstGeom>
        </p:spPr>
        <p:txBody>
          <a:bodyPr wrap="square">
            <a:spAutoFit/>
          </a:bodyPr>
          <a:lstStyle/>
          <a:p>
            <a:pPr indent="449580" algn="just">
              <a:spcAft>
                <a:spcPts val="0"/>
              </a:spcAft>
            </a:pPr>
            <a:endParaRPr lang="tr-TR" b="1" kern="0" dirty="0">
              <a:ea typeface="Times New Roman" panose="02020603050405020304" pitchFamily="18" charset="0"/>
              <a:cs typeface="Times New Roman" panose="02020603050405020304" pitchFamily="18" charset="0"/>
            </a:endParaRPr>
          </a:p>
          <a:p>
            <a:pPr algn="just">
              <a:lnSpc>
                <a:spcPct val="107000"/>
              </a:lnSpc>
              <a:spcAft>
                <a:spcPts val="800"/>
              </a:spcAft>
            </a:pPr>
            <a:r>
              <a:rPr lang="tr-TR" b="1" kern="0" dirty="0">
                <a:ea typeface="Times New Roman" panose="02020603050405020304" pitchFamily="18" charset="0"/>
                <a:cs typeface="Times New Roman" panose="02020603050405020304" pitchFamily="18" charset="0"/>
              </a:rPr>
              <a:t>Mücbir Sebeplerden Dolayı Sözleşmenin Feshi: </a:t>
            </a:r>
            <a:r>
              <a:rPr lang="tr-TR" kern="0" dirty="0">
                <a:ea typeface="Times New Roman" panose="02020603050405020304" pitchFamily="18" charset="0"/>
                <a:cs typeface="Times New Roman" panose="02020603050405020304" pitchFamily="18" charset="0"/>
              </a:rPr>
              <a:t>(</a:t>
            </a:r>
            <a:r>
              <a:rPr lang="tr-TR" b="1" kern="0" dirty="0">
                <a:ea typeface="Times New Roman" panose="02020603050405020304" pitchFamily="18" charset="0"/>
                <a:cs typeface="Times New Roman" panose="02020603050405020304" pitchFamily="18" charset="0"/>
              </a:rPr>
              <a:t>Madde 23)</a:t>
            </a:r>
          </a:p>
          <a:p>
            <a:pPr algn="just">
              <a:lnSpc>
                <a:spcPct val="107000"/>
              </a:lnSpc>
              <a:spcAft>
                <a:spcPts val="800"/>
              </a:spcAft>
            </a:pPr>
            <a:r>
              <a:rPr lang="tr-TR" dirty="0" smtClean="0">
                <a:ea typeface="Calibri" panose="020F0502020204030204" pitchFamily="34" charset="0"/>
                <a:cs typeface="Times New Roman" panose="02020603050405020304" pitchFamily="18" charset="0"/>
              </a:rPr>
              <a:t>Mücbir </a:t>
            </a:r>
            <a:r>
              <a:rPr lang="tr-TR" dirty="0">
                <a:ea typeface="Calibri" panose="020F0502020204030204" pitchFamily="34" charset="0"/>
                <a:cs typeface="Times New Roman" panose="02020603050405020304" pitchFamily="18" charset="0"/>
              </a:rPr>
              <a:t>sebeplerden dolayı sözleşmenin feshedilmesi halinde, hesabı genel hükümlere göre tasfiye edilerek, kesin teminat ve varsa ek kesin teminatlar iade edilir. </a:t>
            </a:r>
            <a:endParaRPr lang="tr-TR" sz="1600" dirty="0">
              <a:effectLst/>
              <a:ea typeface="Calibri" panose="020F0502020204030204" pitchFamily="34" charset="0"/>
              <a:cs typeface="Times New Roman" panose="02020603050405020304" pitchFamily="18" charset="0"/>
            </a:endParaRPr>
          </a:p>
        </p:txBody>
      </p:sp>
      <p:sp>
        <p:nvSpPr>
          <p:cNvPr id="3" name="Dikdörtgen 2"/>
          <p:cNvSpPr/>
          <p:nvPr/>
        </p:nvSpPr>
        <p:spPr>
          <a:xfrm>
            <a:off x="1335579" y="321900"/>
            <a:ext cx="10169236" cy="4801314"/>
          </a:xfrm>
          <a:prstGeom prst="rect">
            <a:avLst/>
          </a:prstGeom>
        </p:spPr>
        <p:txBody>
          <a:bodyPr wrap="square">
            <a:spAutoFit/>
          </a:bodyPr>
          <a:lstStyle/>
          <a:p>
            <a:pPr algn="just"/>
            <a:r>
              <a:rPr lang="tr-TR" b="1" dirty="0" smtClean="0"/>
              <a:t>Sözleşmenin Feshine İlişkin Düzenlemeler: </a:t>
            </a:r>
            <a:r>
              <a:rPr lang="tr-TR" b="1" dirty="0"/>
              <a:t>(Madde 22)</a:t>
            </a:r>
          </a:p>
          <a:p>
            <a:pPr algn="just"/>
            <a:endParaRPr lang="tr-TR" dirty="0"/>
          </a:p>
          <a:p>
            <a:pPr algn="just"/>
            <a:r>
              <a:rPr lang="tr-TR" dirty="0" smtClean="0"/>
              <a:t>19 </a:t>
            </a:r>
            <a:r>
              <a:rPr lang="tr-TR" dirty="0"/>
              <a:t>uncu maddeye göre yüklenicinin fesih talebinin idareye intikali, 20 </a:t>
            </a:r>
            <a:r>
              <a:rPr lang="tr-TR" dirty="0" err="1"/>
              <a:t>nci</a:t>
            </a:r>
            <a:r>
              <a:rPr lang="tr-TR" dirty="0"/>
              <a:t> maddenin (a) bendine göre belirlenen sürenin bitimi, 20 </a:t>
            </a:r>
            <a:r>
              <a:rPr lang="tr-TR" dirty="0" err="1"/>
              <a:t>nci</a:t>
            </a:r>
            <a:r>
              <a:rPr lang="tr-TR" dirty="0"/>
              <a:t> maddenin (b) bendi ile 21 inci maddeye göre ise tespit tarihi itibariyle sözleşme feshedilmiş sayılır. Bu tarihleri izleyen yedi gün içinde idare tarafından fesih kararı alınır. Bu karar, karar tarihini izleyen beş gün içinde yükleniciye bildirilir. </a:t>
            </a:r>
            <a:endParaRPr lang="tr-TR" dirty="0" smtClean="0"/>
          </a:p>
          <a:p>
            <a:pPr algn="just"/>
            <a:endParaRPr lang="tr-TR" dirty="0"/>
          </a:p>
          <a:p>
            <a:pPr algn="just"/>
            <a:r>
              <a:rPr lang="tr-TR" dirty="0" err="1" smtClean="0"/>
              <a:t>Hakedişlerden</a:t>
            </a:r>
            <a:r>
              <a:rPr lang="tr-TR" dirty="0" smtClean="0"/>
              <a:t> </a:t>
            </a:r>
            <a:r>
              <a:rPr lang="tr-TR" dirty="0"/>
              <a:t>kesinti yapılmak suretiyle teminat alınan hallerde, alıkonulan tutar gelir kaydedileceği gibi, sözleşmenin feshedildiği tarihten sonra yapılmayan iş miktarına isabet eden teminat tutarı da birinci fıkra hükmüne göre güncellenerek yükleniciden tahsil edilir</a:t>
            </a:r>
            <a:r>
              <a:rPr lang="tr-TR" dirty="0" smtClean="0"/>
              <a:t>.</a:t>
            </a:r>
          </a:p>
          <a:p>
            <a:pPr algn="just"/>
            <a:endParaRPr lang="tr-TR" dirty="0"/>
          </a:p>
          <a:p>
            <a:pPr algn="just"/>
            <a:r>
              <a:rPr lang="tr-TR" dirty="0" smtClean="0"/>
              <a:t>Gelir </a:t>
            </a:r>
            <a:r>
              <a:rPr lang="tr-TR" dirty="0"/>
              <a:t>kaydedilen teminatlar, yüklenicinin  borcuna mahsup edilemez</a:t>
            </a:r>
            <a:r>
              <a:rPr lang="tr-TR" dirty="0" smtClean="0"/>
              <a:t>.</a:t>
            </a:r>
          </a:p>
          <a:p>
            <a:pPr algn="just"/>
            <a:endParaRPr lang="tr-TR" dirty="0"/>
          </a:p>
          <a:p>
            <a:pPr algn="just"/>
            <a:r>
              <a:rPr lang="tr-TR" dirty="0" smtClean="0"/>
              <a:t>19</a:t>
            </a:r>
            <a:r>
              <a:rPr lang="tr-TR" dirty="0"/>
              <a:t>, 20 ve 21 inci maddelere göre sözleşmenin feshedilmesi halinde, yükleniciler hakkında 26 </a:t>
            </a:r>
            <a:r>
              <a:rPr lang="tr-TR" dirty="0" err="1"/>
              <a:t>ncı</a:t>
            </a:r>
            <a:r>
              <a:rPr lang="tr-TR" dirty="0"/>
              <a:t> madde hükümlerine göre işlem yapılır. Ayrıca, sözleşmenin feshi nedeniyle idarenin uğradığı zarar ve ziyan yükleniciye tazmin ettirilir</a:t>
            </a:r>
            <a:r>
              <a:rPr lang="tr-TR" dirty="0" smtClean="0"/>
              <a:t>.</a:t>
            </a:r>
          </a:p>
          <a:p>
            <a:endParaRPr lang="tr-TR" dirty="0"/>
          </a:p>
        </p:txBody>
      </p:sp>
    </p:spTree>
    <p:extLst>
      <p:ext uri="{BB962C8B-B14F-4D97-AF65-F5344CB8AC3E}">
        <p14:creationId xmlns:p14="http://schemas.microsoft.com/office/powerpoint/2010/main" val="2037556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0528" y="928940"/>
            <a:ext cx="10149843" cy="5449697"/>
          </a:xfrm>
          <a:prstGeom prst="rect">
            <a:avLst/>
          </a:prstGeom>
        </p:spPr>
        <p:txBody>
          <a:bodyPr wrap="square">
            <a:spAutoFit/>
          </a:bodyPr>
          <a:lstStyle/>
          <a:p>
            <a:pPr marL="447675" algn="just">
              <a:lnSpc>
                <a:spcPct val="107000"/>
              </a:lnSpc>
              <a:spcAft>
                <a:spcPts val="800"/>
              </a:spcAft>
            </a:pPr>
            <a:r>
              <a:rPr lang="tr-TR" b="1" dirty="0" smtClean="0"/>
              <a:t>Sözleşme Kapsamında Yaptırılabilecek İlave İşler, İş Eksilişi ve İşin Tasfiyesi </a:t>
            </a:r>
            <a:r>
              <a:rPr lang="tr-TR" b="1" dirty="0" smtClean="0">
                <a:ea typeface="Calibri" panose="020F0502020204030204" pitchFamily="34" charset="0"/>
                <a:cs typeface="Times New Roman" panose="02020603050405020304" pitchFamily="18" charset="0"/>
              </a:rPr>
              <a:t>: </a:t>
            </a:r>
            <a:r>
              <a:rPr lang="tr-TR" b="1" dirty="0"/>
              <a:t>(Madde </a:t>
            </a:r>
            <a:r>
              <a:rPr lang="tr-TR" b="1" dirty="0" smtClean="0"/>
              <a:t>24)</a:t>
            </a:r>
          </a:p>
          <a:p>
            <a:pPr marL="447675">
              <a:lnSpc>
                <a:spcPct val="107000"/>
              </a:lnSpc>
              <a:spcAft>
                <a:spcPts val="800"/>
              </a:spcAft>
            </a:pPr>
            <a:r>
              <a:rPr lang="tr-TR" dirty="0" smtClean="0">
                <a:ea typeface="Calibri" panose="020F0502020204030204" pitchFamily="34" charset="0"/>
                <a:cs typeface="Times New Roman" panose="02020603050405020304" pitchFamily="18" charset="0"/>
              </a:rPr>
              <a:t>Öngörülemeyen </a:t>
            </a:r>
            <a:r>
              <a:rPr lang="tr-TR" dirty="0">
                <a:ea typeface="Calibri" panose="020F0502020204030204" pitchFamily="34" charset="0"/>
                <a:cs typeface="Times New Roman" panose="02020603050405020304" pitchFamily="18" charset="0"/>
              </a:rPr>
              <a:t>durumlar nedeniyle bir iş artışının zorunlu olması halinde,</a:t>
            </a:r>
            <a:endParaRPr lang="tr-TR" sz="1600" dirty="0">
              <a:ea typeface="Calibri" panose="020F0502020204030204" pitchFamily="34" charset="0"/>
              <a:cs typeface="Times New Roman" panose="02020603050405020304" pitchFamily="18" charset="0"/>
            </a:endParaRPr>
          </a:p>
          <a:p>
            <a:pPr lvl="0" algn="just">
              <a:lnSpc>
                <a:spcPct val="107000"/>
              </a:lnSpc>
              <a:spcAft>
                <a:spcPts val="0"/>
              </a:spcAft>
            </a:pPr>
            <a:r>
              <a:rPr lang="tr-TR" b="1" dirty="0" smtClean="0">
                <a:ea typeface="Calibri" panose="020F0502020204030204" pitchFamily="34" charset="0"/>
                <a:cs typeface="Times New Roman" panose="02020603050405020304" pitchFamily="18" charset="0"/>
              </a:rPr>
              <a:t>	a)</a:t>
            </a:r>
            <a:r>
              <a:rPr lang="tr-TR" dirty="0" smtClean="0">
                <a:ea typeface="Calibri" panose="020F0502020204030204" pitchFamily="34" charset="0"/>
                <a:cs typeface="Times New Roman" panose="02020603050405020304" pitchFamily="18" charset="0"/>
              </a:rPr>
              <a:t> Sözleşmeye </a:t>
            </a:r>
            <a:r>
              <a:rPr lang="tr-TR" dirty="0">
                <a:ea typeface="Calibri" panose="020F0502020204030204" pitchFamily="34" charset="0"/>
                <a:cs typeface="Times New Roman" panose="02020603050405020304" pitchFamily="18" charset="0"/>
              </a:rPr>
              <a:t>esas proje içinde kalması,</a:t>
            </a:r>
            <a:endParaRPr lang="tr-TR" sz="1600" dirty="0">
              <a:ea typeface="Calibri" panose="020F0502020204030204" pitchFamily="34" charset="0"/>
              <a:cs typeface="Times New Roman" panose="02020603050405020304" pitchFamily="18" charset="0"/>
            </a:endParaRPr>
          </a:p>
          <a:p>
            <a:pPr lvl="0" algn="just">
              <a:lnSpc>
                <a:spcPct val="107000"/>
              </a:lnSpc>
              <a:spcAft>
                <a:spcPts val="0"/>
              </a:spcAft>
            </a:pPr>
            <a:r>
              <a:rPr lang="tr-TR" b="1" dirty="0" smtClean="0">
                <a:ea typeface="Calibri" panose="020F0502020204030204" pitchFamily="34" charset="0"/>
                <a:cs typeface="Times New Roman" panose="02020603050405020304" pitchFamily="18" charset="0"/>
              </a:rPr>
              <a:t>	b) </a:t>
            </a:r>
            <a:r>
              <a:rPr lang="tr-TR" dirty="0" smtClean="0">
                <a:ea typeface="Calibri" panose="020F0502020204030204" pitchFamily="34" charset="0"/>
                <a:cs typeface="Times New Roman" panose="02020603050405020304" pitchFamily="18" charset="0"/>
              </a:rPr>
              <a:t>İdareyi </a:t>
            </a:r>
            <a:r>
              <a:rPr lang="tr-TR" dirty="0">
                <a:ea typeface="Calibri" panose="020F0502020204030204" pitchFamily="34" charset="0"/>
                <a:cs typeface="Times New Roman" panose="02020603050405020304" pitchFamily="18" charset="0"/>
              </a:rPr>
              <a:t>külfete sokmaksızın asıl işten ayrılmasının teknik veya ekonomik olarak mümkün olmaması, </a:t>
            </a:r>
            <a:endParaRPr lang="tr-TR" sz="1600" dirty="0">
              <a:ea typeface="Calibri" panose="020F0502020204030204" pitchFamily="34" charset="0"/>
              <a:cs typeface="Times New Roman" panose="02020603050405020304" pitchFamily="18" charset="0"/>
            </a:endParaRPr>
          </a:p>
          <a:p>
            <a:pPr marL="676275" algn="just">
              <a:lnSpc>
                <a:spcPct val="107000"/>
              </a:lnSpc>
              <a:spcAft>
                <a:spcPts val="800"/>
              </a:spcAft>
            </a:pPr>
            <a:r>
              <a:rPr lang="tr-TR" dirty="0">
                <a:ea typeface="Calibri" panose="020F0502020204030204" pitchFamily="34" charset="0"/>
                <a:cs typeface="Times New Roman" panose="02020603050405020304" pitchFamily="18" charset="0"/>
              </a:rPr>
              <a:t> </a:t>
            </a:r>
            <a:endParaRPr lang="tr-TR" sz="1600" dirty="0">
              <a:ea typeface="Calibri" panose="020F0502020204030204" pitchFamily="34" charset="0"/>
              <a:cs typeface="Times New Roman" panose="02020603050405020304" pitchFamily="18" charset="0"/>
            </a:endParaRPr>
          </a:p>
          <a:p>
            <a:pPr indent="447675" algn="just">
              <a:lnSpc>
                <a:spcPct val="107000"/>
              </a:lnSpc>
              <a:spcAft>
                <a:spcPts val="800"/>
              </a:spcAft>
            </a:pPr>
            <a:r>
              <a:rPr lang="tr-TR" dirty="0">
                <a:ea typeface="Calibri" panose="020F0502020204030204" pitchFamily="34" charset="0"/>
                <a:cs typeface="Times New Roman" panose="02020603050405020304" pitchFamily="18" charset="0"/>
              </a:rPr>
              <a:t>Şartlarıyla, anahtar teslimi götürü bedel ihale edilen yapım işlerinde sözleşme bedelinin % 10'una,  </a:t>
            </a:r>
            <a:r>
              <a:rPr lang="tr-TR" dirty="0" smtClean="0">
                <a:ea typeface="Calibri" panose="020F0502020204030204" pitchFamily="34" charset="0"/>
                <a:cs typeface="Times New Roman" panose="02020603050405020304" pitchFamily="18" charset="0"/>
              </a:rPr>
              <a:t> birim </a:t>
            </a:r>
            <a:r>
              <a:rPr lang="tr-TR" dirty="0">
                <a:ea typeface="Calibri" panose="020F0502020204030204" pitchFamily="34" charset="0"/>
                <a:cs typeface="Times New Roman" panose="02020603050405020304" pitchFamily="18" charset="0"/>
              </a:rPr>
              <a:t>fiyat teklif almak suretiyle ihale edilen mal ve hizmet alımlarıyla yapım işleri sözleşmelerinde ise </a:t>
            </a:r>
            <a:r>
              <a:rPr lang="tr-TR" dirty="0" smtClean="0">
                <a:ea typeface="Calibri" panose="020F0502020204030204" pitchFamily="34" charset="0"/>
                <a:cs typeface="Times New Roman" panose="02020603050405020304" pitchFamily="18" charset="0"/>
              </a:rPr>
              <a:t> % </a:t>
            </a:r>
            <a:r>
              <a:rPr lang="tr-TR" dirty="0">
                <a:ea typeface="Calibri" panose="020F0502020204030204" pitchFamily="34" charset="0"/>
                <a:cs typeface="Times New Roman" panose="02020603050405020304" pitchFamily="18" charset="0"/>
              </a:rPr>
              <a:t>20 'sine kadar oran dâhilinde, süre hariç sözleşme ve ihale dokümanındaki hükümler çerçevesinde aynı yükleniciye yaptırılabilir. </a:t>
            </a:r>
            <a:endParaRPr lang="tr-TR" sz="1600" dirty="0">
              <a:ea typeface="Calibri" panose="020F0502020204030204" pitchFamily="34" charset="0"/>
              <a:cs typeface="Times New Roman" panose="02020603050405020304" pitchFamily="18" charset="0"/>
            </a:endParaRPr>
          </a:p>
          <a:p>
            <a:pPr indent="447675" algn="just">
              <a:lnSpc>
                <a:spcPct val="107000"/>
              </a:lnSpc>
              <a:spcAft>
                <a:spcPts val="800"/>
              </a:spcAft>
            </a:pPr>
            <a:r>
              <a:rPr lang="tr-TR" dirty="0">
                <a:ea typeface="Calibri" panose="020F0502020204030204" pitchFamily="34" charset="0"/>
                <a:cs typeface="Times New Roman" panose="02020603050405020304" pitchFamily="18" charset="0"/>
              </a:rPr>
              <a:t>Sözleşme bedelinin % 80'inden daha düşük bedelle tamamlanacağı anlaşılan işlerde, yüklenici işi bitirmek zorundadır. Bu durumda yükleniciye, yapmış olduğu gerçek giderleri ve yüklenici kârına karşılık olarak, sözleşme bedelinin % 80'i ile sözleşme fiyatlarıyla yaptığı işin tutarı arasındaki bedel farkının % 5'i geçici kabul tarihindeki fiyatlar üzerinden ödenir</a:t>
            </a:r>
            <a:r>
              <a:rPr lang="tr-TR" dirty="0" smtClean="0">
                <a:ea typeface="Calibri" panose="020F0502020204030204" pitchFamily="34" charset="0"/>
                <a:cs typeface="Times New Roman" panose="02020603050405020304" pitchFamily="18" charset="0"/>
              </a:rPr>
              <a:t>.</a:t>
            </a:r>
          </a:p>
          <a:p>
            <a:pPr indent="447675" algn="just">
              <a:lnSpc>
                <a:spcPct val="107000"/>
              </a:lnSpc>
              <a:spcAft>
                <a:spcPts val="800"/>
              </a:spcAft>
            </a:pPr>
            <a:r>
              <a:rPr lang="tr-TR" dirty="0"/>
              <a:t>Birim fiyat sözleşme ile yürütülen yapım işlerinde, </a:t>
            </a:r>
            <a:r>
              <a:rPr lang="tr-TR" dirty="0" smtClean="0"/>
              <a:t>Cumhurbaşkanı </a:t>
            </a:r>
            <a:r>
              <a:rPr lang="tr-TR" dirty="0"/>
              <a:t>bu oranı sözleşme bazında </a:t>
            </a:r>
            <a:r>
              <a:rPr lang="tr-TR" b="1" u="sng" dirty="0"/>
              <a:t>% 40 'a </a:t>
            </a:r>
            <a:r>
              <a:rPr lang="tr-TR" dirty="0"/>
              <a:t>kadar artırmaya yetkilidir.</a:t>
            </a:r>
            <a:endParaRPr lang="tr-TR" sz="1600" dirty="0">
              <a:ea typeface="Calibri" panose="020F0502020204030204" pitchFamily="34" charset="0"/>
              <a:cs typeface="Times New Roman" panose="02020603050405020304" pitchFamily="18" charset="0"/>
            </a:endParaRPr>
          </a:p>
          <a:p>
            <a:pPr indent="447675" algn="just">
              <a:lnSpc>
                <a:spcPct val="107000"/>
              </a:lnSpc>
              <a:spcAft>
                <a:spcPts val="800"/>
              </a:spcAft>
            </a:pPr>
            <a:r>
              <a:rPr lang="tr-TR" dirty="0">
                <a:ea typeface="Calibri" panose="020F0502020204030204" pitchFamily="34" charset="0"/>
                <a:cs typeface="Times New Roman" panose="02020603050405020304" pitchFamily="18" charset="0"/>
              </a:rPr>
              <a:t> </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6907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2836" y="672667"/>
            <a:ext cx="10474037" cy="5740739"/>
          </a:xfrm>
          <a:prstGeom prst="rect">
            <a:avLst/>
          </a:prstGeom>
        </p:spPr>
        <p:txBody>
          <a:bodyPr wrap="square">
            <a:spAutoFit/>
          </a:bodyPr>
          <a:lstStyle/>
          <a:p>
            <a:pPr indent="447675" algn="just">
              <a:lnSpc>
                <a:spcPct val="107000"/>
              </a:lnSpc>
              <a:spcAft>
                <a:spcPts val="800"/>
              </a:spcAft>
            </a:pPr>
            <a:r>
              <a:rPr lang="tr-TR" b="1" dirty="0" smtClean="0">
                <a:ea typeface="Calibri" panose="020F0502020204030204" pitchFamily="34" charset="0"/>
                <a:cs typeface="Times New Roman" panose="02020603050405020304" pitchFamily="18" charset="0"/>
              </a:rPr>
              <a:t>Yasak Fiil ve Davranışlar: (</a:t>
            </a:r>
            <a:r>
              <a:rPr lang="tr-TR" b="1" dirty="0" smtClean="0"/>
              <a:t>Madde 25)</a:t>
            </a:r>
          </a:p>
          <a:p>
            <a:pPr algn="just"/>
            <a:r>
              <a:rPr lang="tr-TR" dirty="0"/>
              <a:t>Sözleşmenin uygulanması sırasında aşağıda belirtilen fiil veya davranışlarda bulunmak yasaktır:</a:t>
            </a:r>
          </a:p>
          <a:p>
            <a:pPr algn="just"/>
            <a:r>
              <a:rPr lang="tr-TR" dirty="0"/>
              <a:t> </a:t>
            </a:r>
          </a:p>
          <a:p>
            <a:pPr algn="just"/>
            <a:r>
              <a:rPr lang="tr-TR" b="1" dirty="0" smtClean="0"/>
              <a:t>a</a:t>
            </a:r>
            <a:r>
              <a:rPr lang="tr-TR" b="1" dirty="0"/>
              <a:t>)</a:t>
            </a:r>
            <a:r>
              <a:rPr lang="tr-TR" dirty="0"/>
              <a:t> Hile, vaat, tehdit, nüfuz kullanma, çıkar sağlama, anlaşma, irtikap, rüşvet suretiyle veya başka yollarla sözleşmeye ilişkin işlemlere fesat karıştırmak veya buna teşebbüs  etmek. </a:t>
            </a:r>
          </a:p>
          <a:p>
            <a:pPr algn="just"/>
            <a:r>
              <a:rPr lang="tr-TR" dirty="0"/>
              <a:t> </a:t>
            </a:r>
          </a:p>
          <a:p>
            <a:pPr lvl="0" algn="just"/>
            <a:r>
              <a:rPr lang="tr-TR" b="1" dirty="0" smtClean="0"/>
              <a:t>b)</a:t>
            </a:r>
            <a:r>
              <a:rPr lang="tr-TR" dirty="0" smtClean="0"/>
              <a:t> Sahte </a:t>
            </a:r>
            <a:r>
              <a:rPr lang="tr-TR" dirty="0"/>
              <a:t>belge düzenlemek, kullanmak veya bunlara teşebbüs etmek.</a:t>
            </a:r>
          </a:p>
          <a:p>
            <a:pPr algn="just"/>
            <a:r>
              <a:rPr lang="tr-TR" dirty="0"/>
              <a:t> </a:t>
            </a:r>
          </a:p>
          <a:p>
            <a:pPr algn="just"/>
            <a:r>
              <a:rPr lang="tr-TR" b="1" dirty="0" smtClean="0"/>
              <a:t>c</a:t>
            </a:r>
            <a:r>
              <a:rPr lang="tr-TR" b="1" dirty="0"/>
              <a:t>) </a:t>
            </a:r>
            <a:r>
              <a:rPr lang="tr-TR" dirty="0"/>
              <a:t>Sözleşme konusu işin yapılması veya teslimi sırasında hileli malzeme, araç veya usuller kullanmak, fen ve sanat kurallarına aykırı, eksik, hatalı veya kusurlu imalat yapmak</a:t>
            </a:r>
            <a:r>
              <a:rPr lang="tr-TR" dirty="0" smtClean="0"/>
              <a:t>.</a:t>
            </a:r>
          </a:p>
          <a:p>
            <a:pPr algn="just"/>
            <a:r>
              <a:rPr lang="tr-TR" dirty="0" smtClean="0"/>
              <a:t> </a:t>
            </a:r>
            <a:endParaRPr lang="tr-TR" dirty="0"/>
          </a:p>
          <a:p>
            <a:pPr algn="just"/>
            <a:r>
              <a:rPr lang="tr-TR" b="1" dirty="0" smtClean="0"/>
              <a:t>d</a:t>
            </a:r>
            <a:r>
              <a:rPr lang="tr-TR" b="1" dirty="0"/>
              <a:t>) </a:t>
            </a:r>
            <a:r>
              <a:rPr lang="tr-TR" dirty="0"/>
              <a:t>Taahhüdünü yerine getirirken idareye zarar vermek. </a:t>
            </a:r>
          </a:p>
          <a:p>
            <a:pPr algn="just"/>
            <a:r>
              <a:rPr lang="tr-TR" dirty="0"/>
              <a:t> </a:t>
            </a:r>
          </a:p>
          <a:p>
            <a:pPr algn="just"/>
            <a:r>
              <a:rPr lang="tr-TR" b="1" dirty="0" smtClean="0"/>
              <a:t>e</a:t>
            </a:r>
            <a:r>
              <a:rPr lang="tr-TR" b="1" dirty="0"/>
              <a:t>)</a:t>
            </a:r>
            <a:r>
              <a:rPr lang="tr-TR" dirty="0"/>
              <a:t> Bilgi ve deneyimini idarenin zararına kullanmak veya 29 uncu madde hükümlerine aykırı hareket etmek. </a:t>
            </a:r>
          </a:p>
          <a:p>
            <a:pPr algn="just"/>
            <a:r>
              <a:rPr lang="tr-TR" b="1" dirty="0"/>
              <a:t>	</a:t>
            </a:r>
            <a:endParaRPr lang="tr-TR" dirty="0"/>
          </a:p>
          <a:p>
            <a:pPr algn="just"/>
            <a:r>
              <a:rPr lang="tr-TR" b="1" dirty="0"/>
              <a:t>f)</a:t>
            </a:r>
            <a:r>
              <a:rPr lang="tr-TR" dirty="0"/>
              <a:t> Mücbir sebepler dışında, ihale dokümanı ve sözleşme hükümlerine uygun olarak taahhüdünü yerine getirmemek.</a:t>
            </a:r>
          </a:p>
          <a:p>
            <a:pPr algn="just"/>
            <a:r>
              <a:rPr lang="tr-TR" b="1" dirty="0"/>
              <a:t>	</a:t>
            </a:r>
            <a:endParaRPr lang="tr-TR" dirty="0"/>
          </a:p>
          <a:p>
            <a:pPr algn="just"/>
            <a:r>
              <a:rPr lang="tr-TR" b="1" dirty="0"/>
              <a:t>g)</a:t>
            </a:r>
            <a:r>
              <a:rPr lang="tr-TR" dirty="0"/>
              <a:t> Sözleşmenin 16 </a:t>
            </a:r>
            <a:r>
              <a:rPr lang="tr-TR" dirty="0" err="1"/>
              <a:t>ncı</a:t>
            </a:r>
            <a:r>
              <a:rPr lang="tr-TR" dirty="0"/>
              <a:t> madde hükmüne aykırı olarak devredilmesi veya devir alınması</a:t>
            </a:r>
            <a:r>
              <a:rPr lang="tr-TR" dirty="0" smtClean="0"/>
              <a:t>.</a:t>
            </a:r>
            <a:endParaRPr lang="tr-TR" dirty="0"/>
          </a:p>
          <a:p>
            <a:pPr indent="447675" algn="just">
              <a:lnSpc>
                <a:spcPct val="107000"/>
              </a:lnSpc>
              <a:spcAft>
                <a:spcPts val="800"/>
              </a:spcAft>
            </a:pPr>
            <a:endParaRPr lang="tr-TR" sz="1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611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0082" y="782293"/>
            <a:ext cx="10232966" cy="5399555"/>
          </a:xfrm>
          <a:prstGeom prst="rect">
            <a:avLst/>
          </a:prstGeom>
        </p:spPr>
        <p:txBody>
          <a:bodyPr wrap="square">
            <a:spAutoFit/>
          </a:bodyPr>
          <a:lstStyle/>
          <a:p>
            <a:pPr indent="449580">
              <a:spcAft>
                <a:spcPts val="0"/>
              </a:spcAft>
            </a:pPr>
            <a:r>
              <a:rPr lang="tr-TR" b="1" kern="0" dirty="0" smtClean="0">
                <a:ea typeface="Times New Roman" panose="02020603050405020304" pitchFamily="18" charset="0"/>
                <a:cs typeface="Times New Roman" panose="02020603050405020304" pitchFamily="18" charset="0"/>
              </a:rPr>
              <a:t>	İhalelere Katılmaktan Yasaklama: </a:t>
            </a:r>
            <a:r>
              <a:rPr lang="tr-TR" b="1" kern="0" dirty="0">
                <a:ea typeface="Times New Roman" panose="02020603050405020304" pitchFamily="18" charset="0"/>
                <a:cs typeface="Times New Roman" panose="02020603050405020304" pitchFamily="18" charset="0"/>
              </a:rPr>
              <a:t>(Madde 26</a:t>
            </a:r>
            <a:r>
              <a:rPr lang="tr-TR" b="1" kern="0" dirty="0" smtClean="0">
                <a:ea typeface="Times New Roman" panose="02020603050405020304" pitchFamily="18" charset="0"/>
                <a:cs typeface="Times New Roman" panose="02020603050405020304" pitchFamily="18" charset="0"/>
              </a:rPr>
              <a:t>)</a:t>
            </a:r>
          </a:p>
          <a:p>
            <a:pPr indent="449580">
              <a:spcAft>
                <a:spcPts val="0"/>
              </a:spcAft>
            </a:pPr>
            <a:endParaRPr lang="tr-TR" b="1" kern="0" dirty="0">
              <a:ea typeface="Times New Roman" panose="02020603050405020304" pitchFamily="18" charset="0"/>
              <a:cs typeface="Times New Roman" panose="02020603050405020304" pitchFamily="18" charset="0"/>
            </a:endParaRPr>
          </a:p>
          <a:p>
            <a:pPr>
              <a:lnSpc>
                <a:spcPct val="107000"/>
              </a:lnSpc>
              <a:spcAft>
                <a:spcPts val="800"/>
              </a:spcAft>
            </a:pPr>
            <a:r>
              <a:rPr lang="tr-TR" sz="1600" dirty="0">
                <a:ea typeface="Calibri" panose="020F0502020204030204" pitchFamily="34" charset="0"/>
                <a:cs typeface="Times New Roman" panose="02020603050405020304" pitchFamily="18" charset="0"/>
              </a:rPr>
              <a:t> </a:t>
            </a:r>
            <a:r>
              <a:rPr lang="tr-TR" sz="1600" dirty="0" smtClean="0">
                <a:ea typeface="Calibri" panose="020F0502020204030204" pitchFamily="34" charset="0"/>
                <a:cs typeface="Times New Roman" panose="02020603050405020304" pitchFamily="18" charset="0"/>
              </a:rPr>
              <a:t>	</a:t>
            </a:r>
            <a:r>
              <a:rPr lang="tr-TR" dirty="0" smtClean="0">
                <a:ea typeface="Calibri" panose="020F0502020204030204" pitchFamily="34" charset="0"/>
                <a:cs typeface="Times New Roman" panose="02020603050405020304" pitchFamily="18" charset="0"/>
              </a:rPr>
              <a:t>25 </a:t>
            </a:r>
            <a:r>
              <a:rPr lang="tr-TR" dirty="0">
                <a:ea typeface="Calibri" panose="020F0502020204030204" pitchFamily="34" charset="0"/>
                <a:cs typeface="Times New Roman" panose="02020603050405020304" pitchFamily="18" charset="0"/>
              </a:rPr>
              <a:t>inci maddede belirtilen fiil veya davranışlarda bulundukları tespit edilenler hakkında fiil veya davranışlarının özelliğine göre, bir yıldan az olmamak üzere iki yıla kadar, 4734 sayılı Kanunun 2 </a:t>
            </a:r>
            <a:r>
              <a:rPr lang="tr-TR" dirty="0" err="1">
                <a:ea typeface="Calibri" panose="020F0502020204030204" pitchFamily="34" charset="0"/>
                <a:cs typeface="Times New Roman" panose="02020603050405020304" pitchFamily="18" charset="0"/>
              </a:rPr>
              <a:t>nci</a:t>
            </a:r>
            <a:r>
              <a:rPr lang="tr-TR" dirty="0">
                <a:ea typeface="Calibri" panose="020F0502020204030204" pitchFamily="34" charset="0"/>
                <a:cs typeface="Times New Roman" panose="02020603050405020304" pitchFamily="18" charset="0"/>
              </a:rPr>
              <a:t> ve 3 üncü maddeleri ile istisna edilenler dahil bütün kamu kurum ve kuruluşlarının ihalelerine katılmaktan yasaklama kararı verilir. Katılma yasakları, sözleşmeyi uygulayan bakanlık veya ilgili veya bağlı bulunulan bakanlık, herhangi bir bakanlığın ilgili veya bağlı kuruluşu sayılmayan idarelerde bu idarelerin ihale yetkilileri, il özel idareleri bunlara bağlı birlik, müessese ve işletmelerde İçişleri Bakanlığı; belediyeler ve bunlara bağlı birlik, müessese ve işletmelerde ise Çevre ve Şehircilik</a:t>
            </a:r>
            <a:r>
              <a:rPr lang="tr-TR" dirty="0">
                <a:solidFill>
                  <a:srgbClr val="000000"/>
                </a:solidFill>
                <a:ea typeface="Calibri" panose="020F0502020204030204" pitchFamily="34" charset="0"/>
                <a:cs typeface="Times New Roman" panose="02020603050405020304" pitchFamily="18" charset="0"/>
              </a:rPr>
              <a:t> </a:t>
            </a:r>
            <a:r>
              <a:rPr lang="tr-TR" dirty="0">
                <a:ea typeface="Calibri" panose="020F0502020204030204" pitchFamily="34" charset="0"/>
                <a:cs typeface="Times New Roman" panose="02020603050405020304" pitchFamily="18" charset="0"/>
              </a:rPr>
              <a:t>Bakanlığı tarafından verilir.</a:t>
            </a:r>
            <a:endParaRPr lang="tr-TR" sz="1600" dirty="0">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	</a:t>
            </a:r>
            <a:r>
              <a:rPr lang="tr-TR" dirty="0" smtClean="0">
                <a:ea typeface="Calibri" panose="020F0502020204030204" pitchFamily="34" charset="0"/>
                <a:cs typeface="Times New Roman" panose="02020603050405020304" pitchFamily="18" charset="0"/>
              </a:rPr>
              <a:t>Bu </a:t>
            </a:r>
            <a:r>
              <a:rPr lang="tr-TR" dirty="0">
                <a:ea typeface="Calibri" panose="020F0502020204030204" pitchFamily="34" charset="0"/>
                <a:cs typeface="Times New Roman" panose="02020603050405020304" pitchFamily="18" charset="0"/>
              </a:rPr>
              <a:t>fiil veya davranışlarda bulundukları tespit edilenler, yasaklama kararının yürürlüğe girdiği tarihe kadar aynı idare tarafından yapılacak ihalelere de iştirak ettirilmezler.</a:t>
            </a:r>
            <a:endParaRPr lang="tr-TR" sz="1600" dirty="0">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	Yasaklama kararları, yasaklamayı gerektiren fiil veya davranışın tespit edildiği tarihi izleyen en geç </a:t>
            </a:r>
            <a:r>
              <a:rPr lang="tr-TR" dirty="0" smtClean="0">
                <a:ea typeface="Calibri" panose="020F0502020204030204" pitchFamily="34" charset="0"/>
                <a:cs typeface="Times New Roman" panose="02020603050405020304" pitchFamily="18" charset="0"/>
              </a:rPr>
              <a:t>45 (kırk beş) </a:t>
            </a:r>
            <a:r>
              <a:rPr lang="tr-TR" dirty="0">
                <a:ea typeface="Calibri" panose="020F0502020204030204" pitchFamily="34" charset="0"/>
                <a:cs typeface="Times New Roman" panose="02020603050405020304" pitchFamily="18" charset="0"/>
              </a:rPr>
              <a:t>gün içinde </a:t>
            </a:r>
            <a:r>
              <a:rPr lang="tr-TR" dirty="0" smtClean="0">
                <a:ea typeface="Calibri" panose="020F0502020204030204" pitchFamily="34" charset="0"/>
                <a:cs typeface="Times New Roman" panose="02020603050405020304" pitchFamily="18" charset="0"/>
              </a:rPr>
              <a:t>verilir. Verilen </a:t>
            </a:r>
            <a:r>
              <a:rPr lang="tr-TR" dirty="0">
                <a:ea typeface="Calibri" panose="020F0502020204030204" pitchFamily="34" charset="0"/>
                <a:cs typeface="Times New Roman" panose="02020603050405020304" pitchFamily="18" charset="0"/>
              </a:rPr>
              <a:t>bu karar Resmi Gazetede yayımlanmak üzere en geç </a:t>
            </a:r>
            <a:r>
              <a:rPr lang="tr-TR" dirty="0" smtClean="0">
                <a:ea typeface="Calibri" panose="020F0502020204030204" pitchFamily="34" charset="0"/>
                <a:cs typeface="Times New Roman" panose="02020603050405020304" pitchFamily="18" charset="0"/>
              </a:rPr>
              <a:t>15 (on beş) gün </a:t>
            </a:r>
            <a:r>
              <a:rPr lang="tr-TR" dirty="0">
                <a:ea typeface="Calibri" panose="020F0502020204030204" pitchFamily="34" charset="0"/>
                <a:cs typeface="Times New Roman" panose="02020603050405020304" pitchFamily="18" charset="0"/>
              </a:rPr>
              <a:t>içinde gönderilir ve yayımı tarihinde yürürlüğe girer. Bu kararlar Kamu İhale Kurumunca izlenerek, kamu ihalelerine katılmaktan yasaklı olanlara ilişkin siciller tutulur. </a:t>
            </a:r>
            <a:endParaRPr lang="tr-TR" sz="1600" dirty="0">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	İdareler, 25 inci maddede belirtilen yasaklamayı gerektirir bir durumla karşılaştıkları takdirde, gereğinin yapılması için bu durumu ilgili veya bağlı bulunulan bakanlığa bildirmekle yükümlüdür.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4508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9462" y="579616"/>
            <a:ext cx="10440786" cy="5909310"/>
          </a:xfrm>
          <a:prstGeom prst="rect">
            <a:avLst/>
          </a:prstGeom>
        </p:spPr>
        <p:txBody>
          <a:bodyPr wrap="square">
            <a:spAutoFit/>
          </a:bodyPr>
          <a:lstStyle/>
          <a:p>
            <a:pPr indent="449580">
              <a:spcAft>
                <a:spcPts val="0"/>
              </a:spcAft>
            </a:pPr>
            <a:r>
              <a:rPr lang="tr-TR" b="1" kern="0" dirty="0" smtClean="0">
                <a:ea typeface="Times New Roman" panose="02020603050405020304" pitchFamily="18" charset="0"/>
                <a:cs typeface="Times New Roman" panose="02020603050405020304" pitchFamily="18" charset="0"/>
              </a:rPr>
              <a:t>Yüklenicilerin Ceza Sorumluluğu: (</a:t>
            </a:r>
            <a:r>
              <a:rPr lang="tr-TR" b="1" dirty="0" smtClean="0"/>
              <a:t>Madde 27)</a:t>
            </a:r>
          </a:p>
          <a:p>
            <a:pPr indent="449580">
              <a:spcAft>
                <a:spcPts val="0"/>
              </a:spcAft>
            </a:pPr>
            <a:endParaRPr lang="tr-TR" b="1" kern="0" dirty="0" smtClean="0">
              <a:ea typeface="Times New Roman" panose="02020603050405020304" pitchFamily="18" charset="0"/>
              <a:cs typeface="Times New Roman" panose="02020603050405020304" pitchFamily="18" charset="0"/>
            </a:endParaRPr>
          </a:p>
          <a:p>
            <a:pPr algn="just"/>
            <a:r>
              <a:rPr lang="tr-TR" dirty="0" smtClean="0"/>
              <a:t>	İş </a:t>
            </a:r>
            <a:r>
              <a:rPr lang="tr-TR" dirty="0"/>
              <a:t>tamamlandıktan ve kabul işlemi yapıldıktan sonra tespit edilmiş olsa dahi, 25 inci maddede belirtilen fiil veya davranışlardan Türk Ceza Kanununa göre suç teşkil eden fiil veya davranışlarda bulunan gerçek veya tüzel kişiler ile o işteki ortak veya vekilleri hakkında Türk Ceza Kanunu hükümlerine göre ceza kovuşturması yapılmak üzere yetkili Cumhuriyet Savcılığına suç duyurusunda bulunulur. Hükmolunacak cezanın </a:t>
            </a:r>
            <a:r>
              <a:rPr lang="tr-TR" dirty="0" err="1"/>
              <a:t>yanısıra</a:t>
            </a:r>
            <a:r>
              <a:rPr lang="tr-TR" dirty="0"/>
              <a:t>, idarece 26 </a:t>
            </a:r>
            <a:r>
              <a:rPr lang="tr-TR" dirty="0" err="1"/>
              <a:t>ncı</a:t>
            </a:r>
            <a:r>
              <a:rPr lang="tr-TR" dirty="0"/>
              <a:t> maddeye göre verilen  yasaklama kararının bitiş tarihinden itibaren uygulanmak şartıyla </a:t>
            </a:r>
            <a:r>
              <a:rPr lang="tr-TR" b="1" u="sng" dirty="0"/>
              <a:t>bir yıldan az olmamak üzere üç yıla kadar </a:t>
            </a:r>
            <a:r>
              <a:rPr lang="tr-TR" dirty="0"/>
              <a:t>bu Kanun kapsamında yer alan bütün kamu kurum ve kuruluşlarının ihalelerine katılmaktan mahkeme kararıyla 26 </a:t>
            </a:r>
            <a:r>
              <a:rPr lang="tr-TR" dirty="0" err="1"/>
              <a:t>ncı</a:t>
            </a:r>
            <a:r>
              <a:rPr lang="tr-TR" dirty="0"/>
              <a:t> maddenin ikinci fıkrasında sayılanlarla birlikte yasaklanırlar. </a:t>
            </a:r>
          </a:p>
          <a:p>
            <a:pPr algn="just"/>
            <a:r>
              <a:rPr lang="tr-TR" dirty="0"/>
              <a:t> </a:t>
            </a:r>
          </a:p>
          <a:p>
            <a:pPr algn="just"/>
            <a:r>
              <a:rPr lang="tr-TR" dirty="0" smtClean="0"/>
              <a:t>	Bu </a:t>
            </a:r>
            <a:r>
              <a:rPr lang="tr-TR" dirty="0"/>
              <a:t>Kanunda belirtilen yasak fiil veya davranışları nedeniyle haklarında mükerrer ceza hükmolunanlar ile bu kişilerin sermayesinin yarısından fazlasına sahip olduğu sermaye şirketleri veya bu kişilerin ortağı olduğu şahıs şirketleri, mahkeme kararı ile sürekli olarak kamu ihalelerine katılmaktan yasaklanır. </a:t>
            </a:r>
          </a:p>
          <a:p>
            <a:pPr algn="just"/>
            <a:r>
              <a:rPr lang="tr-TR" dirty="0"/>
              <a:t> </a:t>
            </a:r>
          </a:p>
          <a:p>
            <a:pPr algn="just"/>
            <a:r>
              <a:rPr lang="tr-TR" dirty="0"/>
              <a:t>	</a:t>
            </a:r>
            <a:r>
              <a:rPr lang="tr-TR" dirty="0" smtClean="0"/>
              <a:t>Bu </a:t>
            </a:r>
            <a:r>
              <a:rPr lang="tr-TR" dirty="0"/>
              <a:t>madde hükümlerine göre; mahkeme kararı ile yasaklananlar ve ceza hükmolunanlar, Cumhuriyet Savcılıklarınca sicillerine işlenmek üzere Kamu İhale Kurumuna, meslek sicillerine işlenmek üzere de ilgili meslek odalarına bildirilir</a:t>
            </a:r>
            <a:r>
              <a:rPr lang="tr-TR" dirty="0" smtClean="0"/>
              <a:t>.</a:t>
            </a:r>
          </a:p>
          <a:p>
            <a:pPr algn="just"/>
            <a:endParaRPr lang="tr-TR" dirty="0"/>
          </a:p>
          <a:p>
            <a:pPr algn="just"/>
            <a:r>
              <a:rPr lang="tr-TR" dirty="0" smtClean="0"/>
              <a:t>	Sürekli </a:t>
            </a:r>
            <a:r>
              <a:rPr lang="tr-TR" dirty="0"/>
              <a:t>olarak kamu ihalelerine katılmaktan yasaklanmış olanlara ilişkin mahkeme kararları, Kamu İhale Kurumunca bildirimi izleyen </a:t>
            </a:r>
            <a:r>
              <a:rPr lang="tr-TR" dirty="0" err="1"/>
              <a:t>onbeş</a:t>
            </a:r>
            <a:r>
              <a:rPr lang="tr-TR" dirty="0"/>
              <a:t> gün içinde Resmi Gazetede yayımlanmak suretiyle duyurulur</a:t>
            </a:r>
            <a:r>
              <a:rPr lang="tr-TR" dirty="0" smtClean="0"/>
              <a:t>.</a:t>
            </a:r>
            <a:endParaRPr lang="tr-TR"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619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97280" y="1053006"/>
            <a:ext cx="9742517" cy="5920595"/>
          </a:xfrm>
          <a:prstGeom prst="rect">
            <a:avLst/>
          </a:prstGeom>
        </p:spPr>
        <p:txBody>
          <a:bodyPr wrap="square">
            <a:spAutoFit/>
          </a:bodyPr>
          <a:lstStyle/>
          <a:p>
            <a:r>
              <a:rPr lang="tr-TR" b="1" dirty="0"/>
              <a:t>Amaç</a:t>
            </a:r>
            <a:r>
              <a:rPr lang="tr-TR" b="1" dirty="0" smtClean="0"/>
              <a:t>: (Madde 1)</a:t>
            </a:r>
            <a:endParaRPr lang="tr-TR" b="1" dirty="0"/>
          </a:p>
          <a:p>
            <a:r>
              <a:rPr lang="tr-TR" dirty="0"/>
              <a:t>Bu Kanunun amacı, Kamu İhale Kanununa göre yapılan ihalelere ilişkin sözleşmelerin düzenlenmesi ve uygulanması ile ilgili esas ve usulleri belirlemektir</a:t>
            </a:r>
            <a:r>
              <a:rPr lang="tr-TR" dirty="0" smtClean="0"/>
              <a:t>.</a:t>
            </a:r>
          </a:p>
          <a:p>
            <a:endParaRPr lang="tr-TR" dirty="0" smtClean="0"/>
          </a:p>
          <a:p>
            <a:r>
              <a:rPr lang="tr-TR" b="1" dirty="0" smtClean="0"/>
              <a:t>Kapsam</a:t>
            </a:r>
            <a:r>
              <a:rPr lang="tr-TR" b="1" dirty="0"/>
              <a:t>: (Madde </a:t>
            </a:r>
            <a:r>
              <a:rPr lang="tr-TR" b="1" dirty="0" smtClean="0"/>
              <a:t>2)</a:t>
            </a:r>
            <a:endParaRPr lang="tr-TR" b="1" dirty="0"/>
          </a:p>
          <a:p>
            <a:r>
              <a:rPr lang="tr-TR" dirty="0" smtClean="0"/>
              <a:t>Bu </a:t>
            </a:r>
            <a:r>
              <a:rPr lang="tr-TR" dirty="0"/>
              <a:t>Kanun, Kamu İhale Kanununa tabi kurum ve kuruluşlar tarafından söz konusu Kanun hükümlerine göre yapılan ihaleler sonucunda düzenlenen sözleşmeleri kapsar</a:t>
            </a:r>
            <a:r>
              <a:rPr lang="tr-TR" dirty="0" smtClean="0"/>
              <a:t>.</a:t>
            </a:r>
          </a:p>
          <a:p>
            <a:endParaRPr lang="tr-TR" dirty="0" smtClean="0"/>
          </a:p>
          <a:p>
            <a:pPr algn="just">
              <a:lnSpc>
                <a:spcPct val="107000"/>
              </a:lnSpc>
              <a:spcAft>
                <a:spcPts val="800"/>
              </a:spcAft>
            </a:pPr>
            <a:r>
              <a:rPr lang="tr-TR" b="1" dirty="0">
                <a:ea typeface="Calibri" panose="020F0502020204030204" pitchFamily="34" charset="0"/>
                <a:cs typeface="Times New Roman" panose="02020603050405020304" pitchFamily="18" charset="0"/>
              </a:rPr>
              <a:t>İlkeler: </a:t>
            </a:r>
            <a:r>
              <a:rPr lang="tr-TR" sz="1600" b="1" dirty="0"/>
              <a:t>(Madde 4)</a:t>
            </a:r>
          </a:p>
          <a:p>
            <a:pPr algn="just">
              <a:lnSpc>
                <a:spcPct val="107000"/>
              </a:lnSpc>
              <a:spcAft>
                <a:spcPts val="800"/>
              </a:spcAft>
            </a:pPr>
            <a:r>
              <a:rPr lang="tr-TR" dirty="0" smtClean="0">
                <a:ea typeface="Calibri" panose="020F0502020204030204" pitchFamily="34" charset="0"/>
                <a:cs typeface="Times New Roman" panose="02020603050405020304" pitchFamily="18" charset="0"/>
              </a:rPr>
              <a:t>Bu </a:t>
            </a:r>
            <a:r>
              <a:rPr lang="tr-TR" dirty="0">
                <a:ea typeface="Calibri" panose="020F0502020204030204" pitchFamily="34" charset="0"/>
                <a:cs typeface="Times New Roman" panose="02020603050405020304" pitchFamily="18" charset="0"/>
              </a:rPr>
              <a:t>Kanuna göre düzenlenecek sözleşmelerde, ihale dokümanında yer alan şartlara aykırı hükümlere yer verilemez. </a:t>
            </a:r>
          </a:p>
          <a:p>
            <a:pPr algn="just">
              <a:lnSpc>
                <a:spcPct val="107000"/>
              </a:lnSpc>
              <a:spcAft>
                <a:spcPts val="800"/>
              </a:spcAft>
            </a:pPr>
            <a:r>
              <a:rPr lang="tr-TR" dirty="0" smtClean="0">
                <a:ea typeface="Calibri" panose="020F0502020204030204" pitchFamily="34" charset="0"/>
                <a:cs typeface="Times New Roman" panose="02020603050405020304" pitchFamily="18" charset="0"/>
              </a:rPr>
              <a:t>Bu </a:t>
            </a:r>
            <a:r>
              <a:rPr lang="tr-TR" dirty="0">
                <a:ea typeface="Calibri" panose="020F0502020204030204" pitchFamily="34" charset="0"/>
                <a:cs typeface="Times New Roman" panose="02020603050405020304" pitchFamily="18" charset="0"/>
              </a:rPr>
              <a:t>Kanunda belirtilen haller dışında sözleşme hükümlerinde değişiklik yapılamaz ve ek sözleşme düzenlenemez. </a:t>
            </a:r>
          </a:p>
          <a:p>
            <a:pPr algn="just">
              <a:lnSpc>
                <a:spcPct val="107000"/>
              </a:lnSpc>
              <a:spcAft>
                <a:spcPts val="800"/>
              </a:spcAft>
            </a:pPr>
            <a:r>
              <a:rPr lang="tr-TR" dirty="0" smtClean="0">
                <a:ea typeface="Calibri" panose="020F0502020204030204" pitchFamily="34" charset="0"/>
                <a:cs typeface="Times New Roman" panose="02020603050405020304" pitchFamily="18" charset="0"/>
              </a:rPr>
              <a:t>Bu </a:t>
            </a:r>
            <a:r>
              <a:rPr lang="tr-TR" dirty="0">
                <a:ea typeface="Calibri" panose="020F0502020204030204" pitchFamily="34" charset="0"/>
                <a:cs typeface="Times New Roman" panose="02020603050405020304" pitchFamily="18" charset="0"/>
              </a:rPr>
              <a:t>Kanun kapsamında yapılan kamu sözleşmelerinin tarafları, sözleşme hükümlerinin uygulanmasında eşit hak ve yükümlülüklere sahiptir.  İhale dokümanı ve sözleşme hükümlerinde bu prensibe aykırı maddelere yer verilemez.  Kanunun yorum ve uygulanmasında bu prensip göz önünde bulundurulur.</a:t>
            </a:r>
            <a:endParaRPr lang="tr-TR" sz="1600" dirty="0">
              <a:ea typeface="Calibri" panose="020F0502020204030204" pitchFamily="34" charset="0"/>
              <a:cs typeface="Times New Roman" panose="02020603050405020304" pitchFamily="18" charset="0"/>
            </a:endParaRPr>
          </a:p>
          <a:p>
            <a:endParaRPr lang="tr-TR" dirty="0" smtClean="0"/>
          </a:p>
          <a:p>
            <a:endParaRPr lang="tr-TR" dirty="0" smtClean="0"/>
          </a:p>
          <a:p>
            <a:endParaRPr lang="tr-TR" dirty="0"/>
          </a:p>
        </p:txBody>
      </p:sp>
    </p:spTree>
    <p:extLst>
      <p:ext uri="{BB962C8B-B14F-4D97-AF65-F5344CB8AC3E}">
        <p14:creationId xmlns:p14="http://schemas.microsoft.com/office/powerpoint/2010/main" val="2844269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4027" y="1190788"/>
            <a:ext cx="9775769" cy="4008918"/>
          </a:xfrm>
          <a:prstGeom prst="rect">
            <a:avLst/>
          </a:prstGeom>
        </p:spPr>
        <p:txBody>
          <a:bodyPr wrap="square">
            <a:spAutoFit/>
          </a:bodyPr>
          <a:lstStyle/>
          <a:p>
            <a:pPr indent="449580"/>
            <a:r>
              <a:rPr lang="tr-TR" b="1" kern="0" dirty="0" smtClean="0">
                <a:ea typeface="Times New Roman" panose="02020603050405020304" pitchFamily="18" charset="0"/>
                <a:cs typeface="Times New Roman" panose="02020603050405020304" pitchFamily="18" charset="0"/>
              </a:rPr>
              <a:t>Görevlilerin Ceza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28)</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Muayene ve kabul komisyonlarının başkan ve üyeleri, yapı denetim görevlileri ve ihtiyacın karşılanma sürecindeki her aşamada görev alan diğer ilgililerin, görevlerini kanunî gereklere uygun veya tarafsızlıkla yapmadıklarının, taraflardan birinin zararına yol açacak ihmalde veya kusurlu hareketlerde bulunduklarının tespiti halinde, haklarında ilgili mevzuatları gereğince disiplin cezası uygulanır. Ayrıca, fiil veya davranışlarının özelliğine göre haklarında ceza kovuşturulması da yapılır ve hükmolunacak ceza ile birlikte tarafların uğradıkları zarar ve ziyan genel hükümlere göre kendilerine tazmin ettirilir. Bu Kanuna aykırı fiil veya davranışlardan dolayı hüküm giyen idare görevlileri, bu Kanun kapsamına giren işlerde görevlendirilemezler.</a:t>
            </a:r>
            <a:endParaRPr lang="tr-TR" sz="1600" dirty="0">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	Bu Kanun kapsamına giren işlerden dolayı yargı organlarınca herhangi bir ceza verilmiş olanlar, bu Kanun kapsamına giren bütün kamu kurum ve kuruluşlarınca bu Kanunun ve ilgili diğer mevzuatın uygulanması ile görevli ve yetkili kadrolara atanamaz ve görev alamazlar.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6486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8968" y="959350"/>
            <a:ext cx="9759142" cy="5031570"/>
          </a:xfrm>
          <a:prstGeom prst="rect">
            <a:avLst/>
          </a:prstGeom>
        </p:spPr>
        <p:txBody>
          <a:bodyPr wrap="square">
            <a:spAutoFit/>
          </a:bodyPr>
          <a:lstStyle/>
          <a:p>
            <a:pPr indent="449580"/>
            <a:r>
              <a:rPr lang="tr-TR" b="1" kern="0" dirty="0" smtClean="0">
                <a:ea typeface="Times New Roman" panose="02020603050405020304" pitchFamily="18" charset="0"/>
                <a:cs typeface="Times New Roman" panose="02020603050405020304" pitchFamily="18" charset="0"/>
              </a:rPr>
              <a:t>Bilgi ve Belgeleri Açıklama Yasağı: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29)</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Bu Kanunun uygulanmasında görevliler ile danışmanlık hizmeti sunanlar; yüklenicilerin iş ve işlemlerine, teknik ve mali yapılarına ilişkin olarak gizli kalması gereken bilgi ve belgeleri ifşa edemezler, kendilerinin veya üçüncü şahısların yararına kullanamazlar. Aksine hareket edenler hakkında ilgisine göre 26 veya 28 inci maddede belirtilen müeyyideler uygulanır</a:t>
            </a:r>
            <a:r>
              <a:rPr lang="tr-TR" dirty="0" smtClean="0">
                <a:ea typeface="Calibri" panose="020F0502020204030204" pitchFamily="34" charset="0"/>
                <a:cs typeface="Times New Roman" panose="02020603050405020304" pitchFamily="18" charset="0"/>
              </a:rPr>
              <a:t>.</a:t>
            </a:r>
          </a:p>
          <a:p>
            <a:pPr indent="449580" algn="just">
              <a:lnSpc>
                <a:spcPct val="107000"/>
              </a:lnSpc>
              <a:spcAft>
                <a:spcPts val="800"/>
              </a:spcAft>
            </a:pPr>
            <a:endParaRPr lang="tr-TR" sz="1600" dirty="0">
              <a:ea typeface="Calibri" panose="020F0502020204030204" pitchFamily="34" charset="0"/>
              <a:cs typeface="Times New Roman" panose="02020603050405020304" pitchFamily="18" charset="0"/>
            </a:endParaRPr>
          </a:p>
          <a:p>
            <a:pPr indent="449580"/>
            <a:r>
              <a:rPr lang="tr-TR" b="1" kern="0" dirty="0" smtClean="0">
                <a:ea typeface="Times New Roman" panose="02020603050405020304" pitchFamily="18" charset="0"/>
                <a:cs typeface="Times New Roman" panose="02020603050405020304" pitchFamily="18" charset="0"/>
              </a:rPr>
              <a:t>Yapım İşlerinde Yüklenicilerin ve Alt Yüklenicilerin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30)</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smtClean="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smtClean="0">
                <a:ea typeface="Calibri" panose="020F0502020204030204" pitchFamily="34" charset="0"/>
                <a:cs typeface="Times New Roman" panose="02020603050405020304" pitchFamily="18" charset="0"/>
              </a:rPr>
              <a:t>Yapım </a:t>
            </a:r>
            <a:r>
              <a:rPr lang="tr-TR" dirty="0">
                <a:ea typeface="Calibri" panose="020F0502020204030204" pitchFamily="34" charset="0"/>
                <a:cs typeface="Times New Roman" panose="02020603050405020304" pitchFamily="18" charset="0"/>
              </a:rPr>
              <a:t>işlerinde yüklenici ve alt yükleniciler, yapının fen ve sanat kurallarına uygun olarak yapılmaması, hileli malzeme kullanılması ve benzeri nedenlerle ortaya çıkan zarar ve ziyandan, yapının tamamı için işe başlama tarihinden itibaren kesin kabul tarihine kadar sorumlu olacağı gibi, kesin kabul onay tarihinden itibaren de15 (on beş) yıl süreyle </a:t>
            </a:r>
            <a:r>
              <a:rPr lang="tr-TR" dirty="0" err="1">
                <a:ea typeface="Calibri" panose="020F0502020204030204" pitchFamily="34" charset="0"/>
                <a:cs typeface="Times New Roman" panose="02020603050405020304" pitchFamily="18" charset="0"/>
              </a:rPr>
              <a:t>müteselsilen</a:t>
            </a:r>
            <a:r>
              <a:rPr lang="tr-TR" dirty="0">
                <a:ea typeface="Calibri" panose="020F0502020204030204" pitchFamily="34" charset="0"/>
                <a:cs typeface="Times New Roman" panose="02020603050405020304" pitchFamily="18" charset="0"/>
              </a:rPr>
              <a:t> sorumludur. Bu zarar ve ziyan genel hükümlere göre yüklenici ve alt yüklenicilere ikmal ve tazmin ettirilir. Ayrıca haklarında 27 </a:t>
            </a:r>
            <a:r>
              <a:rPr lang="tr-TR" dirty="0" err="1">
                <a:ea typeface="Calibri" panose="020F0502020204030204" pitchFamily="34" charset="0"/>
                <a:cs typeface="Times New Roman" panose="02020603050405020304" pitchFamily="18" charset="0"/>
              </a:rPr>
              <a:t>nci</a:t>
            </a:r>
            <a:r>
              <a:rPr lang="tr-TR" dirty="0">
                <a:ea typeface="Calibri" panose="020F0502020204030204" pitchFamily="34" charset="0"/>
                <a:cs typeface="Times New Roman" panose="02020603050405020304" pitchFamily="18" charset="0"/>
              </a:rPr>
              <a:t> madde hükümleri uygulanır.</a:t>
            </a:r>
            <a:endParaRPr lang="tr-TR" sz="1600" dirty="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 </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7456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7032" y="973160"/>
            <a:ext cx="9867207" cy="4715843"/>
          </a:xfrm>
          <a:prstGeom prst="rect">
            <a:avLst/>
          </a:prstGeom>
        </p:spPr>
        <p:txBody>
          <a:bodyPr wrap="square">
            <a:spAutoFit/>
          </a:bodyPr>
          <a:lstStyle/>
          <a:p>
            <a:pPr indent="449580"/>
            <a:r>
              <a:rPr lang="tr-TR" b="1" kern="0" dirty="0" smtClean="0">
                <a:ea typeface="Times New Roman" panose="02020603050405020304" pitchFamily="18" charset="0"/>
                <a:cs typeface="Times New Roman" panose="02020603050405020304" pitchFamily="18" charset="0"/>
              </a:rPr>
              <a:t>Yapı Denetim Görevlilerinin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31)</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smtClean="0">
              <a:ea typeface="Times New Roman" panose="02020603050405020304" pitchFamily="18" charset="0"/>
              <a:cs typeface="Times New Roman" panose="02020603050405020304" pitchFamily="18" charset="0"/>
            </a:endParaRPr>
          </a:p>
          <a:p>
            <a:pPr indent="449580">
              <a:spcAft>
                <a:spcPts val="0"/>
              </a:spcAft>
            </a:pPr>
            <a:endParaRPr lang="tr-TR" b="1" kern="0" dirty="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Yapı denetimini yerine getiren idare görevlileri, denetim eksikliği nedeniyle işin fen ve sanat kurallarına uygun olarak yapılmamasından ortaya çıkan zarar ve ziyandan 15 (on beş) yıl süre ile yüklenici ile birlikte </a:t>
            </a:r>
            <a:r>
              <a:rPr lang="tr-TR" dirty="0" err="1">
                <a:ea typeface="Calibri" panose="020F0502020204030204" pitchFamily="34" charset="0"/>
                <a:cs typeface="Times New Roman" panose="02020603050405020304" pitchFamily="18" charset="0"/>
              </a:rPr>
              <a:t>müteselsilen</a:t>
            </a:r>
            <a:r>
              <a:rPr lang="tr-TR" dirty="0">
                <a:ea typeface="Calibri" panose="020F0502020204030204" pitchFamily="34" charset="0"/>
                <a:cs typeface="Times New Roman" panose="02020603050405020304" pitchFamily="18" charset="0"/>
              </a:rPr>
              <a:t> sorumludur. Ayrıca haklarında 28 inci madde hükümleri uygulanır</a:t>
            </a:r>
            <a:r>
              <a:rPr lang="tr-TR" dirty="0" smtClean="0">
                <a:ea typeface="Calibri" panose="020F0502020204030204" pitchFamily="34" charset="0"/>
                <a:cs typeface="Times New Roman" panose="02020603050405020304" pitchFamily="18" charset="0"/>
              </a:rPr>
              <a:t>.</a:t>
            </a:r>
          </a:p>
          <a:p>
            <a:pPr indent="449580" algn="just">
              <a:lnSpc>
                <a:spcPct val="107000"/>
              </a:lnSpc>
              <a:spcAft>
                <a:spcPts val="800"/>
              </a:spcAft>
            </a:pPr>
            <a:endParaRPr lang="tr-TR" sz="1600" dirty="0">
              <a:ea typeface="Calibri" panose="020F0502020204030204" pitchFamily="34" charset="0"/>
              <a:cs typeface="Times New Roman" panose="02020603050405020304" pitchFamily="18" charset="0"/>
            </a:endParaRPr>
          </a:p>
          <a:p>
            <a:pPr indent="449580"/>
            <a:r>
              <a:rPr lang="tr-TR" b="1" kern="0" dirty="0" smtClean="0">
                <a:ea typeface="Times New Roman" panose="02020603050405020304" pitchFamily="18" charset="0"/>
                <a:cs typeface="Times New Roman" panose="02020603050405020304" pitchFamily="18" charset="0"/>
              </a:rPr>
              <a:t>Danışmanlık Hizmeti Sunucularının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32)</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Danışmanlık hizmetlerinde; tasarım hatası, uygulama yanlışlığı, denetim eksikliği, hatalı yaklaşık maliyet tespiti, işlerin yürürlükteki mevzuata uygun olarak yapılmaması, meslek ahlakına uygun davranılmaması, bilgi ve deneyimin idarenin yararına kullanılmaması ve benzeri nedenlerle meydana gelen zarar ve ziyandan hizmet sunucusu doğrudan, yapı denetimi hizmetinin sunulduğu durumda ise yapım işini üstlenen yüklenici ve alt yüklenicilerle birlikte 15 (on beş) yıl süre ile </a:t>
            </a:r>
            <a:r>
              <a:rPr lang="tr-TR" dirty="0" err="1">
                <a:ea typeface="Calibri" panose="020F0502020204030204" pitchFamily="34" charset="0"/>
                <a:cs typeface="Times New Roman" panose="02020603050405020304" pitchFamily="18" charset="0"/>
              </a:rPr>
              <a:t>müteselsilen</a:t>
            </a:r>
            <a:r>
              <a:rPr lang="tr-TR" dirty="0">
                <a:ea typeface="Calibri" panose="020F0502020204030204" pitchFamily="34" charset="0"/>
                <a:cs typeface="Times New Roman" panose="02020603050405020304" pitchFamily="18" charset="0"/>
              </a:rPr>
              <a:t> sorumludur.</a:t>
            </a:r>
            <a:endParaRPr lang="tr-TR" sz="1600" dirty="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Bu zarar ve ziyan genel hükümlere göre hizmet sunucusuna ikmal ve tazmin ettirilir.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4684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0284" y="831815"/>
            <a:ext cx="9351818" cy="4632615"/>
          </a:xfrm>
          <a:prstGeom prst="rect">
            <a:avLst/>
          </a:prstGeom>
        </p:spPr>
        <p:txBody>
          <a:bodyPr wrap="square">
            <a:spAutoFit/>
          </a:bodyPr>
          <a:lstStyle/>
          <a:p>
            <a:pPr indent="449580"/>
            <a:r>
              <a:rPr lang="tr-TR" b="1" kern="0" dirty="0" smtClean="0">
                <a:ea typeface="Times New Roman" panose="02020603050405020304" pitchFamily="18" charset="0"/>
                <a:cs typeface="Times New Roman" panose="02020603050405020304" pitchFamily="18" charset="0"/>
              </a:rPr>
              <a:t>Tedarikçilerin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33)</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smtClean="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smtClean="0">
                <a:ea typeface="Calibri" panose="020F0502020204030204" pitchFamily="34" charset="0"/>
                <a:cs typeface="Times New Roman" panose="02020603050405020304" pitchFamily="18" charset="0"/>
              </a:rPr>
              <a:t>Tedarikçiler </a:t>
            </a:r>
            <a:r>
              <a:rPr lang="tr-TR" dirty="0">
                <a:ea typeface="Calibri" panose="020F0502020204030204" pitchFamily="34" charset="0"/>
                <a:cs typeface="Times New Roman" panose="02020603050405020304" pitchFamily="18" charset="0"/>
              </a:rPr>
              <a:t>taahhütleri çerçevesinde kusurlu veya standartlara uygun olmayan malzeme verilmesi veya kullanılması,  taahhüdün sözleşme ve şartname hükümlerine uygun olarak yerine getirilmemesi ve benzeri nedenlerle ortaya çıkan zarar ve ziyandan doğrudan sorumludur. Bu zarar ve ziyan genel hükümlere göre tedarikçiye ikmal ve tazmin ettirilir. Ayrıca haklarında 27 </a:t>
            </a:r>
            <a:r>
              <a:rPr lang="tr-TR" dirty="0" err="1">
                <a:ea typeface="Calibri" panose="020F0502020204030204" pitchFamily="34" charset="0"/>
                <a:cs typeface="Times New Roman" panose="02020603050405020304" pitchFamily="18" charset="0"/>
              </a:rPr>
              <a:t>nci</a:t>
            </a:r>
            <a:r>
              <a:rPr lang="tr-TR" dirty="0">
                <a:ea typeface="Calibri" panose="020F0502020204030204" pitchFamily="34" charset="0"/>
                <a:cs typeface="Times New Roman" panose="02020603050405020304" pitchFamily="18" charset="0"/>
              </a:rPr>
              <a:t> madde hükümleri uygulanır</a:t>
            </a:r>
            <a:r>
              <a:rPr lang="tr-TR" dirty="0" smtClean="0">
                <a:ea typeface="Calibri" panose="020F0502020204030204" pitchFamily="34" charset="0"/>
                <a:cs typeface="Times New Roman" panose="02020603050405020304" pitchFamily="18" charset="0"/>
              </a:rPr>
              <a:t>.</a:t>
            </a:r>
          </a:p>
          <a:p>
            <a:pPr indent="449580" algn="just">
              <a:lnSpc>
                <a:spcPct val="107000"/>
              </a:lnSpc>
              <a:spcAft>
                <a:spcPts val="800"/>
              </a:spcAft>
            </a:pPr>
            <a:endParaRPr lang="tr-TR" sz="1600" dirty="0">
              <a:ea typeface="Calibri" panose="020F0502020204030204" pitchFamily="34" charset="0"/>
              <a:cs typeface="Times New Roman" panose="02020603050405020304" pitchFamily="18" charset="0"/>
            </a:endParaRPr>
          </a:p>
          <a:p>
            <a:pPr indent="449580"/>
            <a:r>
              <a:rPr lang="tr-TR" b="1" kern="0" dirty="0" smtClean="0">
                <a:ea typeface="Times New Roman" panose="02020603050405020304" pitchFamily="18" charset="0"/>
                <a:cs typeface="Times New Roman" panose="02020603050405020304" pitchFamily="18" charset="0"/>
              </a:rPr>
              <a:t>Hizmet Sunucularının Sorumluluğu: </a:t>
            </a:r>
            <a:r>
              <a:rPr lang="tr-TR" b="1" kern="0" dirty="0">
                <a:ea typeface="Times New Roman" panose="02020603050405020304" pitchFamily="18" charset="0"/>
                <a:cs typeface="Times New Roman" panose="02020603050405020304" pitchFamily="18" charset="0"/>
              </a:rPr>
              <a:t>(</a:t>
            </a:r>
            <a:r>
              <a:rPr lang="tr-TR" b="1" dirty="0"/>
              <a:t>Madde </a:t>
            </a:r>
            <a:r>
              <a:rPr lang="tr-TR" b="1" dirty="0" smtClean="0"/>
              <a:t>34)</a:t>
            </a:r>
            <a:endParaRPr lang="tr-TR" b="1" kern="0" dirty="0">
              <a:ea typeface="Times New Roman" panose="02020603050405020304" pitchFamily="18" charset="0"/>
              <a:cs typeface="Times New Roman" panose="02020603050405020304" pitchFamily="18" charset="0"/>
            </a:endParaRPr>
          </a:p>
          <a:p>
            <a:pPr indent="449580">
              <a:spcAft>
                <a:spcPts val="0"/>
              </a:spcAft>
            </a:pPr>
            <a:endParaRPr lang="tr-TR" b="1" kern="0" dirty="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ea typeface="Calibri" panose="020F0502020204030204" pitchFamily="34" charset="0"/>
                <a:cs typeface="Times New Roman" panose="02020603050405020304" pitchFamily="18" charset="0"/>
              </a:rPr>
              <a:t>Hizmet sunucuları taahhütleri çerçevesinde kusurlu veya standartlara uygun olmayan malzeme seçilmesi, verilmesi veya kullanılması, tasarım hatası, uygulama yanlışlığı,  denetim eksikliği, taahhüdün sözleşme ve şartname hükümlerine uygun olarak yerine getirilmemesi ve benzeri nedenlerle ortaya çıkan zarar ve ziyandan doğrudan sorumludur. Bu zarar ve ziyan genel hükümlere göre hizmet sunucusuna ikmal ve tazmin ettirilir. Ayrıca haklarında 27 </a:t>
            </a:r>
            <a:r>
              <a:rPr lang="tr-TR" dirty="0" err="1">
                <a:ea typeface="Calibri" panose="020F0502020204030204" pitchFamily="34" charset="0"/>
                <a:cs typeface="Times New Roman" panose="02020603050405020304" pitchFamily="18" charset="0"/>
              </a:rPr>
              <a:t>nci</a:t>
            </a:r>
            <a:r>
              <a:rPr lang="tr-TR" dirty="0">
                <a:ea typeface="Calibri" panose="020F0502020204030204" pitchFamily="34" charset="0"/>
                <a:cs typeface="Times New Roman" panose="02020603050405020304" pitchFamily="18" charset="0"/>
              </a:rPr>
              <a:t> madde hükümleri uygulanır.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6034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6865" y="2068120"/>
            <a:ext cx="8537171" cy="2129807"/>
          </a:xfrm>
          <a:prstGeom prst="rect">
            <a:avLst/>
          </a:prstGeom>
        </p:spPr>
      </p:pic>
    </p:spTree>
    <p:extLst>
      <p:ext uri="{BB962C8B-B14F-4D97-AF65-F5344CB8AC3E}">
        <p14:creationId xmlns:p14="http://schemas.microsoft.com/office/powerpoint/2010/main" val="3201589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ogolar ve Amblemler | ODTÜ - Orta Doğu Teknik Üniversites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450" y="199245"/>
            <a:ext cx="4089861" cy="2527069"/>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p:cNvPicPr>
            <a:picLocks noChangeAspect="1"/>
          </p:cNvPicPr>
          <p:nvPr/>
        </p:nvPicPr>
        <p:blipFill>
          <a:blip r:embed="rId3"/>
          <a:stretch>
            <a:fillRect/>
          </a:stretch>
        </p:blipFill>
        <p:spPr>
          <a:xfrm>
            <a:off x="3902914" y="2290412"/>
            <a:ext cx="4352921" cy="871804"/>
          </a:xfrm>
          <a:prstGeom prst="rect">
            <a:avLst/>
          </a:prstGeom>
        </p:spPr>
      </p:pic>
      <p:sp>
        <p:nvSpPr>
          <p:cNvPr id="7" name="Unvan 6"/>
          <p:cNvSpPr>
            <a:spLocks noGrp="1"/>
          </p:cNvSpPr>
          <p:nvPr>
            <p:ph type="title"/>
          </p:nvPr>
        </p:nvSpPr>
        <p:spPr>
          <a:xfrm>
            <a:off x="5946063" y="3665913"/>
            <a:ext cx="4360333" cy="2219631"/>
          </a:xfrm>
        </p:spPr>
        <p:txBody>
          <a:bodyPr>
            <a:normAutofit/>
          </a:bodyPr>
          <a:lstStyle/>
          <a:p>
            <a:pPr>
              <a:lnSpc>
                <a:spcPct val="150000"/>
              </a:lnSpc>
            </a:pPr>
            <a:r>
              <a:rPr lang="tr-TR" sz="1800" cap="none" dirty="0" smtClean="0"/>
              <a:t>KONTROL EDEN</a:t>
            </a:r>
            <a:br>
              <a:rPr lang="tr-TR" sz="1800" cap="none" dirty="0" smtClean="0"/>
            </a:br>
            <a:r>
              <a:rPr lang="tr-TR" sz="1800" b="1" cap="none" dirty="0" smtClean="0"/>
              <a:t>Erdoğan ÇAĞLAR</a:t>
            </a:r>
            <a:r>
              <a:rPr lang="tr-TR" sz="1800" cap="none" dirty="0" smtClean="0"/>
              <a:t/>
            </a:r>
            <a:br>
              <a:rPr lang="tr-TR" sz="1800" cap="none" dirty="0" smtClean="0"/>
            </a:br>
            <a:r>
              <a:rPr lang="tr-TR" sz="1800" cap="none" dirty="0" smtClean="0"/>
              <a:t>İç </a:t>
            </a:r>
            <a:r>
              <a:rPr lang="tr-TR" sz="1800" cap="none" dirty="0" err="1" smtClean="0"/>
              <a:t>Satınalma</a:t>
            </a:r>
            <a:r>
              <a:rPr lang="tr-TR" sz="1800" cap="none" smtClean="0"/>
              <a:t> </a:t>
            </a:r>
            <a:r>
              <a:rPr lang="tr-TR" sz="1800" cap="none" smtClean="0"/>
              <a:t>Müd</a:t>
            </a:r>
            <a:r>
              <a:rPr lang="tr-TR" sz="1800" cap="none" smtClean="0"/>
              <a:t>ür</a:t>
            </a:r>
            <a:r>
              <a:rPr lang="tr-TR" sz="1800" cap="none" smtClean="0"/>
              <a:t> </a:t>
            </a:r>
            <a:r>
              <a:rPr lang="tr-TR" sz="1800" cap="none" dirty="0" smtClean="0"/>
              <a:t>V.</a:t>
            </a:r>
            <a:endParaRPr lang="tr-TR" sz="1800" cap="none" dirty="0"/>
          </a:p>
        </p:txBody>
      </p:sp>
      <p:sp>
        <p:nvSpPr>
          <p:cNvPr id="8" name="İçerik Yer Tutucusu 7"/>
          <p:cNvSpPr>
            <a:spLocks noGrp="1"/>
          </p:cNvSpPr>
          <p:nvPr>
            <p:ph sz="quarter" idx="13"/>
          </p:nvPr>
        </p:nvSpPr>
        <p:spPr>
          <a:xfrm>
            <a:off x="2819852" y="4156363"/>
            <a:ext cx="3126211" cy="1501832"/>
          </a:xfrm>
        </p:spPr>
        <p:txBody>
          <a:bodyPr/>
          <a:lstStyle/>
          <a:p>
            <a:pPr marL="0" indent="0" algn="ctr">
              <a:spcBef>
                <a:spcPts val="0"/>
              </a:spcBef>
              <a:buNone/>
            </a:pPr>
            <a:r>
              <a:rPr lang="tr-TR" cap="none" dirty="0" smtClean="0"/>
              <a:t>HAZIRLAYAN           </a:t>
            </a:r>
          </a:p>
          <a:p>
            <a:pPr marL="0" indent="0" algn="ctr">
              <a:spcBef>
                <a:spcPts val="0"/>
              </a:spcBef>
              <a:buNone/>
            </a:pPr>
            <a:r>
              <a:rPr lang="tr-TR" b="1" cap="none" dirty="0" smtClean="0"/>
              <a:t>Funda</a:t>
            </a:r>
            <a:r>
              <a:rPr lang="tr-TR" b="1" dirty="0" smtClean="0"/>
              <a:t> GEÇİMLİ</a:t>
            </a:r>
          </a:p>
          <a:p>
            <a:pPr marL="0" indent="0" algn="ctr">
              <a:spcBef>
                <a:spcPts val="0"/>
              </a:spcBef>
              <a:buNone/>
            </a:pPr>
            <a:r>
              <a:rPr lang="tr-TR" cap="none" dirty="0" smtClean="0"/>
              <a:t>Büro Personeli</a:t>
            </a:r>
            <a:endParaRPr lang="tr-TR" cap="none" dirty="0"/>
          </a:p>
        </p:txBody>
      </p:sp>
    </p:spTree>
    <p:extLst>
      <p:ext uri="{BB962C8B-B14F-4D97-AF65-F5344CB8AC3E}">
        <p14:creationId xmlns:p14="http://schemas.microsoft.com/office/powerpoint/2010/main" val="118745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1352" y="558410"/>
            <a:ext cx="8587048" cy="1018227"/>
          </a:xfrm>
          <a:prstGeom prst="rect">
            <a:avLst/>
          </a:prstGeom>
        </p:spPr>
        <p:txBody>
          <a:bodyPr wrap="square">
            <a:spAutoFit/>
          </a:bodyPr>
          <a:lstStyle/>
          <a:p>
            <a:pPr algn="just">
              <a:lnSpc>
                <a:spcPct val="107000"/>
              </a:lnSpc>
              <a:spcAft>
                <a:spcPts val="800"/>
              </a:spcAft>
            </a:pPr>
            <a:r>
              <a:rPr lang="tr-TR" b="1" dirty="0" smtClean="0">
                <a:ea typeface="Calibri" panose="020F0502020204030204" pitchFamily="34" charset="0"/>
                <a:cs typeface="Times New Roman" panose="02020603050405020304" pitchFamily="18" charset="0"/>
              </a:rPr>
              <a:t>Tip Sözleşmeler: </a:t>
            </a:r>
            <a:r>
              <a:rPr lang="tr-TR" sz="1600" b="1" dirty="0"/>
              <a:t>(Madde </a:t>
            </a:r>
            <a:r>
              <a:rPr lang="tr-TR" sz="1600" b="1" dirty="0" smtClean="0"/>
              <a:t>5)</a:t>
            </a:r>
          </a:p>
          <a:p>
            <a:pPr algn="just">
              <a:lnSpc>
                <a:spcPct val="107000"/>
              </a:lnSpc>
              <a:spcAft>
                <a:spcPts val="800"/>
              </a:spcAft>
            </a:pPr>
            <a:r>
              <a:rPr lang="tr-TR" sz="1600" dirty="0" smtClean="0">
                <a:ea typeface="Calibri" panose="020F0502020204030204" pitchFamily="34" charset="0"/>
                <a:cs typeface="Times New Roman" panose="02020603050405020304" pitchFamily="18" charset="0"/>
              </a:rPr>
              <a:t>Bu </a:t>
            </a:r>
            <a:r>
              <a:rPr lang="tr-TR" sz="1600" dirty="0">
                <a:ea typeface="Calibri" panose="020F0502020204030204" pitchFamily="34" charset="0"/>
                <a:cs typeface="Times New Roman" panose="02020603050405020304" pitchFamily="18" charset="0"/>
              </a:rPr>
              <a:t>Kanunun uygulanmasında uygulama birliğini sağlamak üzere mal veya hizmet alımları ile yapım işlerine ilişkin Tip Sözleşmeler Resmi Gazetede yayımlanır</a:t>
            </a:r>
            <a:r>
              <a:rPr lang="tr-TR" sz="1600" dirty="0" smtClean="0">
                <a:ea typeface="Calibri" panose="020F0502020204030204" pitchFamily="34" charset="0"/>
                <a:cs typeface="Times New Roman" panose="02020603050405020304" pitchFamily="18" charset="0"/>
              </a:rPr>
              <a:t>.</a:t>
            </a:r>
            <a:endParaRPr lang="tr-TR" sz="1600" dirty="0">
              <a:ea typeface="Calibri" panose="020F0502020204030204" pitchFamily="34" charset="0"/>
              <a:cs typeface="Times New Roman" panose="02020603050405020304" pitchFamily="18" charset="0"/>
            </a:endParaRPr>
          </a:p>
        </p:txBody>
      </p:sp>
      <p:sp>
        <p:nvSpPr>
          <p:cNvPr id="5" name="Dikdörtgen 4"/>
          <p:cNvSpPr/>
          <p:nvPr/>
        </p:nvSpPr>
        <p:spPr>
          <a:xfrm>
            <a:off x="1471352" y="1576637"/>
            <a:ext cx="8096597" cy="4832092"/>
          </a:xfrm>
          <a:prstGeom prst="rect">
            <a:avLst/>
          </a:prstGeom>
        </p:spPr>
        <p:txBody>
          <a:bodyPr wrap="square">
            <a:spAutoFit/>
          </a:bodyPr>
          <a:lstStyle/>
          <a:p>
            <a:r>
              <a:rPr lang="tr-TR" b="1" dirty="0"/>
              <a:t>Sözleşme Türleri: (Madde 6</a:t>
            </a:r>
            <a:r>
              <a:rPr lang="tr-TR" b="1" dirty="0" smtClean="0"/>
              <a:t>)</a:t>
            </a:r>
          </a:p>
          <a:p>
            <a:endParaRPr lang="tr-TR" dirty="0"/>
          </a:p>
          <a:p>
            <a:r>
              <a:rPr lang="tr-TR" sz="1600" b="1" dirty="0" smtClean="0"/>
              <a:t>a)</a:t>
            </a:r>
            <a:r>
              <a:rPr lang="tr-TR" sz="1600" dirty="0" smtClean="0"/>
              <a:t>Yapım </a:t>
            </a:r>
            <a:r>
              <a:rPr lang="tr-TR" sz="1600" dirty="0"/>
              <a:t>işlerinde; uygulama projeleri ve bunlara ilişkin mahal listelerine dayalı olarak, işin tamamı için isteklinin teklif ettiği toplam bedel üzerinden anahtar teslimi götürü bedel sözleşme, </a:t>
            </a:r>
            <a:endParaRPr lang="tr-TR" sz="1600" dirty="0" smtClean="0"/>
          </a:p>
          <a:p>
            <a:endParaRPr lang="tr-TR" sz="1600" dirty="0"/>
          </a:p>
          <a:p>
            <a:r>
              <a:rPr lang="tr-TR" sz="1600" b="1" dirty="0" smtClean="0"/>
              <a:t>b</a:t>
            </a:r>
            <a:r>
              <a:rPr lang="tr-TR" sz="1600" b="1" dirty="0"/>
              <a:t>) </a:t>
            </a:r>
            <a:r>
              <a:rPr lang="tr-TR" sz="1600" dirty="0"/>
              <a:t>Mal veya hizmet alımı işlerinde, ayrıntılı özellikleri ve miktarı idarece belirlenen işin tamamı için isteklinin teklif ettiği toplam bedel üzerinden götürü bedel sözleşme</a:t>
            </a:r>
            <a:r>
              <a:rPr lang="tr-TR" sz="1600" dirty="0" smtClean="0"/>
              <a:t>,</a:t>
            </a:r>
          </a:p>
          <a:p>
            <a:endParaRPr lang="tr-TR" sz="1600" dirty="0"/>
          </a:p>
          <a:p>
            <a:r>
              <a:rPr lang="tr-TR" sz="1600" b="1" dirty="0"/>
              <a:t>c) </a:t>
            </a:r>
            <a:r>
              <a:rPr lang="tr-TR" sz="1600" dirty="0"/>
              <a:t>Yapım işlerinde; ön veya kesin projelere ve bunlara ilişkin mahal listeleri ile birim fiyat tariflerine, mal veya hizmet alımı işlerinde ise işin ayrıntılı özelliklerine dayalı olarak; idarece hazırlanmış cetvelde yer alan her bir iş kaleminin miktarı ile bu iş kalemleri için istekli tarafından teklif edilen birim fiyatların çarpımı sonucu bulunan toplam bedel üzerinden birim fiyat sözleşme</a:t>
            </a:r>
            <a:r>
              <a:rPr lang="tr-TR" sz="1600" dirty="0" smtClean="0"/>
              <a:t>,</a:t>
            </a:r>
          </a:p>
          <a:p>
            <a:endParaRPr lang="tr-TR" sz="1600" dirty="0" smtClean="0"/>
          </a:p>
          <a:p>
            <a:r>
              <a:rPr lang="tr-TR" sz="1600" b="1" dirty="0"/>
              <a:t>d)</a:t>
            </a:r>
            <a:r>
              <a:rPr lang="tr-TR" sz="1600" dirty="0"/>
              <a:t> </a:t>
            </a:r>
            <a:r>
              <a:rPr lang="tr-TR" sz="1600" dirty="0" smtClean="0"/>
              <a:t>Yapım </a:t>
            </a:r>
            <a:r>
              <a:rPr lang="tr-TR" sz="1600" dirty="0"/>
              <a:t>işlerinde; niteliği itibarıyla iş kalemlerinin bir kısmı için anahtar teslimi götürü bedel, bir kısmı için birim fiyat teklifi alma yöntemleri birlikte uygulanmak suretiyle gerçekleştirilen ihaleler sonucunda karma sözleşme</a:t>
            </a:r>
            <a:r>
              <a:rPr lang="tr-TR" sz="1600" dirty="0" smtClean="0"/>
              <a:t>,</a:t>
            </a:r>
          </a:p>
          <a:p>
            <a:endParaRPr lang="tr-TR" sz="1600" dirty="0"/>
          </a:p>
          <a:p>
            <a:r>
              <a:rPr lang="tr-TR" sz="1600" b="1" dirty="0" smtClean="0"/>
              <a:t>e</a:t>
            </a:r>
            <a:r>
              <a:rPr lang="tr-TR" sz="1600" b="1" dirty="0"/>
              <a:t>)</a:t>
            </a:r>
            <a:r>
              <a:rPr lang="tr-TR" sz="1600" dirty="0"/>
              <a:t> </a:t>
            </a:r>
            <a:r>
              <a:rPr lang="tr-TR" sz="1600" dirty="0" smtClean="0"/>
              <a:t>Çerçeve </a:t>
            </a:r>
            <a:r>
              <a:rPr lang="tr-TR" sz="1600" dirty="0"/>
              <a:t>anlaşmaya dayalı olarak idare ile yüklenici arasında imzalanan münferit sözleşme,</a:t>
            </a:r>
          </a:p>
          <a:p>
            <a:endParaRPr lang="tr-TR" sz="1600" dirty="0"/>
          </a:p>
        </p:txBody>
      </p:sp>
    </p:spTree>
    <p:extLst>
      <p:ext uri="{BB962C8B-B14F-4D97-AF65-F5344CB8AC3E}">
        <p14:creationId xmlns:p14="http://schemas.microsoft.com/office/powerpoint/2010/main" val="3363309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516087"/>
            <a:ext cx="7514706" cy="5973751"/>
          </a:xfrm>
          <a:prstGeom prst="rect">
            <a:avLst/>
          </a:prstGeom>
        </p:spPr>
        <p:txBody>
          <a:bodyPr wrap="square">
            <a:spAutoFit/>
          </a:bodyPr>
          <a:lstStyle/>
          <a:p>
            <a:pPr algn="just">
              <a:lnSpc>
                <a:spcPct val="107000"/>
              </a:lnSpc>
              <a:spcAft>
                <a:spcPts val="800"/>
              </a:spcAft>
            </a:pPr>
            <a:r>
              <a:rPr lang="tr-TR" b="1" dirty="0">
                <a:ea typeface="Calibri" panose="020F0502020204030204" pitchFamily="34" charset="0"/>
                <a:cs typeface="Times New Roman" panose="02020603050405020304" pitchFamily="18" charset="0"/>
              </a:rPr>
              <a:t>Sözleşmede Y</a:t>
            </a:r>
            <a:r>
              <a:rPr lang="tr-TR" b="1" dirty="0" smtClean="0">
                <a:ea typeface="Calibri" panose="020F0502020204030204" pitchFamily="34" charset="0"/>
                <a:cs typeface="Times New Roman" panose="02020603050405020304" pitchFamily="18" charset="0"/>
              </a:rPr>
              <a:t>er </a:t>
            </a:r>
            <a:r>
              <a:rPr lang="tr-TR" b="1" dirty="0">
                <a:ea typeface="Calibri" panose="020F0502020204030204" pitchFamily="34" charset="0"/>
                <a:cs typeface="Times New Roman" panose="02020603050405020304" pitchFamily="18" charset="0"/>
              </a:rPr>
              <a:t>A</a:t>
            </a:r>
            <a:r>
              <a:rPr lang="tr-TR" b="1" dirty="0" smtClean="0">
                <a:ea typeface="Calibri" panose="020F0502020204030204" pitchFamily="34" charset="0"/>
                <a:cs typeface="Times New Roman" panose="02020603050405020304" pitchFamily="18" charset="0"/>
              </a:rPr>
              <a:t>lması </a:t>
            </a:r>
            <a:r>
              <a:rPr lang="tr-TR" b="1" dirty="0">
                <a:ea typeface="Calibri" panose="020F0502020204030204" pitchFamily="34" charset="0"/>
                <a:cs typeface="Times New Roman" panose="02020603050405020304" pitchFamily="18" charset="0"/>
              </a:rPr>
              <a:t>Z</a:t>
            </a:r>
            <a:r>
              <a:rPr lang="tr-TR" b="1" dirty="0" smtClean="0">
                <a:ea typeface="Calibri" panose="020F0502020204030204" pitchFamily="34" charset="0"/>
                <a:cs typeface="Times New Roman" panose="02020603050405020304" pitchFamily="18" charset="0"/>
              </a:rPr>
              <a:t>orunlu </a:t>
            </a:r>
            <a:r>
              <a:rPr lang="tr-TR" b="1" dirty="0">
                <a:ea typeface="Calibri" panose="020F0502020204030204" pitchFamily="34" charset="0"/>
                <a:cs typeface="Times New Roman" panose="02020603050405020304" pitchFamily="18" charset="0"/>
              </a:rPr>
              <a:t>H</a:t>
            </a:r>
            <a:r>
              <a:rPr lang="tr-TR" b="1" dirty="0" smtClean="0">
                <a:ea typeface="Calibri" panose="020F0502020204030204" pitchFamily="34" charset="0"/>
                <a:cs typeface="Times New Roman" panose="02020603050405020304" pitchFamily="18" charset="0"/>
              </a:rPr>
              <a:t>ususlar: </a:t>
            </a:r>
            <a:r>
              <a:rPr lang="tr-TR" b="1" dirty="0"/>
              <a:t>(Madde 7</a:t>
            </a:r>
            <a:r>
              <a:rPr lang="tr-TR" b="1" dirty="0" smtClean="0"/>
              <a:t>)</a:t>
            </a:r>
          </a:p>
          <a:p>
            <a:pPr lvl="0"/>
            <a:r>
              <a:rPr lang="tr-TR" sz="1400" b="1" dirty="0" smtClean="0"/>
              <a:t>a) </a:t>
            </a:r>
            <a:r>
              <a:rPr lang="tr-TR" sz="1400" dirty="0" smtClean="0"/>
              <a:t>İşin </a:t>
            </a:r>
            <a:r>
              <a:rPr lang="tr-TR" sz="1400" dirty="0"/>
              <a:t>adı, niteliği, türü ve miktarı, hizmetlerde iş tanımı.</a:t>
            </a:r>
          </a:p>
          <a:p>
            <a:pPr lvl="0"/>
            <a:r>
              <a:rPr lang="tr-TR" sz="1400" b="1" dirty="0" smtClean="0"/>
              <a:t>b) </a:t>
            </a:r>
            <a:r>
              <a:rPr lang="tr-TR" sz="1400" dirty="0" smtClean="0"/>
              <a:t>İdarenin </a:t>
            </a:r>
            <a:r>
              <a:rPr lang="tr-TR" sz="1400" dirty="0"/>
              <a:t>adı ve adresi.</a:t>
            </a:r>
          </a:p>
          <a:p>
            <a:r>
              <a:rPr lang="tr-TR" sz="1400" b="1" dirty="0" smtClean="0"/>
              <a:t>c</a:t>
            </a:r>
            <a:r>
              <a:rPr lang="tr-TR" sz="1400" b="1" dirty="0"/>
              <a:t>)</a:t>
            </a:r>
            <a:r>
              <a:rPr lang="tr-TR" sz="1400" dirty="0"/>
              <a:t> Yüklenicinin adı veya ticaret unvanı, tebligata esas adresi.</a:t>
            </a:r>
          </a:p>
          <a:p>
            <a:r>
              <a:rPr lang="tr-TR" sz="1400" b="1" dirty="0"/>
              <a:t>d)</a:t>
            </a:r>
            <a:r>
              <a:rPr lang="tr-TR" sz="1400" dirty="0"/>
              <a:t> Varsa alt yüklenicilere ilişkin bilgiler ve sorumlulukları.</a:t>
            </a:r>
          </a:p>
          <a:p>
            <a:r>
              <a:rPr lang="tr-TR" sz="1400" b="1" dirty="0"/>
              <a:t>e)</a:t>
            </a:r>
            <a:r>
              <a:rPr lang="tr-TR" sz="1400" dirty="0"/>
              <a:t> Sözleşmenin bedeli, türü ve süresi.</a:t>
            </a:r>
          </a:p>
          <a:p>
            <a:r>
              <a:rPr lang="tr-TR" sz="1400" b="1" dirty="0"/>
              <a:t>f)</a:t>
            </a:r>
            <a:r>
              <a:rPr lang="tr-TR" sz="1400" dirty="0"/>
              <a:t> Ödeme yeri ve şartlarıyla avans verilip verilmeyeceği, verilecekse şartları ve miktarı.</a:t>
            </a:r>
          </a:p>
          <a:p>
            <a:r>
              <a:rPr lang="tr-TR" sz="1400" b="1" dirty="0"/>
              <a:t>g)</a:t>
            </a:r>
            <a:r>
              <a:rPr lang="tr-TR" sz="1400" dirty="0"/>
              <a:t> Sözleşme konusu işler için ödenecekse fiyat farkının ne şekilde ödeneceği.</a:t>
            </a:r>
          </a:p>
          <a:p>
            <a:r>
              <a:rPr lang="tr-TR" sz="1400" b="1" dirty="0"/>
              <a:t>h)</a:t>
            </a:r>
            <a:r>
              <a:rPr lang="tr-TR" sz="1400" dirty="0"/>
              <a:t> Ulaşım, sigorta, vergi, resim ve harç giderlerinden hangisinin sözleşme bedeline dahil olacağı.</a:t>
            </a:r>
          </a:p>
          <a:p>
            <a:r>
              <a:rPr lang="tr-TR" sz="1400" b="1" dirty="0"/>
              <a:t>i)</a:t>
            </a:r>
            <a:r>
              <a:rPr lang="tr-TR" sz="1400" dirty="0"/>
              <a:t> Vergi, resim ve harçlar ile sözleşmeyle ilgili diğer giderlerin kimin tarafından ödeneceği.</a:t>
            </a:r>
          </a:p>
          <a:p>
            <a:r>
              <a:rPr lang="tr-TR" sz="1400" b="1" dirty="0"/>
              <a:t>j) </a:t>
            </a:r>
            <a:r>
              <a:rPr lang="tr-TR" sz="1400" dirty="0"/>
              <a:t>Montaj, işletmeye alma, eğitim, bakım-onarım, yedek parça gibi destek hizmetlerine ait şartlar.</a:t>
            </a:r>
          </a:p>
          <a:p>
            <a:r>
              <a:rPr lang="tr-TR" sz="1400" b="1" dirty="0"/>
              <a:t>k)</a:t>
            </a:r>
            <a:r>
              <a:rPr lang="tr-TR" sz="1400" dirty="0"/>
              <a:t> Kesin teminat miktarı ile kesin teminatın iadesine ait şartlar.</a:t>
            </a:r>
          </a:p>
          <a:p>
            <a:r>
              <a:rPr lang="tr-TR" sz="1400" b="1" dirty="0"/>
              <a:t>l)</a:t>
            </a:r>
            <a:r>
              <a:rPr lang="tr-TR" sz="1400" dirty="0"/>
              <a:t> Garanti istenilen hallerde süresi ve garantiye ilişkin şartlar.</a:t>
            </a:r>
          </a:p>
          <a:p>
            <a:r>
              <a:rPr lang="tr-TR" sz="1400" b="1" dirty="0"/>
              <a:t>m) </a:t>
            </a:r>
            <a:r>
              <a:rPr lang="tr-TR" sz="1400" dirty="0"/>
              <a:t>İşin yapılma yeri, teslim etme ve teslim alma şekil ve şartları.</a:t>
            </a:r>
          </a:p>
          <a:p>
            <a:r>
              <a:rPr lang="tr-TR" sz="1400" b="1" dirty="0"/>
              <a:t>n)</a:t>
            </a:r>
            <a:r>
              <a:rPr lang="tr-TR" sz="1400" dirty="0"/>
              <a:t> Gecikme halinde alınacak cezalar.</a:t>
            </a:r>
          </a:p>
          <a:p>
            <a:r>
              <a:rPr lang="tr-TR" sz="1400" b="1" dirty="0"/>
              <a:t>o)</a:t>
            </a:r>
            <a:r>
              <a:rPr lang="tr-TR" sz="1400" dirty="0"/>
              <a:t> </a:t>
            </a:r>
            <a:r>
              <a:rPr lang="tr-TR" sz="1400" dirty="0" smtClean="0"/>
              <a:t>Mücbir </a:t>
            </a:r>
            <a:r>
              <a:rPr lang="tr-TR" sz="1400" dirty="0"/>
              <a:t>sebepler ve süre uzatımı verilebilme şartları, sözleşme kapsamında yaptırılacak iş artışları ile iş eksilişi durumunda karşılıklı yükümlülükler.</a:t>
            </a:r>
          </a:p>
          <a:p>
            <a:r>
              <a:rPr lang="tr-TR" sz="1400" b="1" dirty="0"/>
              <a:t>p)</a:t>
            </a:r>
            <a:r>
              <a:rPr lang="tr-TR" sz="1400" dirty="0"/>
              <a:t> Denetim, muayene ve kabul işlemlerine ilişkin şartlar.</a:t>
            </a:r>
          </a:p>
          <a:p>
            <a:r>
              <a:rPr lang="tr-TR" sz="1400" b="1" dirty="0"/>
              <a:t>r)</a:t>
            </a:r>
            <a:r>
              <a:rPr lang="tr-TR" sz="1400" dirty="0"/>
              <a:t> Yapım işlerinde iş ve işyerinin sigortalanması ile yapı denetimi ve sorumluluğuna ilişkin şartlar.</a:t>
            </a:r>
          </a:p>
          <a:p>
            <a:r>
              <a:rPr lang="tr-TR" sz="1400" b="1" dirty="0"/>
              <a:t>s)</a:t>
            </a:r>
            <a:r>
              <a:rPr lang="tr-TR" sz="1400" dirty="0"/>
              <a:t> Sözleşmede değişiklik yapılma şartları.</a:t>
            </a:r>
          </a:p>
          <a:p>
            <a:r>
              <a:rPr lang="tr-TR" sz="1400" b="1" dirty="0"/>
              <a:t>t) </a:t>
            </a:r>
            <a:r>
              <a:rPr lang="tr-TR" sz="1400" dirty="0"/>
              <a:t>Sözleşmenin feshine ilişkin şartlar.</a:t>
            </a:r>
          </a:p>
          <a:p>
            <a:r>
              <a:rPr lang="tr-TR" sz="1400" b="1" dirty="0"/>
              <a:t>u)</a:t>
            </a:r>
            <a:r>
              <a:rPr lang="tr-TR" sz="1400" dirty="0"/>
              <a:t> Yüklenicinin sözleşme konusu iş ile ilgili çalıştıracağı personele ilişkin sorumlulukları.</a:t>
            </a:r>
          </a:p>
          <a:p>
            <a:r>
              <a:rPr lang="tr-TR" sz="1400" b="1" dirty="0"/>
              <a:t>v)</a:t>
            </a:r>
            <a:r>
              <a:rPr lang="tr-TR" sz="1400" dirty="0"/>
              <a:t> İhale dokümanında yer alan bütün belgelerin sözleşmenin eki olduğu.</a:t>
            </a:r>
          </a:p>
          <a:p>
            <a:r>
              <a:rPr lang="tr-TR" sz="1400" b="1" dirty="0"/>
              <a:t>y) </a:t>
            </a:r>
            <a:r>
              <a:rPr lang="tr-TR" sz="1400" dirty="0"/>
              <a:t>Anlaşmazlıkların çözümü.</a:t>
            </a:r>
          </a:p>
          <a:p>
            <a:r>
              <a:rPr lang="tr-TR" sz="1400" b="1" dirty="0"/>
              <a:t>z) </a:t>
            </a:r>
            <a:r>
              <a:rPr lang="tr-TR" sz="1400" dirty="0" smtClean="0"/>
              <a:t>İş </a:t>
            </a:r>
            <a:r>
              <a:rPr lang="tr-TR" sz="1400" dirty="0"/>
              <a:t>sağlığı ve güvenliğine ilişkin yükümlülükler</a:t>
            </a:r>
            <a:r>
              <a:rPr lang="tr-TR" dirty="0"/>
              <a:t>.</a:t>
            </a:r>
          </a:p>
          <a:p>
            <a:pPr algn="just">
              <a:lnSpc>
                <a:spcPct val="107000"/>
              </a:lnSpc>
              <a:spcAft>
                <a:spcPts val="800"/>
              </a:spcAft>
            </a:pPr>
            <a:endParaRPr lang="tr-TR" sz="1600" dirty="0">
              <a:ea typeface="Calibri" panose="020F0502020204030204" pitchFamily="34" charset="0"/>
              <a:cs typeface="Times New Roman" panose="02020603050405020304" pitchFamily="18" charset="0"/>
            </a:endParaRPr>
          </a:p>
        </p:txBody>
      </p:sp>
      <p:pic>
        <p:nvPicPr>
          <p:cNvPr id="4" name="Resim 3"/>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768560" y="645462"/>
            <a:ext cx="3031299" cy="5715000"/>
          </a:xfrm>
          <a:prstGeom prst="ellipse">
            <a:avLst/>
          </a:prstGeom>
          <a:ln>
            <a:noFill/>
          </a:ln>
          <a:effectLst>
            <a:softEdge rad="112500"/>
          </a:effectLst>
        </p:spPr>
      </p:pic>
    </p:spTree>
    <p:extLst>
      <p:ext uri="{BB962C8B-B14F-4D97-AF65-F5344CB8AC3E}">
        <p14:creationId xmlns:p14="http://schemas.microsoft.com/office/powerpoint/2010/main" val="1641827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330" y="971151"/>
            <a:ext cx="9180022" cy="632802"/>
          </a:xfrm>
          <a:prstGeom prst="rect">
            <a:avLst/>
          </a:prstGeom>
        </p:spPr>
        <p:txBody>
          <a:bodyPr wrap="square">
            <a:spAutoFit/>
          </a:bodyPr>
          <a:lstStyle/>
          <a:p>
            <a:endParaRPr lang="tr-TR" dirty="0"/>
          </a:p>
          <a:p>
            <a:pPr algn="just">
              <a:lnSpc>
                <a:spcPct val="107000"/>
              </a:lnSpc>
              <a:spcAft>
                <a:spcPts val="800"/>
              </a:spcAft>
            </a:pPr>
            <a:endParaRPr lang="tr-TR" sz="1600" dirty="0">
              <a:effectLst/>
              <a:ea typeface="Calibri" panose="020F0502020204030204" pitchFamily="34" charset="0"/>
              <a:cs typeface="Times New Roman" panose="02020603050405020304" pitchFamily="18" charset="0"/>
            </a:endParaRPr>
          </a:p>
        </p:txBody>
      </p:sp>
      <p:sp>
        <p:nvSpPr>
          <p:cNvPr id="3" name="Dikdörtgen 2"/>
          <p:cNvSpPr/>
          <p:nvPr/>
        </p:nvSpPr>
        <p:spPr>
          <a:xfrm>
            <a:off x="1202575" y="1438206"/>
            <a:ext cx="5730240" cy="3693319"/>
          </a:xfrm>
          <a:prstGeom prst="rect">
            <a:avLst/>
          </a:prstGeom>
        </p:spPr>
        <p:txBody>
          <a:bodyPr wrap="square">
            <a:spAutoFit/>
          </a:bodyPr>
          <a:lstStyle/>
          <a:p>
            <a:r>
              <a:rPr lang="tr-TR" b="1" dirty="0"/>
              <a:t>İş ve </a:t>
            </a:r>
            <a:r>
              <a:rPr lang="tr-TR" b="1" dirty="0" smtClean="0"/>
              <a:t>İşyerinin Sigortalanması</a:t>
            </a:r>
            <a:r>
              <a:rPr lang="tr-TR" b="1" dirty="0"/>
              <a:t>: (Madde 9</a:t>
            </a:r>
            <a:r>
              <a:rPr lang="tr-TR" b="1" dirty="0" smtClean="0"/>
              <a:t>)</a:t>
            </a:r>
          </a:p>
          <a:p>
            <a:endParaRPr lang="tr-TR" dirty="0"/>
          </a:p>
          <a:p>
            <a:pPr algn="just"/>
            <a:r>
              <a:rPr lang="tr-TR" dirty="0"/>
              <a:t>Yapım işlerinde yüklenici; işyerlerindeki her türlü araç, malzeme, </a:t>
            </a:r>
            <a:r>
              <a:rPr lang="tr-TR" dirty="0" err="1"/>
              <a:t>ihzarat</a:t>
            </a:r>
            <a:r>
              <a:rPr lang="tr-TR" dirty="0"/>
              <a:t>, iş ve hizmet makineleri, taşıtlar, tesisler ile sözleşme konusu iş için, işin özellik ve niteliğine göre ihale dokümanında belirtilen şekilde, işe başlama tarihinden geçici kabul tarihine kadar geçen süre içinde oluşabilecek deprem, su baskını, toprak kayması, fırtına, yangın gibi doğal afetler ile hırsızlık, sabotaj gibi risklere karşı, geçici kabul tarihinden kesin kabul tarihine kadar geçecek süreye ilişkin ise kapsamı ihale dokümanında belirtilen genişletilmiş bakım devresi teminatını içeren sigorta yaptırmak zorundadır.</a:t>
            </a:r>
          </a:p>
          <a:p>
            <a:endParaRPr lang="tr-TR" dirty="0"/>
          </a:p>
        </p:txBody>
      </p:sp>
      <p:pic>
        <p:nvPicPr>
          <p:cNvPr id="4" name="Resim 3"/>
          <p:cNvPicPr>
            <a:picLocks noChangeAspect="1"/>
          </p:cNvPicPr>
          <p:nvPr/>
        </p:nvPicPr>
        <p:blipFill>
          <a:blip r:embed="rId2">
            <a:grayscl/>
            <a:extLst>
              <a:ext uri="{28A0092B-C50C-407E-A947-70E740481C1C}">
                <a14:useLocalDpi xmlns:a14="http://schemas.microsoft.com/office/drawing/2010/main" val="0"/>
              </a:ext>
            </a:extLst>
          </a:blip>
          <a:stretch>
            <a:fillRect/>
          </a:stretch>
        </p:blipFill>
        <p:spPr>
          <a:xfrm>
            <a:off x="7074130" y="1849230"/>
            <a:ext cx="4158355" cy="2871269"/>
          </a:xfrm>
          <a:prstGeom prst="rect">
            <a:avLst/>
          </a:prstGeom>
          <a:ln>
            <a:noFill/>
          </a:ln>
          <a:effectLst>
            <a:softEdge rad="112500"/>
          </a:effectLst>
        </p:spPr>
      </p:pic>
    </p:spTree>
    <p:extLst>
      <p:ext uri="{BB962C8B-B14F-4D97-AF65-F5344CB8AC3E}">
        <p14:creationId xmlns:p14="http://schemas.microsoft.com/office/powerpoint/2010/main" val="1154070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1228" y="1194864"/>
            <a:ext cx="9227128" cy="4150239"/>
          </a:xfrm>
          <a:prstGeom prst="rect">
            <a:avLst/>
          </a:prstGeom>
        </p:spPr>
        <p:txBody>
          <a:bodyPr wrap="square">
            <a:spAutoFit/>
          </a:bodyPr>
          <a:lstStyle/>
          <a:p>
            <a:pPr algn="just">
              <a:lnSpc>
                <a:spcPct val="107000"/>
              </a:lnSpc>
              <a:spcAft>
                <a:spcPts val="800"/>
              </a:spcAft>
            </a:pPr>
            <a:r>
              <a:rPr lang="tr-TR" b="1" dirty="0" smtClean="0">
                <a:ea typeface="Calibri" panose="020F0502020204030204" pitchFamily="34" charset="0"/>
                <a:cs typeface="Times New Roman" panose="02020603050405020304" pitchFamily="18" charset="0"/>
              </a:rPr>
              <a:t>Mücbir Sebepler: </a:t>
            </a:r>
            <a:r>
              <a:rPr lang="tr-TR" sz="1600" b="1" dirty="0"/>
              <a:t>(Madde </a:t>
            </a:r>
            <a:r>
              <a:rPr lang="tr-TR" sz="1600" b="1" dirty="0" smtClean="0"/>
              <a:t>10)</a:t>
            </a:r>
            <a:endParaRPr lang="tr-TR" sz="1600" b="1" dirty="0"/>
          </a:p>
          <a:p>
            <a:pPr algn="just">
              <a:lnSpc>
                <a:spcPct val="107000"/>
              </a:lnSpc>
              <a:spcAft>
                <a:spcPts val="800"/>
              </a:spcAft>
            </a:pPr>
            <a:r>
              <a:rPr lang="tr-TR" dirty="0" smtClean="0">
                <a:ea typeface="Calibri" panose="020F0502020204030204" pitchFamily="34" charset="0"/>
                <a:cs typeface="Times New Roman" panose="02020603050405020304" pitchFamily="18" charset="0"/>
              </a:rPr>
              <a:t>Yüklenicinin </a:t>
            </a:r>
            <a:r>
              <a:rPr lang="tr-TR" dirty="0">
                <a:ea typeface="Calibri" panose="020F0502020204030204" pitchFamily="34" charset="0"/>
                <a:cs typeface="Times New Roman" panose="02020603050405020304" pitchFamily="18" charset="0"/>
              </a:rPr>
              <a:t>sözleşme konusu işi sözleşmede belirtilen şartlarda yapmasını engelleyen durumlardır.</a:t>
            </a:r>
            <a:endParaRPr lang="tr-TR" sz="16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lphaLcParenR"/>
              <a:tabLst>
                <a:tab pos="676275" algn="l"/>
              </a:tabLst>
            </a:pPr>
            <a:r>
              <a:rPr lang="tr-TR" dirty="0">
                <a:ea typeface="Calibri" panose="020F0502020204030204" pitchFamily="34" charset="0"/>
                <a:cs typeface="Times New Roman" panose="02020603050405020304" pitchFamily="18" charset="0"/>
              </a:rPr>
              <a:t>Doğal afetler.</a:t>
            </a:r>
            <a:endParaRPr lang="tr-TR" sz="16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lphaLcParenR"/>
              <a:tabLst>
                <a:tab pos="676275" algn="l"/>
              </a:tabLst>
            </a:pPr>
            <a:r>
              <a:rPr lang="tr-TR" dirty="0">
                <a:ea typeface="Calibri" panose="020F0502020204030204" pitchFamily="34" charset="0"/>
                <a:cs typeface="Times New Roman" panose="02020603050405020304" pitchFamily="18" charset="0"/>
              </a:rPr>
              <a:t>Kanuni grev.</a:t>
            </a:r>
            <a:endParaRPr lang="tr-TR" sz="16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lphaLcParenR"/>
              <a:tabLst>
                <a:tab pos="676275" algn="l"/>
              </a:tabLst>
            </a:pPr>
            <a:r>
              <a:rPr lang="tr-TR" dirty="0">
                <a:ea typeface="Calibri" panose="020F0502020204030204" pitchFamily="34" charset="0"/>
                <a:cs typeface="Times New Roman" panose="02020603050405020304" pitchFamily="18" charset="0"/>
              </a:rPr>
              <a:t>Genel salgın hastalık.</a:t>
            </a:r>
            <a:endParaRPr lang="tr-TR" sz="16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lphaLcParenR"/>
              <a:tabLst>
                <a:tab pos="676275" algn="l"/>
              </a:tabLst>
            </a:pPr>
            <a:r>
              <a:rPr lang="tr-TR" dirty="0">
                <a:ea typeface="Calibri" panose="020F0502020204030204" pitchFamily="34" charset="0"/>
                <a:cs typeface="Times New Roman" panose="02020603050405020304" pitchFamily="18" charset="0"/>
              </a:rPr>
              <a:t>Kısmî veya genel seferberlik ilânı.</a:t>
            </a:r>
            <a:endParaRPr lang="tr-TR" sz="16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lphaLcParenR"/>
              <a:tabLst>
                <a:tab pos="676275" algn="l"/>
              </a:tabLst>
            </a:pPr>
            <a:r>
              <a:rPr lang="tr-TR" dirty="0">
                <a:ea typeface="Calibri" panose="020F0502020204030204" pitchFamily="34" charset="0"/>
                <a:cs typeface="Times New Roman" panose="02020603050405020304" pitchFamily="18" charset="0"/>
              </a:rPr>
              <a:t>Gerektiğinde Kurum tarafından belirlenecek benzeri diğer haller.</a:t>
            </a:r>
            <a:endParaRPr lang="tr-TR" sz="1600" dirty="0">
              <a:ea typeface="Calibri" panose="020F0502020204030204" pitchFamily="34" charset="0"/>
              <a:cs typeface="Times New Roman" panose="02020603050405020304" pitchFamily="18" charset="0"/>
            </a:endParaRPr>
          </a:p>
          <a:p>
            <a:pPr algn="just">
              <a:lnSpc>
                <a:spcPct val="107000"/>
              </a:lnSpc>
              <a:spcAft>
                <a:spcPts val="0"/>
              </a:spcAft>
            </a:pPr>
            <a:r>
              <a:rPr lang="tr-TR" dirty="0">
                <a:ea typeface="Calibri" panose="020F0502020204030204" pitchFamily="34" charset="0"/>
                <a:cs typeface="Times New Roman" panose="02020603050405020304" pitchFamily="18" charset="0"/>
              </a:rPr>
              <a:t> </a:t>
            </a:r>
            <a:endParaRPr lang="tr-TR" sz="1600" dirty="0">
              <a:ea typeface="Calibri" panose="020F0502020204030204" pitchFamily="34" charset="0"/>
              <a:cs typeface="Times New Roman" panose="02020603050405020304" pitchFamily="18" charset="0"/>
            </a:endParaRPr>
          </a:p>
          <a:p>
            <a:pPr algn="just">
              <a:lnSpc>
                <a:spcPct val="107000"/>
              </a:lnSpc>
              <a:spcAft>
                <a:spcPts val="800"/>
              </a:spcAft>
            </a:pPr>
            <a:r>
              <a:rPr lang="tr-TR" dirty="0">
                <a:ea typeface="Calibri" panose="020F0502020204030204" pitchFamily="34" charset="0"/>
                <a:cs typeface="Times New Roman" panose="02020603050405020304" pitchFamily="18" charset="0"/>
              </a:rPr>
              <a:t>İdare tarafından yukarıda belirtilen hallerin mücbir sebep olarak kabul edilebilmesi için; yükleniciden kaynaklanan bir kusurdan ileri gelmemiş olması, taahhüdün yerine getirilmesine engel nitelikte olması, yüklenicinin bu engeli ortadan kaldırmaya gücünün yetmemiş bulunması, mücbir sebebin meydana geldiği tarihi izleyen </a:t>
            </a:r>
            <a:r>
              <a:rPr lang="tr-TR" b="1" u="sng" dirty="0">
                <a:ea typeface="Calibri" panose="020F0502020204030204" pitchFamily="34" charset="0"/>
                <a:cs typeface="Times New Roman" panose="02020603050405020304" pitchFamily="18" charset="0"/>
              </a:rPr>
              <a:t>yirmi gün</a:t>
            </a:r>
            <a:r>
              <a:rPr lang="tr-TR" dirty="0">
                <a:ea typeface="Calibri" panose="020F0502020204030204" pitchFamily="34" charset="0"/>
                <a:cs typeface="Times New Roman" panose="02020603050405020304" pitchFamily="18" charset="0"/>
              </a:rPr>
              <a:t> içinde yüklenicinin idareye yazılı olarak bildirimde bulunması ve yetkili merciler tarafından belgelendirilmesi zorunludur.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1018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72342" y="850546"/>
            <a:ext cx="9750829" cy="5934317"/>
          </a:xfrm>
          <a:prstGeom prst="rect">
            <a:avLst/>
          </a:prstGeom>
        </p:spPr>
        <p:txBody>
          <a:bodyPr wrap="square">
            <a:spAutoFit/>
          </a:bodyPr>
          <a:lstStyle/>
          <a:p>
            <a:pPr algn="just"/>
            <a:r>
              <a:rPr lang="tr-TR" b="1" dirty="0" smtClean="0"/>
              <a:t>Denetim, Muayene ve Kabul İşlemleri: </a:t>
            </a:r>
            <a:r>
              <a:rPr lang="tr-TR" b="1" dirty="0"/>
              <a:t>(Madde </a:t>
            </a:r>
            <a:r>
              <a:rPr lang="tr-TR" b="1" dirty="0" smtClean="0"/>
              <a:t>11)</a:t>
            </a:r>
            <a:endParaRPr lang="tr-TR" b="1" dirty="0"/>
          </a:p>
          <a:p>
            <a:pPr algn="just"/>
            <a:endParaRPr lang="tr-TR" dirty="0" smtClean="0"/>
          </a:p>
          <a:p>
            <a:pPr algn="just"/>
            <a:r>
              <a:rPr lang="tr-TR" dirty="0" smtClean="0"/>
              <a:t>          Teslim </a:t>
            </a:r>
            <a:r>
              <a:rPr lang="tr-TR" dirty="0"/>
              <a:t>edilen mal, hizmet, yapım veya yapılan işin muayene ve kabul işlemleri, idarelerce kurulacak en az üç kişilik muayene ve kabul komisyonları tarafından yapılır. Mal veya yapılan iş yüklenici tarafından idareye teslim edilmedikçe muayene ve kabul işlemleri yapılamaz</a:t>
            </a:r>
            <a:r>
              <a:rPr lang="tr-TR" dirty="0" smtClean="0"/>
              <a:t>.</a:t>
            </a:r>
          </a:p>
          <a:p>
            <a:pPr algn="just"/>
            <a:r>
              <a:rPr lang="tr-TR" dirty="0" smtClean="0"/>
              <a:t>          Ancak </a:t>
            </a:r>
            <a:r>
              <a:rPr lang="tr-TR" dirty="0"/>
              <a:t>sözleşmesinde hüküm bulunması halinde; imalat veya üretim süreci gerektiren işler, muayene ve kabul komisyonlarının yetki ve sorumluluğunu kaldırmaması şartıyla, ihale dokümanında belirtilen kalite ve özelliklere göre yapılıp yapılmadığı hususunda, ilgili idare tarafından  belirli aşamalarda ve  aralıklarla denetlenebilir.  </a:t>
            </a:r>
          </a:p>
          <a:p>
            <a:pPr algn="just"/>
            <a:r>
              <a:rPr lang="tr-TR" dirty="0" smtClean="0"/>
              <a:t>          Taahhüdün </a:t>
            </a:r>
            <a:r>
              <a:rPr lang="tr-TR" dirty="0"/>
              <a:t>tamamlanan ve müstakil kullanıma elverişli bölümleri için kısmî kabul yapılabilir</a:t>
            </a:r>
            <a:r>
              <a:rPr lang="tr-TR" dirty="0" smtClean="0"/>
              <a:t>.</a:t>
            </a:r>
          </a:p>
          <a:p>
            <a:pPr algn="just"/>
            <a:endParaRPr lang="tr-TR" dirty="0" smtClean="0"/>
          </a:p>
          <a:p>
            <a:pPr algn="just"/>
            <a:endParaRPr lang="tr-TR" dirty="0"/>
          </a:p>
          <a:p>
            <a:pPr algn="just">
              <a:lnSpc>
                <a:spcPct val="107000"/>
              </a:lnSpc>
              <a:spcAft>
                <a:spcPts val="800"/>
              </a:spcAft>
            </a:pPr>
            <a:r>
              <a:rPr lang="tr-TR" b="1" dirty="0">
                <a:ea typeface="Calibri" panose="020F0502020204030204" pitchFamily="34" charset="0"/>
                <a:cs typeface="Times New Roman" panose="02020603050405020304" pitchFamily="18" charset="0"/>
              </a:rPr>
              <a:t>Ek Kesin Teminat: </a:t>
            </a:r>
            <a:r>
              <a:rPr lang="tr-TR" b="1" dirty="0"/>
              <a:t>(Madde 12)</a:t>
            </a:r>
          </a:p>
          <a:p>
            <a:pPr algn="just">
              <a:lnSpc>
                <a:spcPct val="107000"/>
              </a:lnSpc>
              <a:spcAft>
                <a:spcPts val="800"/>
              </a:spcAft>
            </a:pPr>
            <a:r>
              <a:rPr lang="tr-TR" dirty="0"/>
              <a:t> </a:t>
            </a:r>
            <a:r>
              <a:rPr lang="tr-TR" dirty="0" smtClean="0"/>
              <a:t>         Fiyat </a:t>
            </a:r>
            <a:r>
              <a:rPr lang="tr-TR" dirty="0"/>
              <a:t>farkı ödenmesi öngörülerek ihale edilen işlerde fiyat farkı olarak ödenecek bedelin, sözleşme bedelinde artış meydana gelmesi halinde bu artış tutarının </a:t>
            </a:r>
            <a:r>
              <a:rPr lang="tr-TR" b="1" u="sng" dirty="0"/>
              <a:t>% 6 '</a:t>
            </a:r>
            <a:r>
              <a:rPr lang="tr-TR" b="1" u="sng" dirty="0" err="1"/>
              <a:t>sı</a:t>
            </a:r>
            <a:r>
              <a:rPr lang="tr-TR" b="1" u="sng" dirty="0"/>
              <a:t> </a:t>
            </a:r>
            <a:r>
              <a:rPr lang="tr-TR" dirty="0"/>
              <a:t>oranında teminat olarak kabul edilen değerler üzerinden ek kesin teminat alınır. Fiyat farkı olarak ödenecek bedel üzerinden hesaplanan ek kesin teminat </a:t>
            </a:r>
            <a:r>
              <a:rPr lang="tr-TR" dirty="0" err="1"/>
              <a:t>hakedişlerden</a:t>
            </a:r>
            <a:r>
              <a:rPr lang="tr-TR" dirty="0"/>
              <a:t> kesinti yapılmak suretiyle de karşılanabilir.</a:t>
            </a:r>
          </a:p>
          <a:p>
            <a:endParaRPr lang="tr-TR" dirty="0"/>
          </a:p>
          <a:p>
            <a:r>
              <a:rPr lang="tr-TR" dirty="0"/>
              <a:t> </a:t>
            </a:r>
          </a:p>
          <a:p>
            <a:pPr algn="just"/>
            <a:endParaRPr lang="tr-TR" dirty="0"/>
          </a:p>
        </p:txBody>
      </p:sp>
    </p:spTree>
    <p:extLst>
      <p:ext uri="{BB962C8B-B14F-4D97-AF65-F5344CB8AC3E}">
        <p14:creationId xmlns:p14="http://schemas.microsoft.com/office/powerpoint/2010/main" val="2995523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5715" y="677504"/>
            <a:ext cx="10382597" cy="5754268"/>
          </a:xfrm>
          <a:prstGeom prst="rect">
            <a:avLst/>
          </a:prstGeom>
        </p:spPr>
        <p:txBody>
          <a:bodyPr wrap="square">
            <a:spAutoFit/>
          </a:bodyPr>
          <a:lstStyle/>
          <a:p>
            <a:pPr algn="just">
              <a:lnSpc>
                <a:spcPct val="107000"/>
              </a:lnSpc>
              <a:spcAft>
                <a:spcPts val="800"/>
              </a:spcAft>
            </a:pPr>
            <a:r>
              <a:rPr lang="tr-TR" b="1" dirty="0" smtClean="0"/>
              <a:t>Kesin teminat ve ek kesin teminatların geri verilmesi: (Madde 13)</a:t>
            </a:r>
          </a:p>
          <a:p>
            <a:r>
              <a:rPr lang="tr-TR" dirty="0"/>
              <a:t> </a:t>
            </a:r>
            <a:r>
              <a:rPr lang="tr-TR" dirty="0" smtClean="0"/>
              <a:t>	Taahhüdün</a:t>
            </a:r>
            <a:r>
              <a:rPr lang="tr-TR" dirty="0"/>
              <a:t>, sözleşme ve ihale dokümanı hükümlerine uygun olarak yerine getirildiği ve yüklenicinin bu işten dolayı idareye herhangi bir borcunun olmadığı tespit edildikten sonra alınmış olan kesin teminat ve varsa ek kesin teminatların;</a:t>
            </a:r>
          </a:p>
          <a:p>
            <a:r>
              <a:rPr lang="tr-TR" dirty="0"/>
              <a:t> </a:t>
            </a:r>
            <a:r>
              <a:rPr lang="tr-TR" dirty="0" smtClean="0"/>
              <a:t>	</a:t>
            </a:r>
            <a:r>
              <a:rPr lang="tr-TR" b="1" dirty="0" smtClean="0"/>
              <a:t>a)</a:t>
            </a:r>
            <a:r>
              <a:rPr lang="tr-TR" dirty="0" smtClean="0"/>
              <a:t> </a:t>
            </a:r>
            <a:r>
              <a:rPr lang="tr-TR" dirty="0"/>
              <a:t>Yapım işlerinde; varsa eksik ve kusurların giderilerek geçici kabul tutanağının onaylanmasından sonra yarısı, Sosyal Sigortalar Kurumundan ilişiksiz belgesi getirilmesi ve  kesin kabul tutanağının onaylanmasından sonra kalanı,</a:t>
            </a:r>
          </a:p>
          <a:p>
            <a:r>
              <a:rPr lang="tr-TR" dirty="0"/>
              <a:t> </a:t>
            </a:r>
            <a:r>
              <a:rPr lang="tr-TR" dirty="0" smtClean="0"/>
              <a:t>	</a:t>
            </a:r>
            <a:r>
              <a:rPr lang="tr-TR" b="1" dirty="0" smtClean="0"/>
              <a:t>b</a:t>
            </a:r>
            <a:r>
              <a:rPr lang="tr-TR" b="1" dirty="0"/>
              <a:t>) </a:t>
            </a:r>
            <a:r>
              <a:rPr lang="tr-TR" dirty="0"/>
              <a:t>Yapım işleri dışındaki işlerde Sosyal Sigortalar Kurumundan ilişiksiz belgesinin getirildiği saptandıktan sonra; alınan mal veya yapılan iş için bir garanti süresi öngörülmesi halinde yarısı, garanti süresi dolduktan sonra kalanı, garanti süresi öngörülmeyen hallerde ise tamamı,</a:t>
            </a:r>
          </a:p>
          <a:p>
            <a:r>
              <a:rPr lang="tr-TR" dirty="0"/>
              <a:t> 	Yükleniciye iade edilir</a:t>
            </a:r>
            <a:r>
              <a:rPr lang="tr-TR" dirty="0" smtClean="0"/>
              <a:t>.</a:t>
            </a:r>
          </a:p>
          <a:p>
            <a:endParaRPr lang="tr-TR" dirty="0"/>
          </a:p>
          <a:p>
            <a:r>
              <a:rPr lang="tr-TR" dirty="0"/>
              <a:t> 	Yüklenicinin bu iş nedeniyle idareye ve Sosyal Sigortalar Kurumuna olan borçları ile ücret ve ücret sayılan ödemelerden yapılan kanunî vergi kesintilerinin yapım işlerinde kesin kabul tarihine, diğer işlerde kabul tarihine veya varsa garanti süresinin bitimine kadar ödenmemesi halinde, protesto çekmeye ve hüküm almaya gerek kalmaksızın kesin teminatlar paraya çevrilerek borçlarına karşılık mahsup edilir, varsa kalanı yükleniciye geri verilir.  </a:t>
            </a:r>
            <a:endParaRPr lang="tr-TR" dirty="0" smtClean="0"/>
          </a:p>
          <a:p>
            <a:endParaRPr lang="tr-TR" dirty="0"/>
          </a:p>
          <a:p>
            <a:r>
              <a:rPr lang="tr-TR" dirty="0"/>
              <a:t>	İşin konusunun piyasadan hazır halde alınıp satılan mal alımı olması halinde, Sosyal Sigortalar Kurumundan ilişiksiz belgesi getirilmesi şartı aranmaz</a:t>
            </a:r>
            <a:r>
              <a:rPr lang="tr-TR" dirty="0" smtClean="0"/>
              <a:t>.</a:t>
            </a:r>
            <a:endParaRPr lang="tr-TR"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298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14153" y="1213626"/>
            <a:ext cx="9775767" cy="2031325"/>
          </a:xfrm>
          <a:prstGeom prst="rect">
            <a:avLst/>
          </a:prstGeom>
        </p:spPr>
        <p:txBody>
          <a:bodyPr wrap="square">
            <a:spAutoFit/>
          </a:bodyPr>
          <a:lstStyle/>
          <a:p>
            <a:r>
              <a:rPr lang="tr-TR" b="1" dirty="0" smtClean="0"/>
              <a:t>İade </a:t>
            </a:r>
            <a:r>
              <a:rPr lang="tr-TR" b="1" dirty="0"/>
              <a:t>edilemeyen </a:t>
            </a:r>
            <a:r>
              <a:rPr lang="tr-TR" b="1" dirty="0" smtClean="0"/>
              <a:t>teminatlar: (</a:t>
            </a:r>
            <a:r>
              <a:rPr lang="tr-TR" b="1" dirty="0"/>
              <a:t>Madde </a:t>
            </a:r>
            <a:r>
              <a:rPr lang="tr-TR" b="1" dirty="0" smtClean="0"/>
              <a:t>14)</a:t>
            </a:r>
          </a:p>
          <a:p>
            <a:pPr algn="just"/>
            <a:endParaRPr lang="tr-TR" b="1" dirty="0"/>
          </a:p>
          <a:p>
            <a:pPr algn="just"/>
            <a:r>
              <a:rPr lang="tr-TR" dirty="0" smtClean="0"/>
              <a:t>13 </a:t>
            </a:r>
            <a:r>
              <a:rPr lang="tr-TR" dirty="0"/>
              <a:t>üncü maddeye göre mahsup işlemi yapılmasına gerek bulunmayan hallerde; yapım işlerinde kesin hesap ve kesin kabul tutanağının onaylanmasından, diğer işlerde ise işin kabul tarihinden veya varsa garanti süresinin bitim tarihinden itibaren </a:t>
            </a:r>
            <a:r>
              <a:rPr lang="tr-TR" b="1" u="sng" dirty="0"/>
              <a:t>iki yıl içinde </a:t>
            </a:r>
            <a:r>
              <a:rPr lang="tr-TR" dirty="0"/>
              <a:t>idarenin yazılı uyarısına rağmen talep edilmemesi nedeniyle iade edilemeyen kesin teminat mektupları hükümsüz kalır ve bankasına iade edilir. Teminat mektubu dışındaki teminatlar sürenin bitiminde Hazineye gelir kaydedilir</a:t>
            </a:r>
            <a:r>
              <a:rPr lang="tr-TR" dirty="0" smtClean="0"/>
              <a:t>.</a:t>
            </a:r>
            <a:endParaRPr lang="tr-TR" dirty="0"/>
          </a:p>
        </p:txBody>
      </p:sp>
      <p:pic>
        <p:nvPicPr>
          <p:cNvPr id="2" name="Resim 1"/>
          <p:cNvPicPr>
            <a:picLocks noChangeAspect="1"/>
          </p:cNvPicPr>
          <p:nvPr/>
        </p:nvPicPr>
        <p:blipFill>
          <a:blip r:embed="rId2">
            <a:biLevel thresh="75000"/>
            <a:extLst>
              <a:ext uri="{28A0092B-C50C-407E-A947-70E740481C1C}">
                <a14:useLocalDpi xmlns:a14="http://schemas.microsoft.com/office/drawing/2010/main" val="0"/>
              </a:ext>
            </a:extLst>
          </a:blip>
          <a:stretch>
            <a:fillRect/>
          </a:stretch>
        </p:blipFill>
        <p:spPr>
          <a:xfrm>
            <a:off x="2818015" y="3427831"/>
            <a:ext cx="6666807" cy="2582271"/>
          </a:xfrm>
          <a:prstGeom prst="rect">
            <a:avLst/>
          </a:prstGeom>
          <a:ln>
            <a:noFill/>
          </a:ln>
          <a:effectLst>
            <a:softEdge rad="112500"/>
          </a:effectLst>
        </p:spPr>
      </p:pic>
    </p:spTree>
    <p:extLst>
      <p:ext uri="{BB962C8B-B14F-4D97-AF65-F5344CB8AC3E}">
        <p14:creationId xmlns:p14="http://schemas.microsoft.com/office/powerpoint/2010/main" val="193306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Damla">
  <a:themeElements>
    <a:clrScheme name="Sarı Turuncu">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TM04033925[[fn=Damla]]</Template>
  <TotalTime>990</TotalTime>
  <Words>1938</Words>
  <Application>Microsoft Office PowerPoint</Application>
  <PresentationFormat>Geniş ekran</PresentationFormat>
  <Paragraphs>220</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Times New Roman</vt:lpstr>
      <vt:lpstr>Tw Cen MT</vt:lpstr>
      <vt:lpstr>Damla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KONTROL EDEN Erdoğan ÇAĞLAR İç Satınalma Müdür 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56</cp:revision>
  <dcterms:created xsi:type="dcterms:W3CDTF">2021-04-05T10:38:51Z</dcterms:created>
  <dcterms:modified xsi:type="dcterms:W3CDTF">2021-04-12T10:50:23Z</dcterms:modified>
</cp:coreProperties>
</file>