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3" r:id="rId4"/>
    <p:sldId id="258" r:id="rId5"/>
    <p:sldId id="294" r:id="rId6"/>
    <p:sldId id="295" r:id="rId7"/>
    <p:sldId id="296" r:id="rId8"/>
    <p:sldId id="297" r:id="rId9"/>
    <p:sldId id="262" r:id="rId10"/>
    <p:sldId id="299" r:id="rId11"/>
    <p:sldId id="261" r:id="rId12"/>
    <p:sldId id="263" r:id="rId13"/>
    <p:sldId id="264" r:id="rId14"/>
    <p:sldId id="265" r:id="rId15"/>
    <p:sldId id="266" r:id="rId16"/>
    <p:sldId id="267" r:id="rId17"/>
    <p:sldId id="300" r:id="rId18"/>
    <p:sldId id="268" r:id="rId19"/>
    <p:sldId id="269" r:id="rId20"/>
    <p:sldId id="270" r:id="rId21"/>
    <p:sldId id="271" r:id="rId22"/>
    <p:sldId id="272" r:id="rId23"/>
    <p:sldId id="273" r:id="rId24"/>
    <p:sldId id="274" r:id="rId25"/>
    <p:sldId id="275" r:id="rId26"/>
    <p:sldId id="276" r:id="rId27"/>
    <p:sldId id="292"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301" r:id="rId44"/>
    <p:sldId id="302" r:id="rId45"/>
    <p:sldId id="303" r:id="rId46"/>
    <p:sldId id="304"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100B3FE2-EBAB-4741-8F71-F66E65EC85DB}">
          <p14:sldIdLst>
            <p14:sldId id="256"/>
            <p14:sldId id="257"/>
            <p14:sldId id="293"/>
            <p14:sldId id="258"/>
            <p14:sldId id="294"/>
            <p14:sldId id="295"/>
            <p14:sldId id="296"/>
            <p14:sldId id="297"/>
          </p14:sldIdLst>
        </p14:section>
        <p14:section name="Başlıksız Bölüm" id="{D589A2B9-5351-4DC9-8099-71233F2841D6}">
          <p14:sldIdLst>
            <p14:sldId id="262"/>
            <p14:sldId id="299"/>
            <p14:sldId id="261"/>
            <p14:sldId id="263"/>
            <p14:sldId id="264"/>
            <p14:sldId id="265"/>
            <p14:sldId id="266"/>
            <p14:sldId id="267"/>
            <p14:sldId id="300"/>
            <p14:sldId id="268"/>
            <p14:sldId id="269"/>
            <p14:sldId id="270"/>
            <p14:sldId id="271"/>
            <p14:sldId id="272"/>
            <p14:sldId id="273"/>
            <p14:sldId id="274"/>
            <p14:sldId id="275"/>
            <p14:sldId id="276"/>
            <p14:sldId id="292"/>
            <p14:sldId id="277"/>
            <p14:sldId id="278"/>
            <p14:sldId id="279"/>
            <p14:sldId id="280"/>
            <p14:sldId id="281"/>
            <p14:sldId id="282"/>
            <p14:sldId id="283"/>
            <p14:sldId id="284"/>
            <p14:sldId id="285"/>
            <p14:sldId id="286"/>
            <p14:sldId id="287"/>
            <p14:sldId id="288"/>
            <p14:sldId id="289"/>
            <p14:sldId id="290"/>
            <p14:sldId id="291"/>
            <p14:sldId id="301"/>
            <p14:sldId id="302"/>
            <p14:sldId id="303"/>
            <p14:sldId id="3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varScale="1">
        <p:scale>
          <a:sx n="115" d="100"/>
          <a:sy n="115" d="100"/>
        </p:scale>
        <p:origin x="3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4/9/2021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4/9/2021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4/9/2021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4/9/2021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4/9/2021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4734 </a:t>
            </a:r>
            <a:br>
              <a:rPr lang="tr-TR" dirty="0" smtClean="0"/>
            </a:br>
            <a:r>
              <a:rPr lang="tr-TR" dirty="0" smtClean="0"/>
              <a:t>sayılı kamu ihale kanunu</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81233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2915" y="1009620"/>
            <a:ext cx="9634451" cy="3653308"/>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İhale Komisyonu </a:t>
            </a:r>
            <a:r>
              <a:rPr lang="tr-TR" sz="2000" b="1" kern="0" dirty="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a:latin typeface="Calibri" panose="020F0502020204030204" pitchFamily="34" charset="0"/>
                <a:ea typeface="Times New Roman" panose="02020603050405020304" pitchFamily="18" charset="0"/>
                <a:cs typeface="Times New Roman" panose="02020603050405020304" pitchFamily="18" charset="0"/>
              </a:rPr>
              <a:t>Madde 6)</a:t>
            </a:r>
          </a:p>
          <a:p>
            <a:pPr indent="0">
              <a:spcAft>
                <a:spcPts val="0"/>
              </a:spcAft>
              <a:buNone/>
            </a:pP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yetkilisi; biri başkan olmak üzere, ikisinin ihale konusu işin uzmanı olması şartıyla, ilgili idare personelinden en az 4 kişinin ve muhasebe veya malî işlerden sorumlu bir personelin katılımıyla kurulacak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 az 5 ve tek sayıda kişiden oluşan</a:t>
            </a:r>
            <a:r>
              <a:rPr lang="tr-TR" dirty="0">
                <a:latin typeface="Times New Roman" panose="02020603050405020304" pitchFamily="18" charset="0"/>
                <a:ea typeface="Calibri" panose="020F0502020204030204" pitchFamily="34" charset="0"/>
                <a:cs typeface="Times New Roman" panose="02020603050405020304" pitchFamily="18" charset="0"/>
              </a:rPr>
              <a:t> ihale komisyonunu, yedek üyeler de dahil olmak üzere görevlendirir.</a:t>
            </a:r>
            <a:r>
              <a:rPr lang="tr-TR" baseline="30000"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İhaleyi yapan idarede yeterli sayı veya nitelikte personel bulunmaması halinde, bu Kanun kapsamındaki idarelerden komisyona üye alınabilir.</a:t>
            </a:r>
            <a:r>
              <a:rPr lang="tr-TR" sz="800"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Gerekli incelemeyi yapmalarını sağlamak amacıyla ihale işlem dosyasının birer örneği, ilân veya daveti izleyen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gün </a:t>
            </a:r>
            <a:r>
              <a:rPr lang="tr-TR" dirty="0">
                <a:latin typeface="Times New Roman" panose="02020603050405020304" pitchFamily="18" charset="0"/>
                <a:ea typeface="Calibri" panose="020F0502020204030204" pitchFamily="34" charset="0"/>
                <a:cs typeface="Times New Roman" panose="02020603050405020304" pitchFamily="18" charset="0"/>
              </a:rPr>
              <a:t>içinde ihale komisyonu üyelerine verilir.</a:t>
            </a:r>
          </a:p>
        </p:txBody>
      </p:sp>
    </p:spTree>
    <p:extLst>
      <p:ext uri="{BB962C8B-B14F-4D97-AF65-F5344CB8AC3E}">
        <p14:creationId xmlns:p14="http://schemas.microsoft.com/office/powerpoint/2010/main" val="3235831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6909" y="1354975"/>
            <a:ext cx="10199717" cy="4399794"/>
          </a:xfrm>
          <a:prstGeom prst="rect">
            <a:avLst/>
          </a:prstGeom>
        </p:spPr>
        <p:txBody>
          <a:bodyPr wrap="square">
            <a:spAutoFit/>
          </a:bodyPr>
          <a:lstStyle/>
          <a:p>
            <a:pPr algn="just">
              <a:lnSpc>
                <a:spcPct val="107000"/>
              </a:lnSpc>
              <a:spcAft>
                <a:spcPts val="800"/>
              </a:spcAft>
            </a:pPr>
            <a:r>
              <a:rPr lang="tr-TR" sz="4000" b="1" kern="0" dirty="0">
                <a:latin typeface="Times New Roman" panose="02020603050405020304" pitchFamily="18" charset="0"/>
                <a:ea typeface="Times New Roman" panose="02020603050405020304" pitchFamily="18" charset="0"/>
                <a:cs typeface="Times New Roman" panose="02020603050405020304" pitchFamily="18" charset="0"/>
              </a:rPr>
              <a:t>Eşik değerler </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(Madde 8)</a:t>
            </a:r>
          </a:p>
          <a:p>
            <a:pPr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Bu Kanunun 13 ve 63 üncü maddelerinin uygulanmasında yaklaşık maliyet dikkate alınarak kullanılacak eşik değerler aşağıda </a:t>
            </a:r>
            <a:r>
              <a:rPr lang="tr-TR" dirty="0" smtClean="0">
                <a:latin typeface="Times New Roman" panose="02020603050405020304" pitchFamily="18" charset="0"/>
                <a:ea typeface="Calibri" panose="020F0502020204030204" pitchFamily="34" charset="0"/>
                <a:cs typeface="Times New Roman" panose="02020603050405020304" pitchFamily="18" charset="0"/>
              </a:rPr>
              <a:t>belirtilmiştir. </a:t>
            </a:r>
            <a:r>
              <a:rPr lang="tr-TR" dirty="0">
                <a:latin typeface="Times New Roman" panose="02020603050405020304" pitchFamily="18" charset="0"/>
                <a:ea typeface="Calibri" panose="020F0502020204030204" pitchFamily="34" charset="0"/>
                <a:cs typeface="Times New Roman" panose="02020603050405020304" pitchFamily="18" charset="0"/>
              </a:rPr>
              <a:t>(</a:t>
            </a:r>
            <a:r>
              <a:rPr lang="tr-TR" i="1" dirty="0">
                <a:latin typeface="Times New Roman" panose="02020603050405020304" pitchFamily="18" charset="0"/>
                <a:ea typeface="Calibri" panose="020F0502020204030204" pitchFamily="34" charset="0"/>
                <a:cs typeface="Times New Roman" panose="02020603050405020304" pitchFamily="18" charset="0"/>
              </a:rPr>
              <a:t>Bu limitler </a:t>
            </a:r>
            <a:r>
              <a:rPr lang="tr-TR" i="1" u="sng" dirty="0">
                <a:latin typeface="Times New Roman" panose="02020603050405020304" pitchFamily="18" charset="0"/>
                <a:ea typeface="Calibri" panose="020F0502020204030204" pitchFamily="34" charset="0"/>
                <a:cs typeface="Times New Roman" panose="02020603050405020304" pitchFamily="18" charset="0"/>
              </a:rPr>
              <a:t>her yıl şubat </a:t>
            </a:r>
            <a:r>
              <a:rPr lang="tr-TR" i="1" dirty="0">
                <a:latin typeface="Times New Roman" panose="02020603050405020304" pitchFamily="18" charset="0"/>
                <a:ea typeface="Calibri" panose="020F0502020204030204" pitchFamily="34" charset="0"/>
                <a:cs typeface="Times New Roman" panose="02020603050405020304" pitchFamily="18" charset="0"/>
              </a:rPr>
              <a:t>ayında güncellenir.)</a:t>
            </a:r>
          </a:p>
          <a:p>
            <a:pPr>
              <a:spcAft>
                <a:spcPts val="0"/>
              </a:spcAft>
            </a:pPr>
            <a:endParaRPr lang="tr-TR" dirty="0">
              <a:latin typeface="Times New Roman" panose="02020603050405020304" pitchFamily="18" charset="0"/>
              <a:ea typeface="Calibri" panose="020F0502020204030204" pitchFamily="34" charset="0"/>
              <a:cs typeface="Times New Roman" panose="02020603050405020304" pitchFamily="18" charset="0"/>
            </a:endParaRPr>
          </a:p>
          <a:p>
            <a:r>
              <a:rPr lang="tr-TR" sz="4000" b="1" kern="0" dirty="0" smtClean="0">
                <a:latin typeface="Times New Roman" panose="02020603050405020304" pitchFamily="18" charset="0"/>
                <a:ea typeface="Times New Roman" panose="02020603050405020304" pitchFamily="18" charset="0"/>
                <a:cs typeface="Times New Roman" panose="02020603050405020304" pitchFamily="18" charset="0"/>
              </a:rPr>
              <a:t>Yaklaşık </a:t>
            </a:r>
            <a:r>
              <a:rPr lang="tr-TR" sz="4000" b="1" kern="0" dirty="0">
                <a:latin typeface="Times New Roman" panose="02020603050405020304" pitchFamily="18" charset="0"/>
                <a:ea typeface="Times New Roman" panose="02020603050405020304" pitchFamily="18" charset="0"/>
                <a:cs typeface="Times New Roman" panose="02020603050405020304" pitchFamily="18" charset="0"/>
              </a:rPr>
              <a:t>maliyet </a:t>
            </a:r>
            <a:r>
              <a:rPr lang="tr-TR" b="1" dirty="0" smtClean="0"/>
              <a:t>(</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Madde 9) </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tr-TR" dirty="0"/>
          </a:p>
          <a:p>
            <a:pPr algn="just"/>
            <a:r>
              <a:rPr lang="tr-TR" dirty="0"/>
              <a:t>        </a:t>
            </a:r>
            <a:r>
              <a:rPr lang="tr-TR" dirty="0">
                <a:latin typeface="Times New Roman" panose="02020603050405020304" pitchFamily="18" charset="0"/>
                <a:cs typeface="Times New Roman" panose="02020603050405020304" pitchFamily="18" charset="0"/>
              </a:rPr>
              <a:t>Mal veya hizmet alımları ile yapım işlerinin ihalesi yapılmadan önce idarece, her türlü fiyat araştırması yapılarak </a:t>
            </a:r>
            <a:r>
              <a:rPr lang="tr-TR" dirty="0" smtClean="0">
                <a:latin typeface="Times New Roman" panose="02020603050405020304" pitchFamily="18" charset="0"/>
                <a:cs typeface="Times New Roman" panose="02020603050405020304" pitchFamily="18" charset="0"/>
              </a:rPr>
              <a:t>KDV hariç </a:t>
            </a:r>
            <a:r>
              <a:rPr lang="tr-TR" dirty="0">
                <a:latin typeface="Times New Roman" panose="02020603050405020304" pitchFamily="18" charset="0"/>
                <a:cs typeface="Times New Roman" panose="02020603050405020304" pitchFamily="18" charset="0"/>
              </a:rPr>
              <a:t>olmak üzere yaklaşık maliyet belirlenir ve dayanaklarıyla birlikte bir hesap cetvelinde gösterilir.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Yaklaşık </a:t>
            </a:r>
            <a:r>
              <a:rPr lang="tr-TR" dirty="0">
                <a:latin typeface="Times New Roman" panose="02020603050405020304" pitchFamily="18" charset="0"/>
                <a:cs typeface="Times New Roman" panose="02020603050405020304" pitchFamily="18" charset="0"/>
              </a:rPr>
              <a:t>maliyete ihale ve ön yeterlik ilânlarında yer verilmez, isteklilere veya ihale süreci ile resmî ilişkisi olmayan diğer kişilere açıklanmaz.</a:t>
            </a:r>
          </a:p>
          <a:p>
            <a:pPr algn="ctr">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0293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80655" y="831273"/>
            <a:ext cx="10631978" cy="4304833"/>
          </a:xfrm>
          <a:prstGeom prst="rect">
            <a:avLst/>
          </a:prstGeom>
        </p:spPr>
        <p:txBody>
          <a:bodyPr wrap="square">
            <a:spAutoFit/>
          </a:bodyPr>
          <a:lstStyle/>
          <a:p>
            <a:pPr algn="just">
              <a:lnSpc>
                <a:spcPct val="107000"/>
              </a:lnSpc>
              <a:spcAft>
                <a:spcPts val="800"/>
              </a:spcAft>
            </a:pPr>
            <a:r>
              <a:rPr lang="tr-TR" sz="4400" b="1" dirty="0" smtClean="0">
                <a:latin typeface="Times New Roman" panose="02020603050405020304" pitchFamily="18" charset="0"/>
                <a:ea typeface="Calibri" panose="020F0502020204030204" pitchFamily="34" charset="0"/>
                <a:cs typeface="Times New Roman" panose="02020603050405020304" pitchFamily="18" charset="0"/>
              </a:rPr>
              <a:t>İhaleye Katılımda Yeterlik Kuralları </a:t>
            </a:r>
            <a:r>
              <a:rPr lang="tr-TR" sz="2000" dirty="0" smtClean="0">
                <a:latin typeface="Calibri" panose="020F0502020204030204" pitchFamily="34" charset="0"/>
                <a:ea typeface="Calibri" panose="020F0502020204030204" pitchFamily="34" charset="0"/>
                <a:cs typeface="Calibri" panose="020F0502020204030204" pitchFamily="34" charset="0"/>
              </a:rPr>
              <a:t>(</a:t>
            </a: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Madde 10)</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t>       </a:t>
            </a:r>
            <a:r>
              <a:rPr lang="tr-TR" dirty="0" smtClean="0">
                <a:latin typeface="Times New Roman" panose="02020603050405020304" pitchFamily="18" charset="0"/>
                <a:cs typeface="Times New Roman" panose="02020603050405020304" pitchFamily="18" charset="0"/>
              </a:rPr>
              <a:t>İhaleye </a:t>
            </a:r>
            <a:r>
              <a:rPr lang="tr-TR" dirty="0">
                <a:latin typeface="Times New Roman" panose="02020603050405020304" pitchFamily="18" charset="0"/>
                <a:cs typeface="Times New Roman" panose="02020603050405020304" pitchFamily="18" charset="0"/>
              </a:rPr>
              <a:t>katılacak isteklilerden, ekonomik ve malî yeterlik ile mesleki ve teknik yeterliklerinin belirlenmesine ilişkin olarak aşağıda belirtilen bilgi ve belgeler istenebilir</a:t>
            </a:r>
            <a:r>
              <a:rPr lang="tr-TR"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 Ekonomik ve Malî Yeterliliğinin belirlenmesi için; </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1</a:t>
            </a:r>
            <a:r>
              <a:rPr lang="tr-TR" dirty="0">
                <a:latin typeface="Times New Roman" panose="02020603050405020304" pitchFamily="18" charset="0"/>
                <a:ea typeface="Calibri" panose="020F0502020204030204" pitchFamily="34" charset="0"/>
                <a:cs typeface="Times New Roman" panose="02020603050405020304" pitchFamily="18" charset="0"/>
              </a:rPr>
              <a:t>) Bankalardan Temin Edilecek Belgeler </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2</a:t>
            </a:r>
            <a:r>
              <a:rPr lang="tr-TR" dirty="0">
                <a:latin typeface="Times New Roman" panose="02020603050405020304" pitchFamily="18" charset="0"/>
                <a:ea typeface="Calibri" panose="020F0502020204030204" pitchFamily="34" charset="0"/>
                <a:cs typeface="Times New Roman" panose="02020603050405020304" pitchFamily="18" charset="0"/>
              </a:rPr>
              <a:t>) İsteklinin Bilançosu ve Eşdeğer Belgeleri </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3) İsteklinin </a:t>
            </a:r>
            <a:r>
              <a:rPr lang="tr-TR" dirty="0">
                <a:latin typeface="Times New Roman" panose="02020603050405020304" pitchFamily="18" charset="0"/>
                <a:ea typeface="Calibri" panose="020F0502020204030204" pitchFamily="34" charset="0"/>
                <a:cs typeface="Times New Roman" panose="02020603050405020304" pitchFamily="18" charset="0"/>
              </a:rPr>
              <a:t>iş Hacmini Gösteren Belgeler</a:t>
            </a: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Mesleki ve Teknik Yeterliliğinin belirlenmesi için; </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1</a:t>
            </a:r>
            <a:r>
              <a:rPr lang="tr-TR" dirty="0">
                <a:latin typeface="Times New Roman" panose="02020603050405020304" pitchFamily="18" charset="0"/>
                <a:ea typeface="Calibri" panose="020F0502020204030204" pitchFamily="34" charset="0"/>
                <a:cs typeface="Times New Roman" panose="02020603050405020304" pitchFamily="18" charset="0"/>
              </a:rPr>
              <a:t>) İsteklinin mesleki faaliyetini sürdürdüğünü ve teklif vermeye yetkili olduğunu gösteren belgeler</a:t>
            </a: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      2</a:t>
            </a:r>
            <a:r>
              <a:rPr lang="tr-TR" dirty="0">
                <a:latin typeface="Times New Roman" panose="02020603050405020304" pitchFamily="18" charset="0"/>
                <a:ea typeface="Calibri" panose="020F0502020204030204" pitchFamily="34" charset="0"/>
                <a:cs typeface="Times New Roman" panose="02020603050405020304" pitchFamily="18" charset="0"/>
              </a:rPr>
              <a:t>) İş deneyim belgeleri </a:t>
            </a:r>
          </a:p>
        </p:txBody>
      </p:sp>
    </p:spTree>
    <p:extLst>
      <p:ext uri="{BB962C8B-B14F-4D97-AF65-F5344CB8AC3E}">
        <p14:creationId xmlns:p14="http://schemas.microsoft.com/office/powerpoint/2010/main" val="1158220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22218" y="232756"/>
            <a:ext cx="10565477" cy="6095002"/>
          </a:xfrm>
          <a:prstGeom prst="rect">
            <a:avLst/>
          </a:prstGeom>
        </p:spPr>
        <p:txBody>
          <a:bodyPr wrap="square">
            <a:spAutoFit/>
          </a:bodyPr>
          <a:lstStyle/>
          <a:p>
            <a:pPr indent="449580" algn="just">
              <a:lnSpc>
                <a:spcPct val="107000"/>
              </a:lnSpc>
              <a:spcAft>
                <a:spcPts val="800"/>
              </a:spcAft>
            </a:pPr>
            <a:r>
              <a:rPr lang="tr-TR" sz="2400" b="1" dirty="0">
                <a:latin typeface="Calibri" panose="020F0502020204030204" pitchFamily="34" charset="0"/>
                <a:ea typeface="Calibri" panose="020F0502020204030204" pitchFamily="34" charset="0"/>
                <a:cs typeface="Calibri" panose="020F0502020204030204" pitchFamily="34" charset="0"/>
              </a:rPr>
              <a:t>Aşağıda belirtilen durumlardaki istekliler ihale dışı bırakılır</a:t>
            </a:r>
            <a:r>
              <a:rPr lang="tr-TR" sz="1600" dirty="0" smtClean="0">
                <a:latin typeface="Calibri" panose="020F0502020204030204" pitchFamily="34" charset="0"/>
                <a:ea typeface="Calibri" panose="020F0502020204030204" pitchFamily="34" charset="0"/>
                <a:cs typeface="Calibri" panose="020F0502020204030204" pitchFamily="34" charset="0"/>
              </a:rPr>
              <a:t>: </a:t>
            </a:r>
            <a:r>
              <a:rPr lang="tr-TR" sz="1600" b="1" dirty="0" smtClean="0">
                <a:latin typeface="Calibri" panose="020F0502020204030204" pitchFamily="34" charset="0"/>
                <a:ea typeface="Calibri" panose="020F0502020204030204" pitchFamily="34" charset="0"/>
                <a:cs typeface="Calibri" panose="020F0502020204030204" pitchFamily="34" charset="0"/>
              </a:rPr>
              <a:t>(Madde 10)</a:t>
            </a:r>
            <a:endParaRPr lang="tr-TR" sz="1600" b="1"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a)</a:t>
            </a:r>
            <a:r>
              <a:rPr lang="tr-TR" sz="1600" dirty="0">
                <a:latin typeface="Times New Roman" panose="02020603050405020304" pitchFamily="18" charset="0"/>
                <a:ea typeface="Calibri" panose="020F0502020204030204" pitchFamily="34" charset="0"/>
                <a:cs typeface="Times New Roman" panose="02020603050405020304" pitchFamily="18" charset="0"/>
              </a:rPr>
              <a:t> İflas eden, tasfiye halinde olan, işleri mahkeme tarafından yürütülen, konkordato ilân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eden.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b)</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İflası </a:t>
            </a:r>
            <a:r>
              <a:rPr lang="tr-TR" sz="1600" dirty="0">
                <a:latin typeface="Times New Roman" panose="02020603050405020304" pitchFamily="18" charset="0"/>
                <a:ea typeface="Calibri" panose="020F0502020204030204" pitchFamily="34" charset="0"/>
                <a:cs typeface="Times New Roman" panose="02020603050405020304" pitchFamily="18" charset="0"/>
              </a:rPr>
              <a:t>ilân edilen, zorunlu tasfiye kararı verilen, alacaklılara karşı borçlarından dolayı mahkeme idaresi altında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bulunan. </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c)</a:t>
            </a:r>
            <a:r>
              <a:rPr lang="tr-TR" sz="1600" dirty="0">
                <a:latin typeface="Times New Roman" panose="02020603050405020304" pitchFamily="18" charset="0"/>
                <a:ea typeface="Calibri" panose="020F0502020204030204" pitchFamily="34" charset="0"/>
                <a:cs typeface="Times New Roman" panose="02020603050405020304" pitchFamily="18" charset="0"/>
              </a:rPr>
              <a:t> Türkiye'nin veya kendi ülkesinin mevzuat hükümleri uyarınca kesinleşmiş sosyal güvenlik prim borcu olan.</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 	d)</a:t>
            </a:r>
            <a:r>
              <a:rPr lang="tr-TR" sz="1600" dirty="0">
                <a:latin typeface="Times New Roman" panose="02020603050405020304" pitchFamily="18" charset="0"/>
                <a:ea typeface="Calibri" panose="020F0502020204030204" pitchFamily="34" charset="0"/>
                <a:cs typeface="Times New Roman" panose="02020603050405020304" pitchFamily="18" charset="0"/>
              </a:rPr>
              <a:t> Türkiye'nin veya kendi ülkesinin mevzuat hükümleri uyarınca kesinleşmiş vergi borcu olan.</a:t>
            </a:r>
          </a:p>
          <a:p>
            <a:pPr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e</a:t>
            </a:r>
            <a:r>
              <a:rPr lang="tr-TR" sz="1600" b="1" dirty="0">
                <a:latin typeface="Times New Roman" panose="02020603050405020304" pitchFamily="18" charset="0"/>
                <a:ea typeface="Calibri" panose="020F0502020204030204" pitchFamily="34" charset="0"/>
                <a:cs typeface="Times New Roman" panose="02020603050405020304" pitchFamily="18" charset="0"/>
              </a:rPr>
              <a:t>)</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tarihinden önceki 5 yıl içinde, mesleki faaliyetlerinden dolayı yargı kararıyla hüküm giyen.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f)</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tarihinden önceki 5 yıl içinde, ihaleyi yapan idareye yaptığı işler sırasında iş veya meslek ahlakına aykırı faaliyetlerde bulunduğu bu idare tarafından ispat edilen.</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g)</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tarihi itibariyle, mevzuatı gereği kayıtlı olduğu oda tarafından mesleki faaliyetten men edilmiş olan.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h) </a:t>
            </a:r>
            <a:r>
              <a:rPr lang="tr-TR" sz="1600" dirty="0">
                <a:latin typeface="Times New Roman" panose="02020603050405020304" pitchFamily="18" charset="0"/>
                <a:ea typeface="Calibri" panose="020F0502020204030204" pitchFamily="34" charset="0"/>
                <a:cs typeface="Times New Roman" panose="02020603050405020304" pitchFamily="18" charset="0"/>
              </a:rPr>
              <a:t>Bu maddede belirtilen bilgi ve belgeleri vermeyen veya yanıltıcı bilgi ve/veya sahte belge verdiği tespit edilen.</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i)</a:t>
            </a:r>
            <a:r>
              <a:rPr lang="tr-TR" sz="1600" dirty="0">
                <a:latin typeface="Times New Roman" panose="02020603050405020304" pitchFamily="18" charset="0"/>
                <a:ea typeface="Calibri" panose="020F0502020204030204" pitchFamily="34" charset="0"/>
                <a:cs typeface="Times New Roman" panose="02020603050405020304" pitchFamily="18" charset="0"/>
              </a:rPr>
              <a:t> 11 inci maddeye göre ihaleye katılamayacağı belirtildiği halde ihaleye katılan.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j) </a:t>
            </a:r>
            <a:r>
              <a:rPr lang="tr-TR" sz="1600" dirty="0">
                <a:latin typeface="Times New Roman" panose="02020603050405020304" pitchFamily="18" charset="0"/>
                <a:ea typeface="Calibri" panose="020F0502020204030204" pitchFamily="34" charset="0"/>
                <a:cs typeface="Times New Roman" panose="02020603050405020304" pitchFamily="18" charset="0"/>
              </a:rPr>
              <a:t>17 </a:t>
            </a:r>
            <a:r>
              <a:rPr lang="tr-TR" sz="1600" dirty="0" err="1">
                <a:latin typeface="Times New Roman" panose="02020603050405020304" pitchFamily="18" charset="0"/>
                <a:ea typeface="Calibri" panose="020F0502020204030204" pitchFamily="34" charset="0"/>
                <a:cs typeface="Times New Roman" panose="02020603050405020304" pitchFamily="18" charset="0"/>
              </a:rPr>
              <a:t>nci</a:t>
            </a:r>
            <a:r>
              <a:rPr lang="tr-TR" sz="1600" dirty="0">
                <a:latin typeface="Times New Roman" panose="02020603050405020304" pitchFamily="18" charset="0"/>
                <a:ea typeface="Calibri" panose="020F0502020204030204" pitchFamily="34" charset="0"/>
                <a:cs typeface="Times New Roman" panose="02020603050405020304" pitchFamily="18" charset="0"/>
              </a:rPr>
              <a:t> maddede belirtilen yasak fiil veya davranışlarda bulundukları tespit edilen.</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Bu madde kapsamında istenen belgelerden hangilerinin taahhütname olarak sunulabileceği Kurum tarafından belirlenir. Gerçeğe aykırı hususlar içeren taahhütname sunulması veya ihale üzerinde kalan istekli tarafından taahhüt altına alınan durumu tevsik eden belgelerin sözleşme imzalanmadan önce verilmemesi halinde bu durumda olanlar ihale dışı bırakılarak geçici teminatları gelir kaydedilir.</a:t>
            </a:r>
          </a:p>
        </p:txBody>
      </p:sp>
    </p:spTree>
    <p:extLst>
      <p:ext uri="{BB962C8B-B14F-4D97-AF65-F5344CB8AC3E}">
        <p14:creationId xmlns:p14="http://schemas.microsoft.com/office/powerpoint/2010/main" val="3133281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4525" y="-74814"/>
            <a:ext cx="10931236" cy="6435223"/>
          </a:xfrm>
          <a:prstGeom prst="rect">
            <a:avLst/>
          </a:prstGeom>
        </p:spPr>
        <p:txBody>
          <a:bodyPr wrap="square">
            <a:spAutoFit/>
          </a:bodyPr>
          <a:lstStyle/>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İhaleye katılamayacak </a:t>
            </a:r>
            <a:r>
              <a:rPr lang="tr-TR" sz="4400" b="1" kern="0" dirty="0" smtClean="0">
                <a:latin typeface="Calibri" panose="020F0502020204030204" pitchFamily="34" charset="0"/>
                <a:ea typeface="Times New Roman" panose="02020603050405020304" pitchFamily="18" charset="0"/>
                <a:cs typeface="Times New Roman" panose="02020603050405020304" pitchFamily="18" charset="0"/>
              </a:rPr>
              <a:t>olanlar </a:t>
            </a:r>
            <a:r>
              <a:rPr lang="tr-TR" sz="2000" b="1" kern="0"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Madde 11)</a:t>
            </a:r>
            <a:r>
              <a:rPr lang="tr-TR" sz="2000" dirty="0" smtClean="0">
                <a:latin typeface="Calibri" panose="020F0502020204030204" pitchFamily="34" charset="0"/>
                <a:ea typeface="Calibri" panose="020F0502020204030204" pitchFamily="34"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Aşağıda </a:t>
            </a:r>
            <a:r>
              <a:rPr lang="tr-TR" sz="1600" dirty="0">
                <a:latin typeface="Times New Roman" panose="02020603050405020304" pitchFamily="18" charset="0"/>
                <a:ea typeface="Calibri" panose="020F0502020204030204" pitchFamily="34" charset="0"/>
                <a:cs typeface="Times New Roman" panose="02020603050405020304" pitchFamily="18" charset="0"/>
              </a:rPr>
              <a:t>sayılanlar doğrudan veya dolaylı veya alt yüklenici olarak, kendileri veya başkaları adına hiçbir şekilde ihalelere katılamazlar:</a:t>
            </a: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a)</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Kamu </a:t>
            </a:r>
            <a:r>
              <a:rPr lang="tr-TR" sz="1600" dirty="0">
                <a:latin typeface="Times New Roman" panose="02020603050405020304" pitchFamily="18" charset="0"/>
                <a:ea typeface="Calibri" panose="020F0502020204030204" pitchFamily="34" charset="0"/>
                <a:cs typeface="Times New Roman" panose="02020603050405020304" pitchFamily="18" charset="0"/>
              </a:rPr>
              <a:t>ihalelerine katılmaktan yasaklanmış olanlar ile Terörle Mücadele kapsamına giren suçlardan veya örgütlü suçlardan veyahut rüşvet verme suçundan dolayı hükümlü bulunanlar.            </a:t>
            </a: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b)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İlgili </a:t>
            </a:r>
            <a:r>
              <a:rPr lang="tr-TR" sz="1600" dirty="0">
                <a:latin typeface="Times New Roman" panose="02020603050405020304" pitchFamily="18" charset="0"/>
                <a:ea typeface="Calibri" panose="020F0502020204030204" pitchFamily="34" charset="0"/>
                <a:cs typeface="Times New Roman" panose="02020603050405020304" pitchFamily="18" charset="0"/>
              </a:rPr>
              <a:t>mercilerce hileli iflas ettiğine karar verilenler.           </a:t>
            </a: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c)</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İhaleyi </a:t>
            </a:r>
            <a:r>
              <a:rPr lang="tr-TR" sz="1600" dirty="0">
                <a:latin typeface="Times New Roman" panose="02020603050405020304" pitchFamily="18" charset="0"/>
                <a:ea typeface="Calibri" panose="020F0502020204030204" pitchFamily="34" charset="0"/>
                <a:cs typeface="Times New Roman" panose="02020603050405020304" pitchFamily="18" charset="0"/>
              </a:rPr>
              <a:t>yapan idarenin ihale yetkilisi kişileri ile bu yetkiye sahip kurullarda görevli kişiler,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d)</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600" dirty="0">
                <a:latin typeface="Times New Roman" panose="02020603050405020304" pitchFamily="18" charset="0"/>
                <a:ea typeface="Calibri" panose="020F0502020204030204" pitchFamily="34" charset="0"/>
                <a:cs typeface="Times New Roman" panose="02020603050405020304" pitchFamily="18" charset="0"/>
              </a:rPr>
              <a:t>İhaleyi yapan idarenin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ihale konusu işle ilgili ihale </a:t>
            </a:r>
            <a:r>
              <a:rPr lang="tr-TR" sz="1600" dirty="0">
                <a:latin typeface="Times New Roman" panose="02020603050405020304" pitchFamily="18" charset="0"/>
                <a:ea typeface="Calibri" panose="020F0502020204030204" pitchFamily="34" charset="0"/>
                <a:cs typeface="Times New Roman" panose="02020603050405020304" pitchFamily="18" charset="0"/>
              </a:rPr>
              <a:t>işlemlerini hazırlamak, yürütmek, sonuçlandırmak ve onaylamakla görevli olanlar,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e)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(c) ve (d) bentlerinde belirtilen şahısların </a:t>
            </a:r>
            <a:r>
              <a:rPr lang="tr-TR" sz="1600" dirty="0">
                <a:latin typeface="Times New Roman" panose="02020603050405020304" pitchFamily="18" charset="0"/>
                <a:ea typeface="Calibri" panose="020F0502020204030204" pitchFamily="34" charset="0"/>
                <a:cs typeface="Times New Roman" panose="02020603050405020304" pitchFamily="18" charset="0"/>
              </a:rPr>
              <a:t>eşleri ve </a:t>
            </a:r>
            <a:r>
              <a:rPr lang="tr-TR" sz="1600" b="1" dirty="0">
                <a:latin typeface="Times New Roman" panose="02020603050405020304" pitchFamily="18" charset="0"/>
                <a:ea typeface="Calibri" panose="020F0502020204030204" pitchFamily="34" charset="0"/>
                <a:cs typeface="Times New Roman" panose="02020603050405020304" pitchFamily="18" charset="0"/>
              </a:rPr>
              <a:t>3. dereceye kadar kan ve 2. dereceye kadar </a:t>
            </a: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kayın hısımları</a:t>
            </a:r>
            <a:r>
              <a:rPr lang="tr-TR" sz="1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tr-TR" sz="1600" dirty="0">
                <a:latin typeface="Times New Roman" panose="02020603050405020304" pitchFamily="18" charset="0"/>
                <a:ea typeface="Calibri" panose="020F0502020204030204" pitchFamily="34" charset="0"/>
                <a:cs typeface="Times New Roman" panose="02020603050405020304" pitchFamily="18" charset="0"/>
              </a:rPr>
              <a:t>ile evlatlıkları ve evlat edinenleri,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f)</a:t>
            </a:r>
            <a:r>
              <a:rPr lang="tr-TR" sz="1600" dirty="0">
                <a:latin typeface="Times New Roman" panose="02020603050405020304" pitchFamily="18" charset="0"/>
                <a:ea typeface="Calibri" panose="020F0502020204030204" pitchFamily="34" charset="0"/>
                <a:cs typeface="Times New Roman" panose="02020603050405020304" pitchFamily="18" charset="0"/>
              </a:rPr>
              <a:t> (c)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(d) ve (e) </a:t>
            </a:r>
            <a:r>
              <a:rPr lang="tr-TR" sz="1600" dirty="0">
                <a:latin typeface="Times New Roman" panose="02020603050405020304" pitchFamily="18" charset="0"/>
                <a:ea typeface="Calibri" panose="020F0502020204030204" pitchFamily="34" charset="0"/>
                <a:cs typeface="Times New Roman" panose="02020603050405020304" pitchFamily="18" charset="0"/>
              </a:rPr>
              <a:t>bentlerinde belirtilen şahısların ve yine bu şahısların  ortakları ile şirketleri (bu kişilerin yönetim kurullarında görevli bulunmadıkları veya sermayesinin % 10'undan fazlasına sahip olmadıkları anonim şirketler hariç).</a:t>
            </a:r>
          </a:p>
          <a:p>
            <a:pPr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  İhale konusu işin danışmanlık hizmetlerini yapan yükleniciler bu işin ihalesine katılamazlar.  </a:t>
            </a:r>
          </a:p>
          <a:p>
            <a:pPr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İhaleyi </a:t>
            </a:r>
            <a:r>
              <a:rPr lang="tr-TR" sz="1600" dirty="0">
                <a:latin typeface="Times New Roman" panose="02020603050405020304" pitchFamily="18" charset="0"/>
                <a:ea typeface="Calibri" panose="020F0502020204030204" pitchFamily="34" charset="0"/>
                <a:cs typeface="Times New Roman" panose="02020603050405020304" pitchFamily="18" charset="0"/>
              </a:rPr>
              <a:t>yapan idare bünyesinde bulunan veya idare ile ilgili her ne amaçla kurulmuş olursa olsun vakıf, dernek, birlik, sandık gibi kuruluşlar ile bu kuruluşların ortak oldukları şirketler bu idarelerin ihalelerine katılamazlar</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Bu yasaklara rağmen ihaleye katılan istekliler ihale dışı bırakılarak geçici teminatları gelir kaydedilir</a:t>
            </a:r>
            <a:r>
              <a:rPr lang="tr-TR" sz="1600" dirty="0">
                <a:latin typeface="Times New Roman" panose="02020603050405020304" pitchFamily="18" charset="0"/>
                <a:ea typeface="Calibri" panose="020F0502020204030204" pitchFamily="34" charset="0"/>
                <a:cs typeface="Times New Roman" panose="02020603050405020304" pitchFamily="18" charset="0"/>
              </a:rPr>
              <a:t>. Ayrıca, bu durumun tekliflerin değerlendirmesi aşamasında tespit edilememesi nedeniyle bunlardan biri üzerine ihale yapılmışsa, teminatı gelir kaydedilerek ihale iptal edilir.</a:t>
            </a:r>
          </a:p>
        </p:txBody>
      </p:sp>
    </p:spTree>
    <p:extLst>
      <p:ext uri="{BB962C8B-B14F-4D97-AF65-F5344CB8AC3E}">
        <p14:creationId xmlns:p14="http://schemas.microsoft.com/office/powerpoint/2010/main" val="3015969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4851" y="698445"/>
            <a:ext cx="10083338" cy="4897559"/>
          </a:xfrm>
          <a:prstGeom prst="rect">
            <a:avLst/>
          </a:prstGeom>
        </p:spPr>
        <p:txBody>
          <a:bodyPr wrap="square">
            <a:spAutoFit/>
          </a:bodyPr>
          <a:lstStyle/>
          <a:p>
            <a:pPr indent="449580" algn="just">
              <a:lnSpc>
                <a:spcPct val="107000"/>
              </a:lnSpc>
              <a:spcAft>
                <a:spcPts val="800"/>
              </a:spcAft>
            </a:pPr>
            <a:r>
              <a:rPr lang="tr-TR" sz="4400" b="1" dirty="0">
                <a:latin typeface="Times New Roman" panose="02020603050405020304" pitchFamily="18" charset="0"/>
                <a:ea typeface="Calibri" panose="020F0502020204030204" pitchFamily="34" charset="0"/>
                <a:cs typeface="Times New Roman" panose="02020603050405020304" pitchFamily="18" charset="0"/>
              </a:rPr>
              <a:t>Teknik </a:t>
            </a:r>
            <a:r>
              <a:rPr lang="tr-TR" sz="4400" b="1" dirty="0" smtClean="0">
                <a:latin typeface="Times New Roman" panose="02020603050405020304" pitchFamily="18" charset="0"/>
                <a:ea typeface="Calibri" panose="020F0502020204030204" pitchFamily="34" charset="0"/>
                <a:cs typeface="Times New Roman" panose="02020603050405020304" pitchFamily="18" charset="0"/>
              </a:rPr>
              <a:t>Şartnameler  </a:t>
            </a:r>
            <a:r>
              <a:rPr lang="tr-TR" b="1" dirty="0" smtClean="0">
                <a:latin typeface="Calibri" panose="020F0502020204030204" pitchFamily="34" charset="0"/>
                <a:ea typeface="Calibri" panose="020F0502020204030204" pitchFamily="34" charset="0"/>
                <a:cs typeface="Calibri" panose="020F0502020204030204" pitchFamily="34" charset="0"/>
              </a:rPr>
              <a:t>(Madde </a:t>
            </a:r>
            <a:r>
              <a:rPr lang="tr-TR" b="1" dirty="0">
                <a:latin typeface="Calibri" panose="020F0502020204030204" pitchFamily="34" charset="0"/>
                <a:ea typeface="Calibri" panose="020F0502020204030204" pitchFamily="34" charset="0"/>
                <a:cs typeface="Calibri" panose="020F0502020204030204" pitchFamily="34" charset="0"/>
              </a:rPr>
              <a:t>12)</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konusu mal veya hizmet alımları ile yapım işlerinin her türlü özelliğini belirten idari ve teknik şartnamelerin idarelerce hazırlanması esastır.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Belirlenen teknik kriterler;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-Verimliliği ve fonksiyonelliği sağlamalı,</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-Rekabeti engelleyici hususlar içermemeli,</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-Fırsat eşitliği sağlamaya yönelik olmalıdır.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-Sadece, işin teknik özelliklerine ve tanımlamalara yer verilmelidir.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-Marka, model, patent vb. hususlara yer verilemez.</a:t>
            </a:r>
          </a:p>
          <a:p>
            <a:pPr indent="449580" algn="just">
              <a:lnSpc>
                <a:spcPct val="107000"/>
              </a:lnSpc>
              <a:spcAft>
                <a:spcPts val="800"/>
              </a:spcAft>
            </a:pPr>
            <a:r>
              <a:rPr lang="tr-TR" dirty="0" smtClean="0">
                <a:latin typeface="Times New Roman" panose="02020603050405020304" pitchFamily="18" charset="0"/>
                <a:cs typeface="Times New Roman" panose="02020603050405020304" pitchFamily="18" charset="0"/>
              </a:rPr>
              <a:t>Ancak</a:t>
            </a:r>
            <a:r>
              <a:rPr lang="tr-TR" dirty="0">
                <a:latin typeface="Times New Roman" panose="02020603050405020304" pitchFamily="18" charset="0"/>
                <a:cs typeface="Times New Roman" panose="02020603050405020304" pitchFamily="18" charset="0"/>
              </a:rPr>
              <a:t>, ulusal ve/veya uluslararası teknik standartların bulunmaması veya teknik özelliklerin belirlenmesinin mümkün olmaması hallerinde "veya dengi" ifadesine yer verilmek şartıyla </a:t>
            </a:r>
            <a:r>
              <a:rPr lang="tr-TR" b="1" dirty="0">
                <a:latin typeface="Times New Roman" panose="02020603050405020304" pitchFamily="18" charset="0"/>
                <a:cs typeface="Times New Roman" panose="02020603050405020304" pitchFamily="18" charset="0"/>
              </a:rPr>
              <a:t>marka veya model belirtilebilir</a:t>
            </a:r>
            <a:r>
              <a:rPr lang="tr-TR" b="1"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7329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798517220"/>
              </p:ext>
            </p:extLst>
          </p:nvPr>
        </p:nvGraphicFramePr>
        <p:xfrm>
          <a:off x="1039092" y="99741"/>
          <a:ext cx="10848110" cy="6518668"/>
        </p:xfrm>
        <a:graphic>
          <a:graphicData uri="http://schemas.openxmlformats.org/drawingml/2006/table">
            <a:tbl>
              <a:tblPr>
                <a:tableStyleId>{5C22544A-7EE6-4342-B048-85BDC9FD1C3A}</a:tableStyleId>
              </a:tblPr>
              <a:tblGrid>
                <a:gridCol w="5982711">
                  <a:extLst>
                    <a:ext uri="{9D8B030D-6E8A-4147-A177-3AD203B41FA5}">
                      <a16:colId xmlns:a16="http://schemas.microsoft.com/office/drawing/2014/main" val="2786270270"/>
                    </a:ext>
                  </a:extLst>
                </a:gridCol>
                <a:gridCol w="1442352">
                  <a:extLst>
                    <a:ext uri="{9D8B030D-6E8A-4147-A177-3AD203B41FA5}">
                      <a16:colId xmlns:a16="http://schemas.microsoft.com/office/drawing/2014/main" val="2199548767"/>
                    </a:ext>
                  </a:extLst>
                </a:gridCol>
                <a:gridCol w="3423047">
                  <a:extLst>
                    <a:ext uri="{9D8B030D-6E8A-4147-A177-3AD203B41FA5}">
                      <a16:colId xmlns:a16="http://schemas.microsoft.com/office/drawing/2014/main" val="1514209282"/>
                    </a:ext>
                  </a:extLst>
                </a:gridCol>
              </a:tblGrid>
              <a:tr h="222174">
                <a:tc gridSpan="3">
                  <a:txBody>
                    <a:bodyPr/>
                    <a:lstStyle/>
                    <a:p>
                      <a:pPr algn="ctr" fontAlgn="ctr"/>
                      <a:r>
                        <a:rPr lang="tr-TR" sz="1200" u="none" strike="noStrike" dirty="0">
                          <a:effectLst/>
                        </a:rPr>
                        <a:t>        </a:t>
                      </a:r>
                      <a:r>
                        <a:rPr lang="tr-TR" sz="1200" u="none" strike="noStrike" dirty="0" smtClean="0">
                          <a:effectLst/>
                        </a:rPr>
                        <a:t>    </a:t>
                      </a:r>
                      <a:r>
                        <a:rPr lang="tr-TR" sz="1200" u="none" strike="noStrike" dirty="0">
                          <a:effectLst/>
                        </a:rPr>
                        <a:t>01 ŞUBAT 2021 TARİHİNDEN İTİBAREN GEÇERLİ OLAN </a:t>
                      </a:r>
                      <a:r>
                        <a:rPr lang="tr-TR" sz="1200" u="none" strike="noStrike" dirty="0" smtClean="0">
                          <a:effectLst/>
                        </a:rPr>
                        <a:t>İLAN</a:t>
                      </a:r>
                      <a:r>
                        <a:rPr lang="tr-TR" sz="1200" u="none" strike="noStrike" baseline="0" dirty="0" smtClean="0">
                          <a:effectLst/>
                        </a:rPr>
                        <a:t> </a:t>
                      </a:r>
                      <a:r>
                        <a:rPr lang="tr-TR" sz="1200" u="none" strike="noStrike" dirty="0" smtClean="0">
                          <a:effectLst/>
                        </a:rPr>
                        <a:t>SÜRELERİ </a:t>
                      </a:r>
                      <a:r>
                        <a:rPr lang="tr-TR" sz="1200" u="none" strike="noStrike" dirty="0">
                          <a:effectLst/>
                        </a:rPr>
                        <a:t>VE LİMİTLERİ </a:t>
                      </a:r>
                      <a:r>
                        <a:rPr lang="tr-TR" sz="1200" u="none" strike="noStrike" dirty="0" smtClean="0">
                          <a:effectLst/>
                        </a:rPr>
                        <a:t>(MADDE 13)</a:t>
                      </a:r>
                      <a:endParaRPr lang="tr-TR" sz="1200" b="1" i="0" u="none" strike="noStrike" dirty="0">
                        <a:effectLst/>
                        <a:latin typeface="Arial" panose="020B0604020202020204" pitchFamily="34" charset="0"/>
                      </a:endParaRPr>
                    </a:p>
                  </a:txBody>
                  <a:tcPr marL="5348" marR="5348" marT="5348"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80706884"/>
                  </a:ext>
                </a:extLst>
              </a:tr>
              <a:tr h="17702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tr-TR" sz="1200" u="none" strike="noStrike" dirty="0">
                          <a:effectLst/>
                        </a:rPr>
                        <a:t> </a:t>
                      </a:r>
                      <a:r>
                        <a:rPr lang="tr-TR" sz="1200" u="none" strike="noStrike" dirty="0" smtClean="0">
                          <a:effectLst/>
                        </a:rPr>
                        <a:t>            </a:t>
                      </a:r>
                      <a:r>
                        <a:rPr lang="tr-TR" sz="12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1200" i="1" dirty="0" smtClean="0">
                          <a:latin typeface="Times New Roman" panose="02020603050405020304" pitchFamily="18" charset="0"/>
                          <a:ea typeface="Calibri" panose="020F0502020204030204" pitchFamily="34" charset="0"/>
                          <a:cs typeface="Times New Roman" panose="02020603050405020304" pitchFamily="18" charset="0"/>
                        </a:rPr>
                        <a:t>Bu limitler </a:t>
                      </a:r>
                      <a:r>
                        <a:rPr lang="tr-TR" sz="1200" i="1" u="sng" dirty="0" smtClean="0">
                          <a:latin typeface="Times New Roman" panose="02020603050405020304" pitchFamily="18" charset="0"/>
                          <a:ea typeface="Calibri" panose="020F0502020204030204" pitchFamily="34" charset="0"/>
                          <a:cs typeface="Times New Roman" panose="02020603050405020304" pitchFamily="18" charset="0"/>
                        </a:rPr>
                        <a:t>her yıl şubat </a:t>
                      </a:r>
                      <a:r>
                        <a:rPr lang="tr-TR" sz="1200" i="1" dirty="0" smtClean="0">
                          <a:latin typeface="Times New Roman" panose="02020603050405020304" pitchFamily="18" charset="0"/>
                          <a:ea typeface="Calibri" panose="020F0502020204030204" pitchFamily="34" charset="0"/>
                          <a:cs typeface="Times New Roman" panose="02020603050405020304" pitchFamily="18" charset="0"/>
                        </a:rPr>
                        <a:t>ayında güncellenir.)</a:t>
                      </a:r>
                    </a:p>
                    <a:p>
                      <a:pPr algn="l" fontAlgn="b"/>
                      <a:endParaRPr lang="tr-TR" sz="1200" b="0"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extLst>
                  <a:ext uri="{0D108BD9-81ED-4DB2-BD59-A6C34878D82A}">
                    <a16:rowId xmlns:a16="http://schemas.microsoft.com/office/drawing/2014/main" val="4237153958"/>
                  </a:ext>
                </a:extLst>
              </a:tr>
              <a:tr h="177029">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4031249013"/>
                  </a:ext>
                </a:extLst>
              </a:tr>
              <a:tr h="177029">
                <a:tc>
                  <a:txBody>
                    <a:bodyPr/>
                    <a:lstStyle/>
                    <a:p>
                      <a:pPr algn="l" fontAlgn="b"/>
                      <a:r>
                        <a:rPr lang="nn-NO" sz="1200" u="none" strike="noStrike" dirty="0">
                          <a:effectLst/>
                        </a:rPr>
                        <a:t>İHALE İLAN SÜRELERİ VE KURALLARI  </a:t>
                      </a:r>
                      <a:endParaRPr lang="nn-NO" sz="1200" b="1"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827732807"/>
                  </a:ext>
                </a:extLst>
              </a:tr>
              <a:tr h="177029">
                <a:tc>
                  <a:txBody>
                    <a:bodyPr/>
                    <a:lstStyle/>
                    <a:p>
                      <a:pPr algn="l" fontAlgn="b"/>
                      <a:r>
                        <a:rPr lang="tr-TR" sz="1200" u="none" strike="noStrike" dirty="0">
                          <a:effectLst/>
                        </a:rPr>
                        <a:t> </a:t>
                      </a:r>
                      <a:endParaRPr lang="tr-TR" sz="1200" b="1"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506701100"/>
                  </a:ext>
                </a:extLst>
              </a:tr>
              <a:tr h="177029">
                <a:tc>
                  <a:txBody>
                    <a:bodyPr/>
                    <a:lstStyle/>
                    <a:p>
                      <a:pPr algn="l" fontAlgn="b"/>
                      <a:r>
                        <a:rPr lang="tr-TR" sz="1200" u="none" strike="noStrike" dirty="0">
                          <a:effectLst/>
                        </a:rPr>
                        <a:t>MAL VE HİZMET ALIMLARININ İLAN SÜRELERİ </a:t>
                      </a:r>
                      <a:endParaRPr lang="tr-TR" sz="1200" b="1"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extLst>
                  <a:ext uri="{0D108BD9-81ED-4DB2-BD59-A6C34878D82A}">
                    <a16:rowId xmlns:a16="http://schemas.microsoft.com/office/drawing/2014/main" val="4223657742"/>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İLAN SÜRELERİ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extLst>
                  <a:ext uri="{0D108BD9-81ED-4DB2-BD59-A6C34878D82A}">
                    <a16:rowId xmlns:a16="http://schemas.microsoft.com/office/drawing/2014/main" val="1759393751"/>
                  </a:ext>
                </a:extLst>
              </a:tr>
              <a:tr h="177029">
                <a:tc>
                  <a:txBody>
                    <a:bodyPr/>
                    <a:lstStyle/>
                    <a:p>
                      <a:pPr algn="l" fontAlgn="b"/>
                      <a:r>
                        <a:rPr lang="tr-TR" sz="1200" u="none" strike="noStrike">
                          <a:effectLst/>
                        </a:rPr>
                        <a:t>Yaklaşık Maliyeti 242.832,00 TL kadar olan mal ve hizmet alımları için ilan süresi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7 Gün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2 ayrı yerel gazetede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3717644057"/>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481985412"/>
                  </a:ext>
                </a:extLst>
              </a:tr>
              <a:tr h="255674">
                <a:tc>
                  <a:txBody>
                    <a:bodyPr/>
                    <a:lstStyle/>
                    <a:p>
                      <a:pPr algn="l" fontAlgn="b"/>
                      <a:r>
                        <a:rPr lang="tr-TR" sz="1200" u="none" strike="noStrike">
                          <a:effectLst/>
                        </a:rPr>
                        <a:t>Yaklaşık Maliyeti 242.832,00 TL ile 485.689,00 TL Mal ve Hizmet alımları ilan süresi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14 Gün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ve yerel gazetelerin birinde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900027245"/>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3485018257"/>
                  </a:ext>
                </a:extLst>
              </a:tr>
              <a:tr h="255674">
                <a:tc>
                  <a:txBody>
                    <a:bodyPr/>
                    <a:lstStyle/>
                    <a:p>
                      <a:pPr algn="l" fontAlgn="b"/>
                      <a:r>
                        <a:rPr lang="tr-TR" sz="1200" u="none" strike="noStrike" dirty="0">
                          <a:effectLst/>
                        </a:rPr>
                        <a:t>Yaklaşık Maliyeti 485.689,00 TL üzerinde ve eşik değerin altında olan mal ve hizmet alımları</a:t>
                      </a:r>
                      <a:endParaRPr lang="tr-TR" sz="1200" b="0"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a:effectLst/>
                        </a:rPr>
                        <a:t>21 Gün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ve yerel gazetelerin birinde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345620392"/>
                  </a:ext>
                </a:extLst>
              </a:tr>
              <a:tr h="177029">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extLst>
                  <a:ext uri="{0D108BD9-81ED-4DB2-BD59-A6C34878D82A}">
                    <a16:rowId xmlns:a16="http://schemas.microsoft.com/office/drawing/2014/main" val="1220486464"/>
                  </a:ext>
                </a:extLst>
              </a:tr>
              <a:tr h="177029">
                <a:tc>
                  <a:txBody>
                    <a:bodyPr/>
                    <a:lstStyle/>
                    <a:p>
                      <a:pPr algn="l" fontAlgn="b"/>
                      <a:r>
                        <a:rPr lang="tr-TR" sz="1200" u="none" strike="noStrike">
                          <a:effectLst/>
                        </a:rPr>
                        <a:t>YAPIM İŞLERİNİN İLAN SÜRELERİ </a:t>
                      </a:r>
                      <a:endParaRPr lang="tr-TR" sz="1200" b="1"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785453012"/>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3439476032"/>
                  </a:ext>
                </a:extLst>
              </a:tr>
              <a:tr h="177029">
                <a:tc>
                  <a:txBody>
                    <a:bodyPr/>
                    <a:lstStyle/>
                    <a:p>
                      <a:pPr algn="l" fontAlgn="b"/>
                      <a:r>
                        <a:rPr lang="tr-TR" sz="1200" u="none" strike="noStrike">
                          <a:effectLst/>
                        </a:rPr>
                        <a:t>Yaklaşık maliyeti  485.689,00 TL kadar olan yapım işlerinin ihalesi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7 Gün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2 ayrı yerel gazetede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433326946"/>
                  </a:ext>
                </a:extLst>
              </a:tr>
              <a:tr h="177029">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tc>
                  <a:txBody>
                    <a:bodyPr/>
                    <a:lstStyle/>
                    <a:p>
                      <a:pPr algn="ctr" fontAlgn="b"/>
                      <a:r>
                        <a:rPr lang="tr-TR" sz="1200" u="none" strike="noStrike" dirty="0">
                          <a:effectLst/>
                        </a:rPr>
                        <a:t> </a:t>
                      </a:r>
                      <a:endParaRPr lang="tr-TR" sz="1200" b="1" i="0" u="none" strike="noStrike" dirty="0">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1002199640"/>
                  </a:ext>
                </a:extLst>
              </a:tr>
              <a:tr h="255674">
                <a:tc>
                  <a:txBody>
                    <a:bodyPr/>
                    <a:lstStyle/>
                    <a:p>
                      <a:pPr algn="l" fontAlgn="b"/>
                      <a:r>
                        <a:rPr lang="tr-TR" sz="1200" u="none" strike="noStrike">
                          <a:effectLst/>
                        </a:rPr>
                        <a:t>Yaklaşık maliyeti 485.689,00 TL ile 4.047.628,00 TL arasında olan  yapım işlerinin ihalesi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14 Gün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ve yerel gazetelerin birinde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396058622"/>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1087995229"/>
                  </a:ext>
                </a:extLst>
              </a:tr>
              <a:tr h="255674">
                <a:tc>
                  <a:txBody>
                    <a:bodyPr/>
                    <a:lstStyle/>
                    <a:p>
                      <a:pPr algn="l" fontAlgn="b"/>
                      <a:r>
                        <a:rPr lang="tr-TR" sz="1200" u="none" strike="noStrike">
                          <a:effectLst/>
                        </a:rPr>
                        <a:t>Yaklaşık Maliyeti 4.047.628,00 TL nin üzerinde ve eşik değerin altında olan Yapım İşleri İhalesi</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21 Gün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ve yerel gazetelerin birinde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768945968"/>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097157863"/>
                  </a:ext>
                </a:extLst>
              </a:tr>
              <a:tr h="177029">
                <a:tc>
                  <a:txBody>
                    <a:bodyPr/>
                    <a:lstStyle/>
                    <a:p>
                      <a:pPr algn="l" fontAlgn="b"/>
                      <a:r>
                        <a:rPr lang="tr-TR" sz="1200" u="none" strike="noStrike">
                          <a:effectLst/>
                        </a:rPr>
                        <a:t>En az birer defa yayımlanmak suretiyle ilan edilir.</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607074902"/>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1014600572"/>
                  </a:ext>
                </a:extLst>
              </a:tr>
              <a:tr h="255674">
                <a:tc>
                  <a:txBody>
                    <a:bodyPr/>
                    <a:lstStyle/>
                    <a:p>
                      <a:pPr algn="l" fontAlgn="b"/>
                      <a:r>
                        <a:rPr lang="tr-TR" sz="1200" u="none" strike="noStrike">
                          <a:effectLst/>
                        </a:rPr>
                        <a:t>Yaklaşık maliyeti 8. Maddede yer alan eşik değelere eşit veya bu değerleri aşan ihalelerden </a:t>
                      </a:r>
                      <a:endParaRPr lang="tr-TR" sz="1200" b="1"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454114090"/>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465582879"/>
                  </a:ext>
                </a:extLst>
              </a:tr>
              <a:tr h="255674">
                <a:tc>
                  <a:txBody>
                    <a:bodyPr/>
                    <a:lstStyle/>
                    <a:p>
                      <a:pPr algn="l" fontAlgn="b"/>
                      <a:r>
                        <a:rPr lang="tr-TR" sz="1200" u="none" strike="noStrike">
                          <a:effectLst/>
                        </a:rPr>
                        <a:t>1) Açık İhale Usulü ile yapılacak olanların ilanları, ihale tarihinden en az </a:t>
                      </a:r>
                      <a:endParaRPr lang="tr-TR" sz="1200" b="1"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40 Gün Önce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en az bir defa yayımlanır</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900758005"/>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748447700"/>
                  </a:ext>
                </a:extLst>
              </a:tr>
              <a:tr h="255674">
                <a:tc>
                  <a:txBody>
                    <a:bodyPr/>
                    <a:lstStyle/>
                    <a:p>
                      <a:pPr algn="l" fontAlgn="b"/>
                      <a:r>
                        <a:rPr lang="tr-TR" sz="1200" u="none" strike="noStrike">
                          <a:effectLst/>
                        </a:rPr>
                        <a:t>2) Belli İstekliler arasında ihale usulü ile yapılacak olanların ön yeterlik ilanları, son başvuru tarihinden </a:t>
                      </a:r>
                      <a:endParaRPr lang="tr-TR" sz="1200" b="1"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14 Gün Önce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en az bir defa yayımlanır</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2756456496"/>
                  </a:ext>
                </a:extLst>
              </a:tr>
              <a:tr h="177029">
                <a:tc>
                  <a:txBody>
                    <a:bodyPr/>
                    <a:lstStyle/>
                    <a:p>
                      <a:pPr algn="l" fontAlgn="b"/>
                      <a:r>
                        <a:rPr lang="tr-TR" sz="1200" u="none" strike="noStrike">
                          <a:effectLst/>
                        </a:rPr>
                        <a:t> </a:t>
                      </a:r>
                      <a:endParaRPr lang="tr-TR" sz="1200" b="0"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 </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1137653812"/>
                  </a:ext>
                </a:extLst>
              </a:tr>
              <a:tr h="255674">
                <a:tc>
                  <a:txBody>
                    <a:bodyPr/>
                    <a:lstStyle/>
                    <a:p>
                      <a:pPr algn="l" fontAlgn="b"/>
                      <a:r>
                        <a:rPr lang="tr-TR" sz="1200" u="none" strike="noStrike">
                          <a:effectLst/>
                        </a:rPr>
                        <a:t>3) Pazarlık usulü ile yapılacak olanların ilanları, ihale tarihinden en az </a:t>
                      </a:r>
                      <a:endParaRPr lang="tr-TR" sz="1200" b="1" i="0" u="none" strike="noStrike">
                        <a:effectLst/>
                        <a:latin typeface="Arial" panose="020B0604020202020204" pitchFamily="34" charset="0"/>
                      </a:endParaRPr>
                    </a:p>
                  </a:txBody>
                  <a:tcPr marL="5348" marR="5348" marT="5348" marB="0" anchor="b"/>
                </a:tc>
                <a:tc>
                  <a:txBody>
                    <a:bodyPr/>
                    <a:lstStyle/>
                    <a:p>
                      <a:pPr algn="ctr" fontAlgn="b"/>
                      <a:r>
                        <a:rPr lang="tr-TR" sz="1200" u="none" strike="noStrike">
                          <a:effectLst/>
                        </a:rPr>
                        <a:t>25 Gün Önce </a:t>
                      </a:r>
                      <a:endParaRPr lang="tr-TR" sz="1200" b="1" i="0" u="none" strike="noStrike">
                        <a:effectLst/>
                        <a:latin typeface="Arial" panose="020B0604020202020204" pitchFamily="34" charset="0"/>
                      </a:endParaRPr>
                    </a:p>
                  </a:txBody>
                  <a:tcPr marL="5348" marR="5348" marT="5348" marB="0" anchor="b"/>
                </a:tc>
                <a:tc>
                  <a:txBody>
                    <a:bodyPr/>
                    <a:lstStyle/>
                    <a:p>
                      <a:pPr algn="l" fontAlgn="b"/>
                      <a:r>
                        <a:rPr lang="tr-TR" sz="1200" u="none" strike="noStrike" dirty="0">
                          <a:effectLst/>
                        </a:rPr>
                        <a:t>Kamu İhale Bülteninde en az bir defa yayımlanır</a:t>
                      </a:r>
                      <a:endParaRPr lang="tr-TR" sz="1200" b="0" i="0" u="none" strike="noStrike" dirty="0">
                        <a:effectLst/>
                        <a:latin typeface="Arial" panose="020B0604020202020204" pitchFamily="34" charset="0"/>
                      </a:endParaRPr>
                    </a:p>
                  </a:txBody>
                  <a:tcPr marL="5348" marR="5348" marT="5348" marB="0" anchor="b"/>
                </a:tc>
                <a:extLst>
                  <a:ext uri="{0D108BD9-81ED-4DB2-BD59-A6C34878D82A}">
                    <a16:rowId xmlns:a16="http://schemas.microsoft.com/office/drawing/2014/main" val="3339453363"/>
                  </a:ext>
                </a:extLst>
              </a:tr>
            </a:tbl>
          </a:graphicData>
        </a:graphic>
      </p:graphicFrame>
    </p:spTree>
    <p:extLst>
      <p:ext uri="{BB962C8B-B14F-4D97-AF65-F5344CB8AC3E}">
        <p14:creationId xmlns:p14="http://schemas.microsoft.com/office/powerpoint/2010/main" val="53551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4028" y="191193"/>
            <a:ext cx="10482350" cy="5478423"/>
          </a:xfrm>
          <a:prstGeom prst="rect">
            <a:avLst/>
          </a:prstGeom>
        </p:spPr>
        <p:txBody>
          <a:bodyPr wrap="square">
            <a:spAutoFit/>
          </a:bodyPr>
          <a:lstStyle/>
          <a:p>
            <a:pPr>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Ortak girişimler </a:t>
            </a: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(Madde 14)</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tr-TR" b="1"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-Ortak </a:t>
            </a:r>
            <a:r>
              <a:rPr lang="tr-TR" dirty="0">
                <a:latin typeface="Times New Roman" panose="02020603050405020304" pitchFamily="18" charset="0"/>
                <a:ea typeface="Times New Roman" panose="02020603050405020304" pitchFamily="18" charset="0"/>
              </a:rPr>
              <a:t>girişimler birden fazla gerçek veya tüzel kişi tarafından </a:t>
            </a:r>
            <a:r>
              <a:rPr lang="tr-TR" b="1" i="1" dirty="0">
                <a:latin typeface="Times New Roman" panose="02020603050405020304" pitchFamily="18" charset="0"/>
                <a:ea typeface="Times New Roman" panose="02020603050405020304" pitchFamily="18" charset="0"/>
              </a:rPr>
              <a:t>iş ortaklığı veya konsorsiyum </a:t>
            </a:r>
            <a:r>
              <a:rPr lang="tr-TR" dirty="0">
                <a:latin typeface="Times New Roman" panose="02020603050405020304" pitchFamily="18" charset="0"/>
                <a:ea typeface="Times New Roman" panose="02020603050405020304" pitchFamily="18" charset="0"/>
              </a:rPr>
              <a:t>olarak iki türlü oluşturulabilir.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smtClean="0">
                <a:latin typeface="Times New Roman" panose="02020603050405020304" pitchFamily="18" charset="0"/>
                <a:ea typeface="Times New Roman" panose="02020603050405020304" pitchFamily="18" charset="0"/>
              </a:rPr>
              <a:t>	-</a:t>
            </a:r>
            <a:r>
              <a:rPr lang="tr-TR" i="1" u="sng" dirty="0" smtClean="0">
                <a:latin typeface="Times New Roman" panose="02020603050405020304" pitchFamily="18" charset="0"/>
                <a:ea typeface="Times New Roman" panose="02020603050405020304" pitchFamily="18" charset="0"/>
              </a:rPr>
              <a:t>İş </a:t>
            </a:r>
            <a:r>
              <a:rPr lang="tr-TR" i="1" u="sng" dirty="0">
                <a:latin typeface="Times New Roman" panose="02020603050405020304" pitchFamily="18" charset="0"/>
                <a:ea typeface="Times New Roman" panose="02020603050405020304" pitchFamily="18" charset="0"/>
              </a:rPr>
              <a:t>ortaklığı üyeleri</a:t>
            </a:r>
            <a:r>
              <a:rPr lang="tr-TR" dirty="0">
                <a:latin typeface="Times New Roman" panose="02020603050405020304" pitchFamily="18" charset="0"/>
                <a:ea typeface="Times New Roman" panose="02020603050405020304" pitchFamily="18" charset="0"/>
              </a:rPr>
              <a:t>, hak ve sorumluluklarıyla işin tümünü birlikte yapmak üzere,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i="1" u="sng" dirty="0" smtClean="0">
                <a:latin typeface="Times New Roman" panose="02020603050405020304" pitchFamily="18" charset="0"/>
                <a:ea typeface="Times New Roman" panose="02020603050405020304" pitchFamily="18" charset="0"/>
              </a:rPr>
              <a:t>konsorsiyum </a:t>
            </a:r>
            <a:r>
              <a:rPr lang="tr-TR" i="1" u="sng" dirty="0">
                <a:latin typeface="Times New Roman" panose="02020603050405020304" pitchFamily="18" charset="0"/>
                <a:ea typeface="Times New Roman" panose="02020603050405020304" pitchFamily="18" charset="0"/>
              </a:rPr>
              <a:t>üyeleri </a:t>
            </a:r>
            <a:r>
              <a:rPr lang="tr-TR" dirty="0">
                <a:latin typeface="Times New Roman" panose="02020603050405020304" pitchFamily="18" charset="0"/>
                <a:ea typeface="Times New Roman" panose="02020603050405020304" pitchFamily="18" charset="0"/>
              </a:rPr>
              <a:t>ise, hak ve sorumluluklarını ayırarak işin kendi uzmanlık alanlarıyla ilgili kısımlarını yapmak üzere ortaklık yaparlar.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smtClean="0">
                <a:latin typeface="Times New Roman" panose="02020603050405020304" pitchFamily="18" charset="0"/>
                <a:ea typeface="Times New Roman" panose="02020603050405020304" pitchFamily="18" charset="0"/>
              </a:rPr>
              <a:t>	-İş </a:t>
            </a:r>
            <a:r>
              <a:rPr lang="tr-TR" dirty="0">
                <a:latin typeface="Times New Roman" panose="02020603050405020304" pitchFamily="18" charset="0"/>
                <a:ea typeface="Times New Roman" panose="02020603050405020304" pitchFamily="18" charset="0"/>
              </a:rPr>
              <a:t>ortaklığı her türlü ihaleye teklif verebilir. Ancak idareler, işin farklı uzmanlıklar gerektirmesi durumunda, ihaleye konsorsiyumların teklif verip veremeyeceğini ihale dokümanında belirtirler.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-İhale </a:t>
            </a:r>
            <a:r>
              <a:rPr lang="tr-TR" dirty="0">
                <a:latin typeface="Times New Roman" panose="02020603050405020304" pitchFamily="18" charset="0"/>
                <a:ea typeface="Times New Roman" panose="02020603050405020304" pitchFamily="18" charset="0"/>
              </a:rPr>
              <a:t>aşamasında ortak girişimden kendi aralarında bir iş ortaklığı veya konsorsiyum yaptıklarına dair anlaşma istenir.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smtClean="0">
                <a:latin typeface="Times New Roman" panose="02020603050405020304" pitchFamily="18" charset="0"/>
                <a:ea typeface="Times New Roman" panose="02020603050405020304" pitchFamily="18" charset="0"/>
              </a:rPr>
              <a:t>	-İş </a:t>
            </a:r>
            <a:r>
              <a:rPr lang="tr-TR" dirty="0">
                <a:latin typeface="Times New Roman" panose="02020603050405020304" pitchFamily="18" charset="0"/>
                <a:ea typeface="Times New Roman" panose="02020603050405020304" pitchFamily="18" charset="0"/>
              </a:rPr>
              <a:t>ortaklığı anlaşmalarında </a:t>
            </a:r>
            <a:r>
              <a:rPr lang="tr-TR" b="1" dirty="0">
                <a:solidFill>
                  <a:srgbClr val="FF0000"/>
                </a:solidFill>
                <a:latin typeface="Times New Roman" panose="02020603050405020304" pitchFamily="18" charset="0"/>
                <a:ea typeface="Times New Roman" panose="02020603050405020304" pitchFamily="18" charset="0"/>
              </a:rPr>
              <a:t>pilot ortak</a:t>
            </a:r>
            <a:r>
              <a:rPr lang="tr-TR" dirty="0">
                <a:latin typeface="Times New Roman" panose="02020603050405020304" pitchFamily="18" charset="0"/>
                <a:ea typeface="Times New Roman" panose="02020603050405020304" pitchFamily="18" charset="0"/>
              </a:rPr>
              <a:t>, konsorsiyum anlaşmalarında ise </a:t>
            </a:r>
            <a:r>
              <a:rPr lang="tr-TR" b="1" dirty="0">
                <a:solidFill>
                  <a:srgbClr val="FF0000"/>
                </a:solidFill>
                <a:latin typeface="Times New Roman" panose="02020603050405020304" pitchFamily="18" charset="0"/>
                <a:ea typeface="Times New Roman" panose="02020603050405020304" pitchFamily="18" charset="0"/>
              </a:rPr>
              <a:t>koordinatör ortak </a:t>
            </a:r>
            <a:r>
              <a:rPr lang="tr-TR" dirty="0">
                <a:latin typeface="Times New Roman" panose="02020603050405020304" pitchFamily="18" charset="0"/>
                <a:ea typeface="Times New Roman" panose="02020603050405020304" pitchFamily="18" charset="0"/>
              </a:rPr>
              <a:t>belirtilir.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-İhalenin </a:t>
            </a:r>
            <a:r>
              <a:rPr lang="tr-TR" dirty="0">
                <a:latin typeface="Times New Roman" panose="02020603050405020304" pitchFamily="18" charset="0"/>
                <a:ea typeface="Times New Roman" panose="02020603050405020304" pitchFamily="18" charset="0"/>
              </a:rPr>
              <a:t>iş ortaklığı veya konsorsiyum üzerinde kalması halinde, </a:t>
            </a:r>
            <a:r>
              <a:rPr lang="tr-TR" u="sng" dirty="0">
                <a:latin typeface="Times New Roman" panose="02020603050405020304" pitchFamily="18" charset="0"/>
                <a:ea typeface="Times New Roman" panose="02020603050405020304" pitchFamily="18" charset="0"/>
              </a:rPr>
              <a:t>sözleşme imzalanmadan önce noter tasdikli iş ortaklığı veya konsorsiyum sözleşmesinin verilmesi gerekir</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-İş </a:t>
            </a:r>
            <a:r>
              <a:rPr lang="tr-TR" dirty="0">
                <a:latin typeface="Times New Roman" panose="02020603050405020304" pitchFamily="18" charset="0"/>
                <a:ea typeface="Times New Roman" panose="02020603050405020304" pitchFamily="18" charset="0"/>
              </a:rPr>
              <a:t>ortaklığı anlaşma ve sözleşmesinde, iş ortaklığını oluşturan gerçek veya tüzel kişilerin taahhüdün yerine getirilmesinde müştereken ve </a:t>
            </a:r>
            <a:r>
              <a:rPr lang="tr-TR" dirty="0" err="1">
                <a:latin typeface="Times New Roman" panose="02020603050405020304" pitchFamily="18" charset="0"/>
                <a:ea typeface="Times New Roman" panose="02020603050405020304" pitchFamily="18" charset="0"/>
              </a:rPr>
              <a:t>müteselsilen</a:t>
            </a:r>
            <a:r>
              <a:rPr lang="tr-TR" dirty="0">
                <a:latin typeface="Times New Roman" panose="02020603050405020304" pitchFamily="18" charset="0"/>
                <a:ea typeface="Times New Roman" panose="02020603050405020304" pitchFamily="18" charset="0"/>
              </a:rPr>
              <a:t> sorumlu oldukları, konsorsiyum anlaşma ve sözleşmesinde ise, konsorsiyumu oluşturan gerçek veya tüzel kişilerin, işin hangi kısmını taahhüt ettikleri ve taahhüdün yerine getirilmesinde koordinatör ortak aracılığıyla aralarındaki koordinasyonu sağlayacakları belirtilir.</a:t>
            </a:r>
          </a:p>
        </p:txBody>
      </p:sp>
    </p:spTree>
    <p:extLst>
      <p:ext uri="{BB962C8B-B14F-4D97-AF65-F5344CB8AC3E}">
        <p14:creationId xmlns:p14="http://schemas.microsoft.com/office/powerpoint/2010/main" val="1971211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2588" y="274320"/>
            <a:ext cx="10756669" cy="6580648"/>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Alt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yükleniciler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Madde 15</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a:t>
            </a:r>
          </a:p>
          <a:p>
            <a:pPr indent="449580" algn="just">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İhale konusu işin özelliği nedeniyle ihtiyaç görülmesi halinde, ihale aşamasında isteklilerden alt yüklenicilere yaptırmayı düşündükleri işleri belirtmeleri, sözleşme imzalamadan önce de alt yüklenicilerin listesini idarenin onayına sunmaları istenebilir. Ancak bu durumda, alt yüklenicilerin yaptıkları işlerle ilgili sorumluluğu yüklenicinin sorumluluğunu ortadan kaldırmaz</a:t>
            </a:r>
            <a:r>
              <a:rPr lang="tr-TR" dirty="0" smtClean="0">
                <a:latin typeface="Calibri" panose="020F0502020204030204" pitchFamily="34" charset="0"/>
                <a:ea typeface="Calibri" panose="020F0502020204030204" pitchFamily="34" charset="0"/>
                <a:cs typeface="Calibri" panose="020F0502020204030204" pitchFamily="34" charset="0"/>
              </a:rPr>
              <a:t>.</a:t>
            </a:r>
          </a:p>
          <a:p>
            <a:pPr indent="449580">
              <a:spcAft>
                <a:spcPts val="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İhale saatinden önce ihalenin iptal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edilmesi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(Madde 16)</a:t>
            </a:r>
          </a:p>
          <a:p>
            <a:pPr indent="449580">
              <a:spcAft>
                <a:spcPts val="0"/>
              </a:spcAft>
            </a:pPr>
            <a:endPar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spcAft>
                <a:spcPts val="0"/>
              </a:spcAft>
            </a:pP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İdarenin gerekli gördüğü veya ihale dokümanında yer alan belgelerde ihalenin yapılmasına engel olan ve düzeltilmesi mümkün bulunmayan hususların bulunduğunun tespit edildiği hallerde ihale saatinden önce ihale iptal edilebilir.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durumda, iptal nedeni belirtilmek suretiyle ihalenin iptal edildiği isteklilere hemen ilân edilerek duyurulur. Bu aşamaya kadar teklif vermiş olanlara ihalenin iptal edildiği ayrıca tebliğ edilir. İhalenin iptal edilmesi halinde, verilmiş olan bütün teklifler reddedilmiş sayılır ve bu teklifler açılmaksızın isteklilere iade edilir. İhalenin iptal edilmesi nedeniyle isteklilerce idareden herhangi bir hak talebinde bulunulamaz.</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İhalenin iptal edilmesi durumunda, iptal nedenleri gözden geçirilerek yeniden ihaleye çıkılabilir.</a:t>
            </a:r>
          </a:p>
          <a:p>
            <a:pPr>
              <a:spcAft>
                <a:spcPts val="0"/>
              </a:spcAft>
            </a:pPr>
            <a:r>
              <a:rPr lang="tr-TR" sz="1400" dirty="0">
                <a:latin typeface="Times New Roman" panose="02020603050405020304" pitchFamily="18"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6003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87731" y="764770"/>
            <a:ext cx="9385068" cy="4941353"/>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Yasak fiil veya davranışlar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Madde 17)</a:t>
            </a:r>
            <a:r>
              <a:rPr lang="tr-TR" sz="2000" dirty="0" smtClean="0">
                <a:latin typeface="Calibri" panose="020F0502020204030204" pitchFamily="34" charset="0"/>
                <a:ea typeface="Calibri" panose="020F0502020204030204" pitchFamily="34" charset="0"/>
                <a:cs typeface="Calibri" panose="020F0502020204030204" pitchFamily="34" charset="0"/>
              </a:rPr>
              <a:t> </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a)</a:t>
            </a:r>
            <a:r>
              <a:rPr lang="tr-TR" dirty="0">
                <a:latin typeface="Times New Roman" panose="02020603050405020304" pitchFamily="18" charset="0"/>
                <a:ea typeface="Calibri" panose="020F0502020204030204" pitchFamily="34" charset="0"/>
                <a:cs typeface="Times New Roman" panose="02020603050405020304" pitchFamily="18" charset="0"/>
              </a:rPr>
              <a:t> Hile, vaat, tehdit, nüfuz kullanma, çıkar sağlama, anlaşma, irtikap, rüşvet suretiyle veya başka yollarla ihaleye ilişkin işlemlere fesat karıştırmak veya buna teşebbüs  etmek. </a:t>
            </a:r>
            <a:r>
              <a:rPr lang="tr-TR" b="1"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b)</a:t>
            </a:r>
            <a:r>
              <a:rPr lang="tr-TR" dirty="0">
                <a:latin typeface="Times New Roman" panose="02020603050405020304" pitchFamily="18" charset="0"/>
                <a:ea typeface="Calibri" panose="020F0502020204030204" pitchFamily="34" charset="0"/>
                <a:cs typeface="Times New Roman" panose="02020603050405020304" pitchFamily="18" charset="0"/>
              </a:rPr>
              <a:t> İsteklileri tereddüde düşürmek, katılımı engellemek, isteklilere anlaşma teklifinde bulunmak veya teşvik etmek, rekabeti veya ihale kararını etkileyecek davranışlarda bulunmak.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c)</a:t>
            </a:r>
            <a:r>
              <a:rPr lang="tr-TR" dirty="0">
                <a:latin typeface="Times New Roman" panose="02020603050405020304" pitchFamily="18" charset="0"/>
                <a:ea typeface="Calibri" panose="020F0502020204030204" pitchFamily="34" charset="0"/>
                <a:cs typeface="Times New Roman" panose="02020603050405020304" pitchFamily="18" charset="0"/>
              </a:rPr>
              <a:t> Sahte belge veya sahte teminat düzenlemek, kullanmak veya bunlara teşebbüs etmek. </a:t>
            </a:r>
            <a:r>
              <a:rPr lang="tr-TR" b="1"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d)</a:t>
            </a:r>
            <a:r>
              <a:rPr lang="tr-TR" dirty="0">
                <a:latin typeface="Times New Roman" panose="02020603050405020304" pitchFamily="18" charset="0"/>
                <a:ea typeface="Calibri" panose="020F0502020204030204" pitchFamily="34" charset="0"/>
                <a:cs typeface="Times New Roman" panose="02020603050405020304" pitchFamily="18" charset="0"/>
              </a:rPr>
              <a:t> Alternatif teklif verebilme halleri dışında, ihalelerde bir istekli tarafından kendisi veya başkaları adına doğrudan veya dolaylı olarak, asaleten ya da vekaleten birden fazla teklif vermek.</a:t>
            </a:r>
            <a:r>
              <a:rPr lang="tr-TR" b="1"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e) </a:t>
            </a:r>
            <a:r>
              <a:rPr lang="tr-TR" dirty="0">
                <a:latin typeface="Times New Roman" panose="02020603050405020304" pitchFamily="18" charset="0"/>
                <a:ea typeface="Calibri" panose="020F0502020204030204" pitchFamily="34" charset="0"/>
                <a:cs typeface="Times New Roman" panose="02020603050405020304" pitchFamily="18" charset="0"/>
              </a:rPr>
              <a:t>11 inci maddeye göre ihaleye katılamayacağı belirtildiği halde ihaleye katılmak</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07000"/>
              </a:lnSpc>
              <a:spcAft>
                <a:spcPts val="800"/>
              </a:spcAft>
            </a:pPr>
            <a:r>
              <a:rPr lang="tr-TR" dirty="0">
                <a:latin typeface="Times New Roman" panose="02020603050405020304" pitchFamily="18" charset="0"/>
                <a:cs typeface="Times New Roman" panose="02020603050405020304" pitchFamily="18" charset="0"/>
              </a:rPr>
              <a:t>Bu yasak fiil veya davranışlarda bulunanlar hakkında bu Kanunun </a:t>
            </a:r>
            <a:r>
              <a:rPr lang="tr-TR" dirty="0" smtClean="0">
                <a:latin typeface="Times New Roman" panose="02020603050405020304" pitchFamily="18" charset="0"/>
                <a:cs typeface="Times New Roman" panose="02020603050405020304" pitchFamily="18" charset="0"/>
              </a:rPr>
              <a:t>4. </a:t>
            </a:r>
            <a:r>
              <a:rPr lang="tr-TR" dirty="0">
                <a:latin typeface="Times New Roman" panose="02020603050405020304" pitchFamily="18" charset="0"/>
                <a:cs typeface="Times New Roman" panose="02020603050405020304" pitchFamily="18" charset="0"/>
              </a:rPr>
              <a:t>Kısmında belirtilen hükümler uygulanır</a:t>
            </a:r>
            <a:r>
              <a:rPr lang="tr-TR" dirty="0" smtClean="0">
                <a:latin typeface="Times New Roman" panose="02020603050405020304" pitchFamily="18" charset="0"/>
                <a:cs typeface="Times New Roman" panose="02020603050405020304" pitchFamily="18" charset="0"/>
              </a:rPr>
              <a:t>.</a:t>
            </a:r>
          </a:p>
          <a:p>
            <a:pPr indent="449580"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3513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62793" y="374831"/>
            <a:ext cx="9501447" cy="4992072"/>
          </a:xfrm>
          <a:prstGeom prst="rect">
            <a:avLst/>
          </a:prstGeom>
        </p:spPr>
        <p:txBody>
          <a:bodyPr wrap="square">
            <a:spAutoFit/>
          </a:bodyPr>
          <a:lstStyle/>
          <a:p>
            <a:pPr indent="449580">
              <a:spcAft>
                <a:spcPts val="0"/>
              </a:spcAft>
            </a:pP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Amaç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Madde 1)</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Bu Kanunun amacı, kamu hukukuna tâbi olan veya kamunun denetimi altında bulunan veyahut kamu kaynağı kullanan kamu kurum ve kuruluşlarının yapacakları ihalelerde uygulanacak esas ve usulleri belirlemektir. </a:t>
            </a:r>
          </a:p>
          <a:p>
            <a:pPr indent="449580"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Kamu </a:t>
            </a:r>
            <a:r>
              <a:rPr lang="tr-TR" dirty="0">
                <a:latin typeface="Times New Roman" panose="02020603050405020304" pitchFamily="18" charset="0"/>
                <a:ea typeface="Calibri" panose="020F0502020204030204" pitchFamily="34" charset="0"/>
                <a:cs typeface="Times New Roman" panose="02020603050405020304" pitchFamily="18" charset="0"/>
              </a:rPr>
              <a:t>kurum ve kuruluşlarının, kullanımlarında bulunan her türlü kaynaktan yapacakları ihalelerde tek bir yasal düzenlemeye tâbi olmalarını ve uygulama birliğini sağlamaktır</a:t>
            </a:r>
            <a:r>
              <a:rPr lang="tr-TR" dirty="0">
                <a:latin typeface="Calibri" panose="020F0502020204030204" pitchFamily="34" charset="0"/>
                <a:ea typeface="Calibri" panose="020F0502020204030204" pitchFamily="34" charset="0"/>
                <a:cs typeface="Times New Roman" panose="02020603050405020304" pitchFamily="18" charset="0"/>
              </a:rPr>
              <a:t>.</a:t>
            </a:r>
          </a:p>
          <a:p>
            <a:pPr indent="449580">
              <a:lnSpc>
                <a:spcPct val="107000"/>
              </a:lnSpc>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Kapsam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Dışı </a:t>
            </a:r>
            <a:r>
              <a:rPr lang="tr-TR" sz="2000" b="1" kern="0" dirty="0">
                <a:latin typeface="Times New Roman" panose="02020603050405020304" pitchFamily="18" charset="0"/>
                <a:ea typeface="Times New Roman" panose="02020603050405020304" pitchFamily="18" charset="0"/>
                <a:cs typeface="Times New Roman" panose="02020603050405020304" pitchFamily="18" charset="0"/>
              </a:rPr>
              <a:t>(Madde 2) </a:t>
            </a:r>
          </a:p>
          <a:p>
            <a:pPr indent="450215" algn="just">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TMSF ve </a:t>
            </a:r>
            <a:r>
              <a:rPr lang="tr-TR" dirty="0">
                <a:latin typeface="Times New Roman" panose="02020603050405020304" pitchFamily="18" charset="0"/>
                <a:ea typeface="Calibri" panose="020F0502020204030204" pitchFamily="34" charset="0"/>
                <a:cs typeface="Times New Roman" panose="02020603050405020304" pitchFamily="18" charset="0"/>
              </a:rPr>
              <a:t>bu Fonun hisselerine kısmen ya da tamamen sahip olduğu bankalar, 4603 sayılı Kanun kapsamındaki bankalar ve bu bankaların doğrudan veya dolaylı olarak birlikte ya da ayrı ayrı sermayesinin yarısından fazlasına sahip bulundukları şirketler ((e) bendinde belirtilen yapım ihaleleri hariç) 4603 sayılı Kanun kapsamındaki bankaların 2499 sayılı Sermaye Piyasası Kanununa tabi gayrimenkul yatırım ortaklıkları ile enerji, su, ulaştırma ve telekomünikasyon sektörlerinde faaliyet gösteren teşebbüs, işletme ve şirketler </a:t>
            </a:r>
            <a:r>
              <a:rPr lang="tr-TR" b="1" i="1" dirty="0">
                <a:latin typeface="Times New Roman" panose="02020603050405020304" pitchFamily="18" charset="0"/>
                <a:ea typeface="Calibri" panose="020F0502020204030204" pitchFamily="34" charset="0"/>
                <a:cs typeface="Times New Roman" panose="02020603050405020304" pitchFamily="18" charset="0"/>
              </a:rPr>
              <a:t>bu</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i="1" dirty="0">
                <a:latin typeface="Times New Roman" panose="02020603050405020304" pitchFamily="18" charset="0"/>
                <a:ea typeface="Calibri" panose="020F0502020204030204" pitchFamily="34" charset="0"/>
                <a:cs typeface="Times New Roman" panose="02020603050405020304" pitchFamily="18" charset="0"/>
              </a:rPr>
              <a:t>Kanun kapsamı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dışındadır.</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444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5222" y="0"/>
            <a:ext cx="9742517" cy="7026305"/>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Uygulanacak ihale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usulleri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Madde 18)</a:t>
            </a:r>
            <a:r>
              <a:rPr lang="tr-TR" sz="2000" dirty="0" smtClean="0">
                <a:latin typeface="Calibri" panose="020F0502020204030204" pitchFamily="34" charset="0"/>
                <a:ea typeface="Calibri" panose="020F0502020204030204" pitchFamily="34" charset="0"/>
                <a:cs typeface="Calibri" panose="020F0502020204030204" pitchFamily="34" charset="0"/>
              </a:rPr>
              <a:t> </a:t>
            </a:r>
          </a:p>
          <a:p>
            <a:pPr indent="449580">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İdarelerce </a:t>
            </a:r>
            <a:r>
              <a:rPr lang="tr-TR" dirty="0">
                <a:latin typeface="Times New Roman" panose="02020603050405020304" pitchFamily="18" charset="0"/>
                <a:ea typeface="Calibri" panose="020F0502020204030204" pitchFamily="34" charset="0"/>
                <a:cs typeface="Times New Roman" panose="02020603050405020304" pitchFamily="18" charset="0"/>
              </a:rPr>
              <a:t>mal veya hizmet alımları ile yapım işlerinin ihalelerinde aşağıdaki usullerden biri </a:t>
            </a:r>
            <a:r>
              <a:rPr lang="tr-TR" dirty="0" smtClean="0">
                <a:latin typeface="Times New Roman" panose="02020603050405020304" pitchFamily="18" charset="0"/>
                <a:ea typeface="Calibri" panose="020F0502020204030204" pitchFamily="34" charset="0"/>
                <a:cs typeface="Times New Roman" panose="02020603050405020304" pitchFamily="18" charset="0"/>
              </a:rPr>
              <a:t>uygulanır:</a:t>
            </a:r>
          </a:p>
          <a:p>
            <a:pPr indent="449580">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a) Açık </a:t>
            </a:r>
            <a:r>
              <a:rPr lang="tr-TR" dirty="0">
                <a:latin typeface="Times New Roman" panose="02020603050405020304" pitchFamily="18" charset="0"/>
                <a:ea typeface="Calibri" panose="020F0502020204030204" pitchFamily="34" charset="0"/>
                <a:cs typeface="Times New Roman" panose="02020603050405020304" pitchFamily="18" charset="0"/>
              </a:rPr>
              <a:t>ihale </a:t>
            </a:r>
            <a:r>
              <a:rPr lang="tr-TR" dirty="0" smtClean="0">
                <a:latin typeface="Times New Roman" panose="02020603050405020304" pitchFamily="18" charset="0"/>
                <a:ea typeface="Calibri" panose="020F0502020204030204" pitchFamily="34" charset="0"/>
                <a:cs typeface="Times New Roman" panose="02020603050405020304" pitchFamily="18" charset="0"/>
              </a:rPr>
              <a:t>usulü</a:t>
            </a:r>
          </a:p>
          <a:p>
            <a:pPr indent="449580">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b) Belli </a:t>
            </a:r>
            <a:r>
              <a:rPr lang="tr-TR" dirty="0">
                <a:latin typeface="Times New Roman" panose="02020603050405020304" pitchFamily="18" charset="0"/>
                <a:ea typeface="Calibri" panose="020F0502020204030204" pitchFamily="34" charset="0"/>
                <a:cs typeface="Times New Roman" panose="02020603050405020304" pitchFamily="18" charset="0"/>
              </a:rPr>
              <a:t>istekliler arasında ihale </a:t>
            </a:r>
            <a:r>
              <a:rPr lang="tr-TR" dirty="0" smtClean="0">
                <a:latin typeface="Times New Roman" panose="02020603050405020304" pitchFamily="18" charset="0"/>
                <a:ea typeface="Calibri" panose="020F0502020204030204" pitchFamily="34" charset="0"/>
                <a:cs typeface="Times New Roman" panose="02020603050405020304" pitchFamily="18" charset="0"/>
              </a:rPr>
              <a:t>usulü</a:t>
            </a:r>
          </a:p>
          <a:p>
            <a:pPr indent="449580">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c) Pazarlık usulü</a:t>
            </a:r>
          </a:p>
          <a:p>
            <a:pPr indent="449580">
              <a:spcAft>
                <a:spcPts val="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Açık ihale usulü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(Madde 19) </a:t>
            </a:r>
          </a:p>
          <a:p>
            <a:pPr indent="449580">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Açık </a:t>
            </a:r>
            <a:r>
              <a:rPr lang="tr-TR" dirty="0">
                <a:latin typeface="Times New Roman" panose="02020603050405020304" pitchFamily="18" charset="0"/>
                <a:ea typeface="Calibri" panose="020F0502020204030204" pitchFamily="34" charset="0"/>
                <a:cs typeface="Times New Roman" panose="02020603050405020304" pitchFamily="18" charset="0"/>
              </a:rPr>
              <a:t>ihale usulü, bütün isteklilerin teklif verebildiği usuldür.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spcAft>
                <a:spcPts val="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Belli istekliler arasında ihale usulü </a:t>
            </a:r>
            <a:r>
              <a:rPr lang="tr-TR" sz="2000" b="1" dirty="0">
                <a:latin typeface="Calibri" panose="020F0502020204030204" pitchFamily="34" charset="0"/>
                <a:ea typeface="Times New Roman" panose="02020603050405020304" pitchFamily="18" charset="0"/>
              </a:rPr>
              <a:t>	</a:t>
            </a:r>
            <a:r>
              <a:rPr lang="tr-TR" sz="2000" b="1" dirty="0" smtClean="0">
                <a:latin typeface="Calibri" panose="020F0502020204030204" pitchFamily="34" charset="0"/>
                <a:ea typeface="Times New Roman" panose="02020603050405020304" pitchFamily="18" charset="0"/>
              </a:rPr>
              <a:t>(</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Madde 20)</a:t>
            </a:r>
            <a:r>
              <a:rPr lang="tr-TR" sz="2000" dirty="0" smtClean="0">
                <a:latin typeface="Calibri" panose="020F0502020204030204" pitchFamily="34" charset="0"/>
                <a:ea typeface="Times New Roman" panose="02020603050405020304" pitchFamily="18" charset="0"/>
              </a:rPr>
              <a:t> </a:t>
            </a:r>
          </a:p>
          <a:p>
            <a:pPr indent="449580" algn="just">
              <a:spcAft>
                <a:spcPts val="0"/>
              </a:spcAft>
            </a:pPr>
            <a:r>
              <a:rPr lang="tr-TR" sz="2000" dirty="0" smtClean="0">
                <a:latin typeface="Times New Roman" panose="02020603050405020304" pitchFamily="18" charset="0"/>
                <a:ea typeface="Times New Roman" panose="02020603050405020304" pitchFamily="18" charset="0"/>
                <a:cs typeface="Times New Roman" panose="02020603050405020304" pitchFamily="18" charset="0"/>
              </a:rPr>
              <a:t>Yapılacak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ön yeterlik değerlendirmesi sonucunda idarece davet edilen isteklilerin teklif verebildiği usuldür. </a:t>
            </a:r>
            <a:endParaRPr lang="tr-T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-Yapım işleri, hizmet ve mal alım ihalelerinden işin özelliğinin uzmanlık ve/veya ileri teknoloji gerektirmesi nedeniyle açık ihale usulünün uygulanamadığı işlerin ihalesi ile </a:t>
            </a:r>
            <a:endParaRPr lang="tr-T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-yaklaşık maliyeti eşik değerin yarısını aşan yapım işi ihaleleri bu usule göre yaptırılabilir.</a:t>
            </a:r>
            <a:endParaRPr lang="tr-T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**İhaleye davet edilebilecek aday sayısının 5’ten az olması veya teklif veren istekli sayısının 3’ten az olması halinde ihale iptal edilir.</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5707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213659" y="324196"/>
            <a:ext cx="10108276" cy="6241965"/>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Pazarlık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usulü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smtClean="0">
                <a:latin typeface="Calibri" panose="020F0502020204030204" pitchFamily="34" charset="0"/>
                <a:ea typeface="Times New Roman" panose="02020603050405020304" pitchFamily="18" charset="0"/>
                <a:cs typeface="Times New Roman" panose="02020603050405020304" pitchFamily="18" charset="0"/>
              </a:rPr>
              <a:t>Madde 21)</a:t>
            </a:r>
          </a:p>
          <a:p>
            <a:pPr indent="449580"/>
            <a:r>
              <a:rPr lang="tr-TR" dirty="0">
                <a:latin typeface="Times New Roman" panose="02020603050405020304" pitchFamily="18" charset="0"/>
                <a:cs typeface="Times New Roman" panose="02020603050405020304" pitchFamily="18" charset="0"/>
              </a:rPr>
              <a:t>Aşağıda belirtilen hallerde pazarlık usulü ile ihale yapılabilir</a:t>
            </a:r>
            <a:r>
              <a:rPr lang="tr-TR"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a)</a:t>
            </a:r>
            <a:r>
              <a:rPr lang="tr-TR" dirty="0">
                <a:latin typeface="Times New Roman" panose="02020603050405020304" pitchFamily="18" charset="0"/>
                <a:ea typeface="Calibri" panose="020F0502020204030204" pitchFamily="34" charset="0"/>
                <a:cs typeface="Times New Roman" panose="02020603050405020304" pitchFamily="18" charset="0"/>
              </a:rPr>
              <a:t> Açık ihale usulü veya belli istekliler arasında ihale usulü ile yapılan ihale sonucunda teklif çıkmaması.</a:t>
            </a:r>
            <a:r>
              <a:rPr lang="tr-TR" b="1"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b)</a:t>
            </a:r>
            <a:r>
              <a:rPr lang="tr-TR" dirty="0">
                <a:latin typeface="Times New Roman" panose="02020603050405020304" pitchFamily="18" charset="0"/>
                <a:ea typeface="Calibri" panose="020F0502020204030204" pitchFamily="34" charset="0"/>
                <a:cs typeface="Times New Roman" panose="02020603050405020304" pitchFamily="18" charset="0"/>
              </a:rPr>
              <a:t> Doğal afetler, salgın hastalıklar, can veya mal kaybı tehlikesi gibi ani ve beklenmeyen veya   yapım tekniği açısından özellik arz eden veya yapı veya can ve mal güvenliğinin sağlanması açısından ivedilikle yapılması gerekliliği idarece belirlenen hallerde veyahut idare tarafından önceden öngörülemeyen olayların ortaya çıkması üzerine ihalenin ivedi olarak yapılmasının zorunlu olması.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c)</a:t>
            </a:r>
            <a:r>
              <a:rPr lang="tr-TR" dirty="0">
                <a:latin typeface="Times New Roman" panose="02020603050405020304" pitchFamily="18" charset="0"/>
                <a:ea typeface="Calibri" panose="020F0502020204030204" pitchFamily="34" charset="0"/>
                <a:cs typeface="Times New Roman" panose="02020603050405020304" pitchFamily="18" charset="0"/>
              </a:rPr>
              <a:t> Savunma ve güvenlikle ilgili özel durumların ortaya çıkması üzerine ihalenin ivedi olarak yapılmasının zorunlu olması.</a:t>
            </a:r>
            <a:r>
              <a:rPr lang="tr-TR" b="1"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d)</a:t>
            </a:r>
            <a:r>
              <a:rPr lang="tr-TR" dirty="0">
                <a:latin typeface="Times New Roman" panose="02020603050405020304" pitchFamily="18" charset="0"/>
                <a:ea typeface="Calibri" panose="020F0502020204030204" pitchFamily="34" charset="0"/>
                <a:cs typeface="Times New Roman" panose="02020603050405020304" pitchFamily="18" charset="0"/>
              </a:rPr>
              <a:t> İhalenin, araştırma ve geliştirme sürecine ihtiyaç gösteren ve seri üretime konu olmayan nitelikte olması.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e)</a:t>
            </a:r>
            <a:r>
              <a:rPr lang="tr-TR" dirty="0">
                <a:latin typeface="Times New Roman" panose="02020603050405020304" pitchFamily="18" charset="0"/>
                <a:ea typeface="Calibri" panose="020F0502020204030204" pitchFamily="34" charset="0"/>
                <a:cs typeface="Times New Roman" panose="02020603050405020304" pitchFamily="18" charset="0"/>
              </a:rPr>
              <a:t> İhale konusu mal veya hizmet alımları ile yapım işlerinin özgün nitelikte ve karmaşık olması nedeniyle teknik ve malî özelliklerinin gerekli olan netlikte belirlenememesi.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f)</a:t>
            </a:r>
            <a:r>
              <a:rPr lang="tr-TR" dirty="0">
                <a:latin typeface="Times New Roman" panose="02020603050405020304" pitchFamily="18" charset="0"/>
                <a:ea typeface="Calibri" panose="020F0502020204030204" pitchFamily="34" charset="0"/>
                <a:cs typeface="Times New Roman" panose="02020603050405020304" pitchFamily="18" charset="0"/>
              </a:rPr>
              <a:t> İdarelerin yaklaşık maliyeti </a:t>
            </a:r>
            <a:r>
              <a:rPr lang="tr-TR" dirty="0" err="1">
                <a:latin typeface="Times New Roman" panose="02020603050405020304" pitchFamily="18" charset="0"/>
                <a:ea typeface="Calibri" panose="020F0502020204030204" pitchFamily="34" charset="0"/>
                <a:cs typeface="Times New Roman" panose="02020603050405020304" pitchFamily="18" charset="0"/>
              </a:rPr>
              <a:t>ellimilyar</a:t>
            </a:r>
            <a:r>
              <a:rPr lang="tr-TR" dirty="0">
                <a:latin typeface="Times New Roman" panose="02020603050405020304" pitchFamily="18" charset="0"/>
                <a:ea typeface="Calibri" panose="020F0502020204030204" pitchFamily="34" charset="0"/>
                <a:cs typeface="Times New Roman" panose="02020603050405020304" pitchFamily="18" charset="0"/>
              </a:rPr>
              <a:t> Türk Lirasına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(404.732,00 Türk </a:t>
            </a:r>
            <a:r>
              <a:rPr lang="tr-TR" b="1" dirty="0">
                <a:latin typeface="Times New Roman" panose="02020603050405020304" pitchFamily="18" charset="0"/>
                <a:ea typeface="Calibri" panose="020F0502020204030204" pitchFamily="34" charset="0"/>
                <a:cs typeface="Times New Roman" panose="02020603050405020304" pitchFamily="18" charset="0"/>
              </a:rPr>
              <a:t>Lirasına)</a:t>
            </a:r>
            <a:r>
              <a:rPr lang="tr-TR" b="1" baseline="30000" dirty="0">
                <a:latin typeface="Times New Roman" panose="02020603050405020304" pitchFamily="18" charset="0"/>
                <a:ea typeface="Calibri" panose="020F0502020204030204" pitchFamily="34" charset="0"/>
                <a:cs typeface="Times New Roman" panose="02020603050405020304" pitchFamily="18" charset="0"/>
                <a:hlinkClick r:id="rId2" action="ppaction://hlinkfile"/>
              </a:rPr>
              <a:t>*</a:t>
            </a:r>
            <a:r>
              <a:rPr lang="tr-TR" dirty="0">
                <a:latin typeface="Times New Roman" panose="02020603050405020304" pitchFamily="18" charset="0"/>
                <a:ea typeface="Calibri" panose="020F0502020204030204" pitchFamily="34" charset="0"/>
                <a:cs typeface="Times New Roman" panose="02020603050405020304" pitchFamily="18" charset="0"/>
              </a:rPr>
              <a:t> kadar olan mamul mal, malzeme veya hizmet alımları.   </a:t>
            </a:r>
            <a:r>
              <a:rPr lang="tr-TR" b="1" dirty="0">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0"/>
              </a:spcAft>
            </a:pPr>
            <a:r>
              <a:rPr lang="tr-TR" sz="1400" baseline="30000" dirty="0" smtClean="0">
                <a:latin typeface="Times New Roman" panose="02020603050405020304" pitchFamily="18" charset="0"/>
                <a:ea typeface="Times New Roman" panose="02020603050405020304" pitchFamily="18" charset="0"/>
                <a:cs typeface="Times New Roman" panose="02020603050405020304" pitchFamily="18" charset="0"/>
                <a:hlinkClick r:id="rId3" action="ppaction://hlinkfile"/>
              </a:rPr>
              <a:t>*</a:t>
            </a:r>
            <a:r>
              <a:rPr lang="tr-TR" sz="1400" b="1" dirty="0" smtClean="0">
                <a:latin typeface="Times New Roman" panose="02020603050405020304" pitchFamily="18" charset="0"/>
                <a:ea typeface="Times New Roman" panose="02020603050405020304" pitchFamily="18" charset="0"/>
                <a:cs typeface="Times New Roman" panose="02020603050405020304" pitchFamily="18" charset="0"/>
              </a:rPr>
              <a:t> 26/01/2021 tarihli ve 31376 sayılı Resmî </a:t>
            </a:r>
            <a:r>
              <a:rPr lang="tr-TR" sz="1400" b="1" dirty="0" err="1" smtClean="0">
                <a:latin typeface="Times New Roman" panose="02020603050405020304" pitchFamily="18" charset="0"/>
                <a:ea typeface="Times New Roman" panose="02020603050405020304" pitchFamily="18" charset="0"/>
                <a:cs typeface="Times New Roman" panose="02020603050405020304" pitchFamily="18" charset="0"/>
              </a:rPr>
              <a:t>Gazete’de</a:t>
            </a:r>
            <a:r>
              <a:rPr lang="tr-TR" sz="1400" b="1" dirty="0" smtClean="0">
                <a:latin typeface="Times New Roman" panose="02020603050405020304" pitchFamily="18" charset="0"/>
                <a:ea typeface="Times New Roman" panose="02020603050405020304" pitchFamily="18" charset="0"/>
                <a:cs typeface="Times New Roman" panose="02020603050405020304" pitchFamily="18" charset="0"/>
              </a:rPr>
              <a:t> yayımlanan 2021/1 sayılı Kamu İhale Tebliği ile güncellenen söz konusu parasal limit, 01/02/2021 – 31/01/2022 dönemini kapsamaktadır.</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976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338349" y="257696"/>
            <a:ext cx="9933709" cy="5405775"/>
          </a:xfrm>
          <a:prstGeom prst="rect">
            <a:avLst/>
          </a:prstGeom>
        </p:spPr>
        <p:txBody>
          <a:bodyPr wrap="square">
            <a:spAutoFit/>
          </a:bodyPr>
          <a:lstStyle/>
          <a:p>
            <a:pPr indent="449580" algn="just">
              <a:lnSpc>
                <a:spcPct val="107000"/>
              </a:lnSpc>
              <a:spcAft>
                <a:spcPts val="800"/>
              </a:spcAft>
            </a:pP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Pazarlık usulü </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b="1" dirty="0">
                <a:latin typeface="Calibri" panose="020F0502020204030204" pitchFamily="34" charset="0"/>
                <a:ea typeface="Times New Roman" panose="02020603050405020304" pitchFamily="18" charset="0"/>
                <a:cs typeface="Times New Roman" panose="02020603050405020304" pitchFamily="18" charset="0"/>
              </a:rPr>
              <a:t>Madde 21</a:t>
            </a:r>
            <a:r>
              <a:rPr lang="tr-TR" b="1" dirty="0" smtClean="0">
                <a:latin typeface="Calibri" panose="020F0502020204030204" pitchFamily="34" charset="0"/>
                <a:ea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000" dirty="0">
                <a:latin typeface="Times New Roman" panose="02020603050405020304" pitchFamily="18" charset="0"/>
                <a:ea typeface="Calibri" panose="020F0502020204030204" pitchFamily="34" charset="0"/>
                <a:cs typeface="Times New Roman" panose="02020603050405020304" pitchFamily="18" charset="0"/>
              </a:rPr>
              <a:t>b), (c) ve (f) bentlerinde belirtilen hallerde ilan yapılması zorunlu değildir. İlan yapılmayan hallerde </a:t>
            </a:r>
            <a:r>
              <a:rPr lang="tr-T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 az </a:t>
            </a:r>
            <a:r>
              <a:rPr lang="tr-T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a:t>
            </a:r>
            <a:r>
              <a:rPr lang="tr-T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istekli </a:t>
            </a:r>
            <a:r>
              <a:rPr lang="tr-TR" sz="2000" dirty="0">
                <a:latin typeface="Times New Roman" panose="02020603050405020304" pitchFamily="18" charset="0"/>
                <a:ea typeface="Calibri" panose="020F0502020204030204" pitchFamily="34" charset="0"/>
                <a:cs typeface="Times New Roman" panose="02020603050405020304" pitchFamily="18" charset="0"/>
              </a:rPr>
              <a:t>davet edilerek, yeterlik belgelerini ve fiyat tekliflerini birlikte vermeleri istenir.           </a:t>
            </a:r>
          </a:p>
          <a:p>
            <a:pPr algn="just">
              <a:lnSpc>
                <a:spcPct val="107000"/>
              </a:lnSpc>
              <a:spcAft>
                <a:spcPts val="80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000" dirty="0">
                <a:latin typeface="Times New Roman" panose="02020603050405020304" pitchFamily="18" charset="0"/>
                <a:ea typeface="Calibri" panose="020F0502020204030204" pitchFamily="34" charset="0"/>
                <a:cs typeface="Times New Roman" panose="02020603050405020304" pitchFamily="18" charset="0"/>
              </a:rPr>
              <a:t>a), (d) ve (e) bentlerine göre yapılacak ihalelerde, ihale dokümanında belirtilen değerlendirme kriterlerine göre yeterliği tespit edilen istekliler, öncelikle ihale konusu işin teknik detayları ve gerçekleştirme yöntemleri gibi hususlarda fiyatı içermeyen ilk tekliflerini sunar. İdarenin ihtiyaçlarını en uygun şekilde karşılayacak yöntem ve çözümler üzerinde ihale komisyonu her bir istekli ile görüşür. Teknik görüşmeler sonucunda şartların netleşmesi üzerine bu şartları karşılayabilecek isteklilerden, gözden geçirilerek şartları netleştirilmiş teknik şartnameye dayalı olarak fiyat tekliflerini de içerecek şekilde tekliflerini vermeleri istenir.</a:t>
            </a:r>
          </a:p>
          <a:p>
            <a:pPr indent="449580" algn="just">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a:t>
            </a:r>
            <a:r>
              <a:rPr lang="tr-TR" sz="2000" dirty="0">
                <a:latin typeface="Times New Roman" panose="02020603050405020304" pitchFamily="18" charset="0"/>
                <a:ea typeface="Calibri" panose="020F0502020204030204" pitchFamily="34" charset="0"/>
                <a:cs typeface="Times New Roman" panose="02020603050405020304" pitchFamily="18" charset="0"/>
              </a:rPr>
              <a:t>), (c) ve (f) bendi kapsamında yapılan mal alımlarında, malın sözleşme yapma süresi içinde teslim edilmesi ve bunun idarece uygun bulunması halinde, sözleşme yapılması ve kesin teminat alınması zorunlu değildir.</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0143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55469" y="415636"/>
            <a:ext cx="10598727" cy="6229398"/>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Doğrudan temin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22)</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Aşağıda belirtilen hallerde ihtiyaçların </a:t>
            </a:r>
            <a:r>
              <a:rPr lang="tr-TR" u="sng" dirty="0">
                <a:latin typeface="Times New Roman" panose="02020603050405020304" pitchFamily="18" charset="0"/>
                <a:ea typeface="Calibri" panose="020F0502020204030204" pitchFamily="34" charset="0"/>
                <a:cs typeface="Times New Roman" panose="02020603050405020304" pitchFamily="18" charset="0"/>
              </a:rPr>
              <a:t>ilân yapılmaksızın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u="sng" dirty="0">
                <a:latin typeface="Times New Roman" panose="02020603050405020304" pitchFamily="18" charset="0"/>
                <a:ea typeface="Calibri" panose="020F0502020204030204" pitchFamily="34" charset="0"/>
                <a:cs typeface="Times New Roman" panose="02020603050405020304" pitchFamily="18" charset="0"/>
              </a:rPr>
              <a:t>teminat alınmaksızın </a:t>
            </a:r>
            <a:r>
              <a:rPr lang="tr-TR" dirty="0">
                <a:latin typeface="Times New Roman" panose="02020603050405020304" pitchFamily="18" charset="0"/>
                <a:ea typeface="Calibri" panose="020F0502020204030204" pitchFamily="34" charset="0"/>
                <a:cs typeface="Times New Roman" panose="02020603050405020304" pitchFamily="18" charset="0"/>
              </a:rPr>
              <a:t>doğrudan temini usulüne başvurulabilir:</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a)</a:t>
            </a:r>
            <a:r>
              <a:rPr lang="tr-TR" dirty="0">
                <a:latin typeface="Times New Roman" panose="02020603050405020304" pitchFamily="18" charset="0"/>
                <a:ea typeface="Calibri" panose="020F0502020204030204" pitchFamily="34" charset="0"/>
                <a:cs typeface="Times New Roman" panose="02020603050405020304" pitchFamily="18" charset="0"/>
              </a:rPr>
              <a:t> İhtiyacın sadece gerçek veya tüzel tek kişi tarafından karşılanabileceğinin tespit edilmesi.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b) </a:t>
            </a:r>
            <a:r>
              <a:rPr lang="tr-TR" dirty="0">
                <a:latin typeface="Times New Roman" panose="02020603050405020304" pitchFamily="18" charset="0"/>
                <a:ea typeface="Calibri" panose="020F0502020204030204" pitchFamily="34" charset="0"/>
                <a:cs typeface="Times New Roman" panose="02020603050405020304" pitchFamily="18" charset="0"/>
              </a:rPr>
              <a:t>Sadece gerçek veya tüzel tek kişinin ihtiyaç ile ilgili özel bir hakka sahip olması.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c)</a:t>
            </a:r>
            <a:r>
              <a:rPr lang="tr-TR" dirty="0">
                <a:latin typeface="Times New Roman" panose="02020603050405020304" pitchFamily="18" charset="0"/>
                <a:ea typeface="Calibri" panose="020F0502020204030204" pitchFamily="34" charset="0"/>
                <a:cs typeface="Times New Roman" panose="02020603050405020304" pitchFamily="18" charset="0"/>
              </a:rPr>
              <a:t> Mevcut mal, ekipman, teknoloji veya hizmetlerle uyumun ve standardizasyonun sağlanması için zorunlu olan mal ve hizmetlerin, asıl sözleşmeye dayalı olarak düzenlenecek ve toplam süreleri </a:t>
            </a:r>
            <a:r>
              <a:rPr lang="tr-TR" dirty="0" smtClean="0">
                <a:latin typeface="Times New Roman" panose="02020603050405020304" pitchFamily="18" charset="0"/>
                <a:ea typeface="Calibri" panose="020F0502020204030204" pitchFamily="34" charset="0"/>
                <a:cs typeface="Times New Roman" panose="02020603050405020304" pitchFamily="18" charset="0"/>
              </a:rPr>
              <a:t>3 </a:t>
            </a:r>
            <a:r>
              <a:rPr lang="tr-TR" dirty="0">
                <a:latin typeface="Times New Roman" panose="02020603050405020304" pitchFamily="18" charset="0"/>
                <a:ea typeface="Calibri" panose="020F0502020204030204" pitchFamily="34" charset="0"/>
                <a:cs typeface="Times New Roman" panose="02020603050405020304" pitchFamily="18" charset="0"/>
              </a:rPr>
              <a:t>yılı geçmeyecek sözleşmelerle ilk alım yapılan gerçek veya tüzel kişiden alınması.            </a:t>
            </a:r>
          </a:p>
          <a:p>
            <a:pPr indent="450215"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d)</a:t>
            </a:r>
            <a:r>
              <a:rPr lang="tr-TR" dirty="0">
                <a:latin typeface="Times New Roman" panose="02020603050405020304" pitchFamily="18" charset="0"/>
                <a:ea typeface="Calibri" panose="020F0502020204030204" pitchFamily="34" charset="0"/>
                <a:cs typeface="Times New Roman" panose="02020603050405020304" pitchFamily="18" charset="0"/>
              </a:rPr>
              <a:t> Büyükşehir belediyesi sınırları dahilinde bulunan idarelerin </a:t>
            </a:r>
            <a:r>
              <a:rPr lang="tr-TR" dirty="0" err="1">
                <a:latin typeface="Times New Roman" panose="02020603050405020304" pitchFamily="18" charset="0"/>
                <a:ea typeface="Calibri" panose="020F0502020204030204" pitchFamily="34" charset="0"/>
                <a:cs typeface="Times New Roman" panose="02020603050405020304" pitchFamily="18" charset="0"/>
              </a:rPr>
              <a:t>onbeş</a:t>
            </a:r>
            <a:r>
              <a:rPr lang="tr-TR" dirty="0">
                <a:latin typeface="Times New Roman" panose="02020603050405020304" pitchFamily="18" charset="0"/>
                <a:ea typeface="Calibri" panose="020F0502020204030204" pitchFamily="34" charset="0"/>
                <a:cs typeface="Times New Roman" panose="02020603050405020304" pitchFamily="18" charset="0"/>
              </a:rPr>
              <a:t> milyar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(121.405,00 </a:t>
            </a:r>
            <a:r>
              <a:rPr lang="tr-TR" b="1" dirty="0">
                <a:latin typeface="Times New Roman" panose="02020603050405020304" pitchFamily="18" charset="0"/>
                <a:ea typeface="Calibri" panose="020F0502020204030204" pitchFamily="34" charset="0"/>
                <a:cs typeface="Times New Roman" panose="02020603050405020304" pitchFamily="18" charset="0"/>
              </a:rPr>
              <a:t>Türk Lirası)</a:t>
            </a:r>
            <a:r>
              <a:rPr lang="tr-TR" b="1" baseline="30000" dirty="0">
                <a:latin typeface="Times New Roman" panose="02020603050405020304" pitchFamily="18" charset="0"/>
                <a:ea typeface="Calibri" panose="020F0502020204030204" pitchFamily="34" charset="0"/>
                <a:cs typeface="Times New Roman" panose="02020603050405020304" pitchFamily="18" charset="0"/>
                <a:hlinkClick r:id="rId2" action="ppaction://hlinkfile"/>
              </a:rPr>
              <a:t>*</a:t>
            </a:r>
            <a:r>
              <a:rPr lang="tr-TR" dirty="0">
                <a:latin typeface="Times New Roman" panose="02020603050405020304" pitchFamily="18" charset="0"/>
                <a:ea typeface="Calibri" panose="020F0502020204030204" pitchFamily="34" charset="0"/>
                <a:cs typeface="Times New Roman" panose="02020603050405020304" pitchFamily="18" charset="0"/>
              </a:rPr>
              <a:t>, diğer idarelerin </a:t>
            </a:r>
            <a:r>
              <a:rPr lang="tr-TR" dirty="0" err="1">
                <a:latin typeface="Times New Roman" panose="02020603050405020304" pitchFamily="18" charset="0"/>
                <a:ea typeface="Calibri" panose="020F0502020204030204" pitchFamily="34" charset="0"/>
                <a:cs typeface="Times New Roman" panose="02020603050405020304" pitchFamily="18" charset="0"/>
              </a:rPr>
              <a:t>beşmilyar</a:t>
            </a:r>
            <a:r>
              <a:rPr lang="tr-TR" dirty="0">
                <a:latin typeface="Times New Roman" panose="02020603050405020304" pitchFamily="18" charset="0"/>
                <a:ea typeface="Calibri" panose="020F0502020204030204" pitchFamily="34" charset="0"/>
                <a:cs typeface="Times New Roman" panose="02020603050405020304" pitchFamily="18" charset="0"/>
              </a:rPr>
              <a:t> Türk Lirasını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(40.443,00 </a:t>
            </a:r>
            <a:r>
              <a:rPr lang="tr-TR" b="1" dirty="0">
                <a:latin typeface="Times New Roman" panose="02020603050405020304" pitchFamily="18" charset="0"/>
                <a:ea typeface="Calibri" panose="020F0502020204030204" pitchFamily="34" charset="0"/>
                <a:cs typeface="Times New Roman" panose="02020603050405020304" pitchFamily="18" charset="0"/>
              </a:rPr>
              <a:t>Türk Lirasını)</a:t>
            </a:r>
            <a:r>
              <a:rPr lang="tr-TR" baseline="30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tr-TR" sz="1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aşmayan ihtiyaçları ile temsil ağırlama faaliyetleri kapsamında yapılacak konaklama, seyahat ve iaşeye ilişkin alımlar.             </a:t>
            </a:r>
          </a:p>
          <a:p>
            <a:pPr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 	e)</a:t>
            </a:r>
            <a:r>
              <a:rPr lang="tr-TR" dirty="0">
                <a:latin typeface="Times New Roman" panose="02020603050405020304" pitchFamily="18" charset="0"/>
                <a:ea typeface="Calibri" panose="020F0502020204030204" pitchFamily="34" charset="0"/>
                <a:cs typeface="Times New Roman" panose="02020603050405020304" pitchFamily="18" charset="0"/>
              </a:rPr>
              <a:t> İdarelerin ihtiyacına uygun taşınmaz mal alımı veya kiralanması.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f)</a:t>
            </a:r>
            <a:r>
              <a:rPr lang="tr-TR" dirty="0">
                <a:latin typeface="Times New Roman" panose="02020603050405020304" pitchFamily="18" charset="0"/>
                <a:ea typeface="Calibri" panose="020F0502020204030204" pitchFamily="34" charset="0"/>
                <a:cs typeface="Times New Roman" panose="02020603050405020304" pitchFamily="18" charset="0"/>
              </a:rPr>
              <a:t> Özelliğinden dolayı stoklanması imkanı bulunmayan ve acil durumlarda kullanılacak olan ilaç, ve hastaya özgü tıbbî sarf malzemeleri, test ve tetkik sarf malzemeleri alımları.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g) </a:t>
            </a:r>
            <a:r>
              <a:rPr lang="tr-TR" dirty="0">
                <a:latin typeface="Times New Roman" panose="02020603050405020304" pitchFamily="18" charset="0"/>
                <a:ea typeface="Calibri" panose="020F0502020204030204" pitchFamily="34" charset="0"/>
                <a:cs typeface="Times New Roman" panose="02020603050405020304" pitchFamily="18" charset="0"/>
              </a:rPr>
              <a:t>Milletlerarası tahkim yoluyla çözülmesi öngörülen uyuşmazlıklarla ilgili davalarda, Kanun kapsamındaki idareleri temsil ve savunmak üzere Türk veya yabancı uyruklu avukatlardan ya da avukatlık ortaklıklarından yapılacak hizmet alımları.</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Calibri" panose="020F0502020204030204" pitchFamily="34" charset="0"/>
                <a:ea typeface="Calibri" panose="020F0502020204030204" pitchFamily="34" charset="0"/>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3446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0160" y="224444"/>
            <a:ext cx="9825643" cy="6421566"/>
          </a:xfrm>
          <a:prstGeom prst="rect">
            <a:avLst/>
          </a:prstGeom>
        </p:spPr>
        <p:txBody>
          <a:bodyPr wrap="square">
            <a:spAutoFit/>
          </a:bodyPr>
          <a:lstStyle/>
          <a:p>
            <a:pPr indent="449580" algn="just">
              <a:lnSpc>
                <a:spcPct val="107000"/>
              </a:lnSpc>
              <a:spcAft>
                <a:spcPts val="80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Doğrudan temin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22</a:t>
            </a:r>
            <a:r>
              <a:rPr lang="tr-TR" kern="0" dirty="0" smtClean="0">
                <a:latin typeface="Calibri" panose="020F0502020204030204" pitchFamily="34" charset="0"/>
                <a:ea typeface="Times New Roman" panose="02020603050405020304" pitchFamily="18" charset="0"/>
                <a:cs typeface="Times New Roman" panose="02020603050405020304" pitchFamily="18" charset="0"/>
              </a:rPr>
              <a:t>)</a:t>
            </a:r>
            <a:endParaRPr lang="tr-TR" b="1"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h</a:t>
            </a:r>
            <a:r>
              <a:rPr lang="tr-TR" b="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Türk veya yabancı uyruklu avukatlardan hizmet alımları ile fikri ve sınai mülkiyet haklarının ulusal ve uluslararası kuruluşlar nezdinde tescilini sağlamak için gerçekleştirilen hizmet alımları.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ı)</a:t>
            </a:r>
            <a:r>
              <a:rPr lang="tr-TR" dirty="0">
                <a:latin typeface="Times New Roman" panose="02020603050405020304" pitchFamily="18" charset="0"/>
                <a:ea typeface="Calibri" panose="020F0502020204030204" pitchFamily="34" charset="0"/>
                <a:cs typeface="Times New Roman" panose="02020603050405020304" pitchFamily="18" charset="0"/>
              </a:rPr>
              <a:t> Türkiye İş Kurumunun, 25/6/2003 tarihli ve 4904 sayılı Kanunun 3 üncü maddesinin (b) ve (c) bentlerinde sayılan görevlerine ilişkin  hizmet alımları ile 25/8/1999 tarihli ve 4447 sayılı İşsizlik Sigortası Kanununun 48 inci maddesinin yedinci fıkrasında sayılan görevlerine ilişkin hizmet alımları,           </a:t>
            </a:r>
          </a:p>
          <a:p>
            <a:pPr indent="449580"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i) </a:t>
            </a:r>
            <a:r>
              <a:rPr lang="tr-TR" dirty="0">
                <a:latin typeface="Times New Roman" panose="02020603050405020304" pitchFamily="18" charset="0"/>
                <a:ea typeface="Calibri" panose="020F0502020204030204" pitchFamily="34" charset="0"/>
                <a:cs typeface="Times New Roman" panose="02020603050405020304" pitchFamily="18" charset="0"/>
              </a:rPr>
              <a:t>Cumhurbaşkanının halk tarafından seçilmesi, Anayasa değişikliklerine ilişkin kanunların halkoyuna sunulması, milletvekili genel ve ara seçimleri, mahalli idareler ile mahalle muhtarlıkları ve ihtiyar heyetleri genel ve ara seçimi dönemlerinde Yüksek Seçim Kurulunun ihtiyacı için yapılacak filigranlı oy pusulası kâğıdı ile filigranlı oy zarfı kâğıdı alımı, oy pusulası basımı, oy zarfı yapımı hizmetleri ile bu seçimlere yönelik her türlü seçim malzemelerinin alımı ile yurt dışı seçim harcamaları, il seçim kurulu başkanlıkları tarafından alınacak oy pusulası basım hizmeti alımı.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maddeye göre yapılacak alımlarda, ihale komisyonu kurma ve 10 uncu maddede sayılan yeterlik kurallarını arama zorunluluğu bulunmaksızın, ihale yetkilisince görevlendirilecek kişi veya kişiler tarafından piyasada fiyat araştırması yapılarak ihtiyaçlar temin edilir.</a:t>
            </a:r>
          </a:p>
          <a:p>
            <a:pPr algn="just">
              <a:spcAft>
                <a:spcPts val="0"/>
              </a:spcAft>
            </a:pPr>
            <a:r>
              <a:rPr lang="tr-TR" sz="1400" baseline="30000" dirty="0">
                <a:latin typeface="Times New Roman" panose="02020603050405020304" pitchFamily="18" charset="0"/>
                <a:ea typeface="Times New Roman" panose="02020603050405020304" pitchFamily="18" charset="0"/>
                <a:cs typeface="Times New Roman" panose="02020603050405020304" pitchFamily="18" charset="0"/>
                <a:hlinkClick r:id="rId2" action="ppaction://hlinkfile"/>
              </a:rPr>
              <a:t>*</a:t>
            </a:r>
            <a:r>
              <a:rPr lang="tr-TR" sz="14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ea typeface="Times New Roman" panose="02020603050405020304" pitchFamily="18" charset="0"/>
                <a:cs typeface="Times New Roman" panose="02020603050405020304" pitchFamily="18" charset="0"/>
              </a:rPr>
              <a:t>26/01/2021 tarihli ve 31376 sayılı Resmî </a:t>
            </a:r>
            <a:r>
              <a:rPr lang="tr-TR" sz="1400" b="1" dirty="0" err="1">
                <a:latin typeface="Times New Roman" panose="02020603050405020304" pitchFamily="18" charset="0"/>
                <a:ea typeface="Times New Roman" panose="02020603050405020304" pitchFamily="18" charset="0"/>
                <a:cs typeface="Times New Roman" panose="02020603050405020304" pitchFamily="18" charset="0"/>
              </a:rPr>
              <a:t>Gazete’de</a:t>
            </a:r>
            <a:r>
              <a:rPr lang="tr-TR" sz="1400" b="1" dirty="0">
                <a:latin typeface="Times New Roman" panose="02020603050405020304" pitchFamily="18" charset="0"/>
                <a:ea typeface="Times New Roman" panose="02020603050405020304" pitchFamily="18" charset="0"/>
                <a:cs typeface="Times New Roman" panose="02020603050405020304" pitchFamily="18" charset="0"/>
              </a:rPr>
              <a:t> yayımlanan 2021/1 sayılı Kamu İhale Tebliği ile güncellenen söz konusu parasal limit, 01/02/2021 – 31/01/2022 dönemini kapsamaktadır</a:t>
            </a:r>
            <a:r>
              <a:rPr lang="tr-TR" sz="1400" b="1" dirty="0">
                <a:latin typeface="Times New Roman" panose="02020603050405020304" pitchFamily="18" charset="0"/>
                <a:ea typeface="Times New Roman" panose="02020603050405020304" pitchFamily="18" charset="0"/>
              </a:rPr>
              <a:t>.</a:t>
            </a:r>
            <a:endParaRPr lang="tr-TR" sz="1400" dirty="0">
              <a:latin typeface="Times New Roman" panose="02020603050405020304" pitchFamily="18" charset="0"/>
              <a:ea typeface="Times New Roman" panose="02020603050405020304" pitchFamily="18" charset="0"/>
            </a:endParaRPr>
          </a:p>
          <a:p>
            <a:pPr algn="just">
              <a:spcAft>
                <a:spcPts val="0"/>
              </a:spcAft>
            </a:pPr>
            <a:r>
              <a:rPr lang="tr-TR" sz="1400"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105683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4896" y="-58189"/>
            <a:ext cx="11238806" cy="6530377"/>
          </a:xfrm>
          <a:prstGeom prst="rect">
            <a:avLst/>
          </a:prstGeom>
        </p:spPr>
        <p:txBody>
          <a:bodyPr wrap="square">
            <a:spAutoFit/>
          </a:bodyPr>
          <a:lstStyle/>
          <a:p>
            <a:pPr indent="449580">
              <a:spcAft>
                <a:spcPts val="0"/>
              </a:spcAft>
            </a:pPr>
            <a:r>
              <a:rPr lang="tr-TR" sz="4000" b="1" kern="0" dirty="0">
                <a:latin typeface="Times New Roman" panose="02020603050405020304" pitchFamily="18" charset="0"/>
                <a:ea typeface="Times New Roman" panose="02020603050405020304" pitchFamily="18" charset="0"/>
                <a:cs typeface="Times New Roman" panose="02020603050405020304" pitchFamily="18" charset="0"/>
              </a:rPr>
              <a:t>İhale ilânlarında bulunması </a:t>
            </a:r>
            <a:r>
              <a:rPr lang="tr-TR" sz="4000" b="1" kern="0" dirty="0" smtClean="0">
                <a:latin typeface="Times New Roman" panose="02020603050405020304" pitchFamily="18" charset="0"/>
                <a:ea typeface="Times New Roman" panose="02020603050405020304" pitchFamily="18" charset="0"/>
                <a:cs typeface="Times New Roman" panose="02020603050405020304" pitchFamily="18" charset="0"/>
              </a:rPr>
              <a:t>zorunlu hususlar   </a:t>
            </a:r>
            <a:r>
              <a:rPr lang="tr-TR" sz="2000" b="1" kern="0"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24)</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spcAft>
                <a:spcPts val="0"/>
              </a:spcAft>
            </a:pPr>
            <a:r>
              <a:rPr lang="tr-TR" sz="1600" b="1" i="1" u="sng" kern="0" dirty="0">
                <a:latin typeface="Times New Roman" panose="02020603050405020304" pitchFamily="18" charset="0"/>
                <a:ea typeface="Times New Roman" panose="02020603050405020304" pitchFamily="18" charset="0"/>
                <a:cs typeface="Times New Roman" panose="02020603050405020304" pitchFamily="18" charset="0"/>
              </a:rPr>
              <a:t>İhale dokümanında belirtilmeyen hususlara ilânlarda yer verilemez. İhale ilânlarında aşağıdaki hususların belirtilmesi zorunludur</a:t>
            </a:r>
            <a:r>
              <a:rPr lang="tr-TR" sz="1600" b="1" kern="0" dirty="0">
                <a:latin typeface="Times New Roman" panose="02020603050405020304" pitchFamily="18" charset="0"/>
                <a:ea typeface="Times New Roman" panose="02020603050405020304" pitchFamily="18" charset="0"/>
                <a:cs typeface="Times New Roman" panose="02020603050405020304" pitchFamily="18" charset="0"/>
              </a:rPr>
              <a:t>:</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a)</a:t>
            </a:r>
            <a:r>
              <a:rPr lang="tr-TR" sz="1600" dirty="0">
                <a:latin typeface="Times New Roman" panose="02020603050405020304" pitchFamily="18" charset="0"/>
                <a:ea typeface="Calibri" panose="020F0502020204030204" pitchFamily="34" charset="0"/>
                <a:cs typeface="Times New Roman" panose="02020603050405020304" pitchFamily="18" charset="0"/>
              </a:rPr>
              <a:t> İdarenin adı, adresi, telefon ve faks numarası.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b)</a:t>
            </a:r>
            <a:r>
              <a:rPr lang="tr-TR" sz="1600" dirty="0">
                <a:latin typeface="Times New Roman" panose="02020603050405020304" pitchFamily="18" charset="0"/>
                <a:ea typeface="Calibri" panose="020F0502020204030204" pitchFamily="34" charset="0"/>
                <a:cs typeface="Times New Roman" panose="02020603050405020304" pitchFamily="18" charset="0"/>
              </a:rPr>
              <a:t> İhalenin adı, niteliği, türü, miktarı.</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c)</a:t>
            </a:r>
            <a:r>
              <a:rPr lang="tr-TR" sz="1600" dirty="0">
                <a:latin typeface="Times New Roman" panose="02020603050405020304" pitchFamily="18" charset="0"/>
                <a:ea typeface="Calibri" panose="020F0502020204030204" pitchFamily="34" charset="0"/>
                <a:cs typeface="Times New Roman" panose="02020603050405020304" pitchFamily="18" charset="0"/>
              </a:rPr>
              <a:t> Mal alımı ihalelerinde teslim yeri, hizmet alımı ve yapım ihalelerinde ise işin yapılacağı yer.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d)</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konusu işe başlama ve işi bitirme tarihi.</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e)</a:t>
            </a:r>
            <a:r>
              <a:rPr lang="tr-TR" sz="1600" dirty="0">
                <a:latin typeface="Times New Roman" panose="02020603050405020304" pitchFamily="18" charset="0"/>
                <a:ea typeface="Calibri" panose="020F0502020204030204" pitchFamily="34" charset="0"/>
                <a:cs typeface="Times New Roman" panose="02020603050405020304" pitchFamily="18" charset="0"/>
              </a:rPr>
              <a:t> Uygulanacak ihale usulü, ihaleye katılabilme şartları ve istenilen belgelerin neler olduğu.</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f)</a:t>
            </a:r>
            <a:r>
              <a:rPr lang="tr-TR" sz="1600" dirty="0">
                <a:latin typeface="Times New Roman" panose="02020603050405020304" pitchFamily="18" charset="0"/>
                <a:ea typeface="Calibri" panose="020F0502020204030204" pitchFamily="34" charset="0"/>
                <a:cs typeface="Times New Roman" panose="02020603050405020304" pitchFamily="18" charset="0"/>
              </a:rPr>
              <a:t> Yeterlik değerlendirmesinde uygulanacak kriterler.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g)</a:t>
            </a:r>
            <a:r>
              <a:rPr lang="tr-TR" sz="1600" dirty="0">
                <a:latin typeface="Times New Roman" panose="02020603050405020304" pitchFamily="18" charset="0"/>
                <a:ea typeface="Calibri" panose="020F0502020204030204" pitchFamily="34" charset="0"/>
                <a:cs typeface="Times New Roman" panose="02020603050405020304" pitchFamily="18" charset="0"/>
              </a:rPr>
              <a:t> İhalenin sadece yerli isteklilere açık olup olmadığı ve yerli istekliler lehine fiyat avantajı uygulanıp uygulanmayacağı.</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h)</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dokümanının nerede görülebileceği ve hangi bedelle alınacağı.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i) </a:t>
            </a:r>
            <a:r>
              <a:rPr lang="tr-TR" sz="1600" dirty="0">
                <a:latin typeface="Times New Roman" panose="02020603050405020304" pitchFamily="18" charset="0"/>
                <a:ea typeface="Calibri" panose="020F0502020204030204" pitchFamily="34" charset="0"/>
                <a:cs typeface="Times New Roman" panose="02020603050405020304" pitchFamily="18" charset="0"/>
              </a:rPr>
              <a:t>İhalenin nerede, hangi tarih ve saatte yapılacağı.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j)</a:t>
            </a:r>
            <a:r>
              <a:rPr lang="tr-TR" sz="1600" dirty="0">
                <a:latin typeface="Times New Roman" panose="02020603050405020304" pitchFamily="18" charset="0"/>
                <a:ea typeface="Calibri" panose="020F0502020204030204" pitchFamily="34" charset="0"/>
                <a:cs typeface="Times New Roman" panose="02020603050405020304" pitchFamily="18" charset="0"/>
              </a:rPr>
              <a:t> Tekliflerin ihale saatine kadar nereye verileceği.           </a:t>
            </a: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k) </a:t>
            </a:r>
            <a:r>
              <a:rPr lang="tr-TR" sz="1600" dirty="0">
                <a:latin typeface="Times New Roman" panose="02020603050405020304" pitchFamily="18" charset="0"/>
                <a:ea typeface="Calibri" panose="020F0502020204030204" pitchFamily="34" charset="0"/>
                <a:cs typeface="Times New Roman" panose="02020603050405020304" pitchFamily="18" charset="0"/>
              </a:rPr>
              <a:t>Teklif ve sözleşme türü</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l) </a:t>
            </a:r>
            <a:r>
              <a:rPr lang="tr-TR" sz="1600" dirty="0">
                <a:latin typeface="Times New Roman" panose="02020603050405020304" pitchFamily="18" charset="0"/>
                <a:ea typeface="Calibri" panose="020F0502020204030204" pitchFamily="34" charset="0"/>
                <a:cs typeface="Times New Roman" panose="02020603050405020304" pitchFamily="18" charset="0"/>
              </a:rPr>
              <a:t>Teklif edilen bedelin % 3'ünden az olmamak üzere, </a:t>
            </a:r>
            <a:r>
              <a:rPr lang="tr-TR" sz="1600" dirty="0" err="1">
                <a:latin typeface="Times New Roman" panose="02020603050405020304" pitchFamily="18" charset="0"/>
                <a:ea typeface="Calibri" panose="020F0502020204030204" pitchFamily="34" charset="0"/>
                <a:cs typeface="Times New Roman" panose="02020603050405020304" pitchFamily="18" charset="0"/>
              </a:rPr>
              <a:t>isteklice</a:t>
            </a:r>
            <a:r>
              <a:rPr lang="tr-TR" sz="1600" dirty="0">
                <a:latin typeface="Times New Roman" panose="02020603050405020304" pitchFamily="18" charset="0"/>
                <a:ea typeface="Calibri" panose="020F0502020204030204" pitchFamily="34" charset="0"/>
                <a:cs typeface="Times New Roman" panose="02020603050405020304" pitchFamily="18" charset="0"/>
              </a:rPr>
              <a:t> belirlenecek tutarda geçici teminat verileceği.</a:t>
            </a:r>
          </a:p>
          <a:p>
            <a:pPr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b="1" dirty="0">
                <a:latin typeface="Times New Roman" panose="02020603050405020304" pitchFamily="18" charset="0"/>
                <a:ea typeface="Calibri" panose="020F0502020204030204" pitchFamily="34" charset="0"/>
                <a:cs typeface="Times New Roman" panose="02020603050405020304" pitchFamily="18" charset="0"/>
              </a:rPr>
              <a:t>m) </a:t>
            </a:r>
            <a:r>
              <a:rPr lang="tr-TR" sz="1600" dirty="0">
                <a:latin typeface="Times New Roman" panose="02020603050405020304" pitchFamily="18" charset="0"/>
                <a:ea typeface="Calibri" panose="020F0502020204030204" pitchFamily="34" charset="0"/>
                <a:cs typeface="Times New Roman" panose="02020603050405020304" pitchFamily="18" charset="0"/>
              </a:rPr>
              <a:t>Tekliflerin geçerlilik süresi.            </a:t>
            </a:r>
          </a:p>
          <a:p>
            <a:pPr algn="just">
              <a:lnSpc>
                <a:spcPct val="107000"/>
              </a:lnSpc>
              <a:spcAft>
                <a:spcPts val="80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600" b="1" dirty="0">
                <a:latin typeface="Times New Roman" panose="02020603050405020304" pitchFamily="18" charset="0"/>
                <a:ea typeface="Calibri" panose="020F0502020204030204" pitchFamily="34" charset="0"/>
                <a:cs typeface="Times New Roman" panose="02020603050405020304" pitchFamily="18" charset="0"/>
              </a:rPr>
              <a:t>n)</a:t>
            </a:r>
            <a:r>
              <a:rPr lang="tr-TR" sz="1600" dirty="0">
                <a:latin typeface="Times New Roman" panose="02020603050405020304" pitchFamily="18" charset="0"/>
                <a:ea typeface="Calibri" panose="020F0502020204030204" pitchFamily="34" charset="0"/>
                <a:cs typeface="Times New Roman" panose="02020603050405020304" pitchFamily="18" charset="0"/>
              </a:rPr>
              <a:t> İhaleye konsorsiyumların teklif verip veremeyeceği.</a:t>
            </a:r>
          </a:p>
        </p:txBody>
      </p:sp>
    </p:spTree>
    <p:extLst>
      <p:ext uri="{BB962C8B-B14F-4D97-AF65-F5344CB8AC3E}">
        <p14:creationId xmlns:p14="http://schemas.microsoft.com/office/powerpoint/2010/main" val="3395766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9338" y="124691"/>
            <a:ext cx="10972800" cy="6270435"/>
          </a:xfrm>
          <a:prstGeom prst="rect">
            <a:avLst/>
          </a:prstGeom>
        </p:spPr>
        <p:txBody>
          <a:bodyPr wrap="square">
            <a:spAutoFit/>
          </a:bodyPr>
          <a:lstStyle/>
          <a:p>
            <a:pPr indent="449580">
              <a:spcAft>
                <a:spcPts val="0"/>
              </a:spcAft>
            </a:pPr>
            <a:r>
              <a:rPr lang="tr-TR" sz="4000" b="1" kern="0" dirty="0" smtClean="0">
                <a:latin typeface="Times New Roman" panose="02020603050405020304" pitchFamily="18" charset="0"/>
                <a:ea typeface="Times New Roman" panose="02020603050405020304" pitchFamily="18" charset="0"/>
                <a:cs typeface="Times New Roman" panose="02020603050405020304" pitchFamily="18" charset="0"/>
              </a:rPr>
              <a:t>İhale </a:t>
            </a:r>
            <a:r>
              <a:rPr lang="tr-TR" sz="4000" b="1" kern="0" dirty="0">
                <a:latin typeface="Times New Roman" panose="02020603050405020304" pitchFamily="18" charset="0"/>
                <a:ea typeface="Times New Roman" panose="02020603050405020304" pitchFamily="18" charset="0"/>
                <a:cs typeface="Times New Roman" panose="02020603050405020304" pitchFamily="18" charset="0"/>
              </a:rPr>
              <a:t>dokümanında değişiklik veya açıklama yapılması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29)</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İlân yapıldıktan sonra ihale dokümanında değişiklik yapılmaması esastır. Değişiklik yapılması zorunlu olursa, bunu gerektiren sebep ve zorunluluklar bir tutanakla tespit edilerek önceki ilânlar geçersiz sayılır ve iş yeniden aynı şekilde ilân olunur.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Ancak, ilân yapıldıktan sonra, tekliflerin hazırlanmasını veya işin gerçekleştirilmesini etkileyebilecek maddi veya teknik hatalar veya eksikliklerin idarece tespit edilmesi veya isteklilerce yazılı olarak bildirilmesi halinde, ihale dokümanında değişiklikler yapılabilir. Yapılan bu değişikliklere ilişkin ihale dokümanının bağlayıcı bir parçası olan </a:t>
            </a:r>
            <a:r>
              <a:rPr lang="tr-TR" u="sng" dirty="0">
                <a:latin typeface="Times New Roman" panose="02020603050405020304" pitchFamily="18" charset="0"/>
                <a:ea typeface="Calibri" panose="020F0502020204030204" pitchFamily="34" charset="0"/>
                <a:cs typeface="Times New Roman" panose="02020603050405020304" pitchFamily="18" charset="0"/>
              </a:rPr>
              <a:t>zeyilname, </a:t>
            </a:r>
            <a:r>
              <a:rPr lang="tr-TR"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son teklif verme gününden en az 10 gün </a:t>
            </a:r>
            <a:r>
              <a:rPr lang="tr-TR" u="sng" dirty="0">
                <a:latin typeface="Times New Roman" panose="02020603050405020304" pitchFamily="18" charset="0"/>
                <a:ea typeface="Calibri" panose="020F0502020204030204" pitchFamily="34" charset="0"/>
                <a:cs typeface="Times New Roman" panose="02020603050405020304" pitchFamily="18" charset="0"/>
              </a:rPr>
              <a:t>öncesinde bilgi sahibi olmalarını temin edecek şekilde ihale  dokümanı  alanların  tamamına gönderilir. </a:t>
            </a:r>
            <a:r>
              <a:rPr lang="tr-TR" dirty="0">
                <a:latin typeface="Times New Roman" panose="02020603050405020304" pitchFamily="18" charset="0"/>
                <a:ea typeface="Calibri" panose="020F0502020204030204" pitchFamily="34" charset="0"/>
                <a:cs typeface="Times New Roman" panose="02020603050405020304" pitchFamily="18" charset="0"/>
              </a:rPr>
              <a:t>Zeyilname ile yapılan değişiklikler nedeniyle tekliflerin hazırlanabilmesi için ek süreye ihtiyaç duyulması halinde,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ihale tarihi bir defaya mahsus olmak üzere en fazla 20 gün zeyilname ile ertelenebilir</a:t>
            </a:r>
            <a:r>
              <a:rPr lang="tr-TR" dirty="0">
                <a:latin typeface="Times New Roman" panose="02020603050405020304" pitchFamily="18" charset="0"/>
                <a:ea typeface="Calibri" panose="020F0502020204030204" pitchFamily="34" charset="0"/>
                <a:cs typeface="Times New Roman" panose="02020603050405020304" pitchFamily="18" charset="0"/>
              </a:rPr>
              <a:t>. Zeyilname düzenlenmesi halinde, teklifini bu düzenlemeden önce vermiş olan isteklilere tekliflerini geri çekerek, yeniden teklif verme imkanı sağlanır.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Ayrıca, istekliler tekliflerini hazırlarken ihale dokümanında açıklanmasına ihtiyaç duyulan hususlarla ilgili olarak son teklif verme gününden 20 gün öncesine kadar yazılı olarak açıklama talep edebilir. Bu talebin idarece uygun görülmesi halinde yapılacak açıklama, bu tarihe kadar ihale dokümanı alan bütün isteklilere son teklif verme gününden </a:t>
            </a:r>
            <a:r>
              <a:rPr lang="tr-TR" dirty="0" smtClean="0">
                <a:latin typeface="Times New Roman" panose="02020603050405020304" pitchFamily="18" charset="0"/>
                <a:ea typeface="Calibri" panose="020F0502020204030204" pitchFamily="34" charset="0"/>
                <a:cs typeface="Times New Roman" panose="02020603050405020304" pitchFamily="18" charset="0"/>
              </a:rPr>
              <a:t>10 </a:t>
            </a:r>
            <a:r>
              <a:rPr lang="tr-TR" dirty="0">
                <a:latin typeface="Times New Roman" panose="02020603050405020304" pitchFamily="18" charset="0"/>
                <a:ea typeface="Calibri" panose="020F0502020204030204" pitchFamily="34" charset="0"/>
                <a:cs typeface="Times New Roman" panose="02020603050405020304" pitchFamily="18" charset="0"/>
              </a:rPr>
              <a:t>gün öncesinde bilgi sahibi olmalarını temin edecek şekilde ve açıklama talebinde bulunan istekli belirtilmeksizin yazılı olarak gönderilir.</a:t>
            </a:r>
          </a:p>
        </p:txBody>
      </p:sp>
    </p:spTree>
    <p:extLst>
      <p:ext uri="{BB962C8B-B14F-4D97-AF65-F5344CB8AC3E}">
        <p14:creationId xmlns:p14="http://schemas.microsoft.com/office/powerpoint/2010/main" val="4273441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1477" y="299258"/>
            <a:ext cx="9667702" cy="6586418"/>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Tekliflerin hazırlanması ve sunulması</a:t>
            </a:r>
          </a:p>
          <a:p>
            <a:pPr indent="449580" algn="just">
              <a:spcAft>
                <a:spcPts val="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(Madde 30)</a:t>
            </a:r>
          </a:p>
          <a:p>
            <a:pPr indent="449580" algn="just">
              <a:spcAft>
                <a:spcPts val="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Teklif mektubu ve geçici teminat da dahil olmak üzere ihaleye katılabilme şartı olarak istenilen bütün belgeler bir zarfa konulur. Zarfın üzerine isteklinin adı, soyadı veya ticaret unvanı, tebligata esas açık adresi, teklifin hangi işe ait olduğu ve ihaleyi yapan idarenin açık adresi yazılır. Zarfın yapıştırılan yeri istekli tarafından imzalanır ve mühürlenir.</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dirty="0">
                <a:latin typeface="Times New Roman" panose="02020603050405020304" pitchFamily="18" charset="0"/>
                <a:ea typeface="Times New Roman" panose="02020603050405020304" pitchFamily="18" charset="0"/>
              </a:rPr>
              <a:t>Teklif mektupları yazılı ve imzalı olarak sunulur. Teklif mektubunda ihale dokümanının tamamen okunup kabul edildiğinin belirtilmesi, teklif edilen bedelin rakam ve yazı ile birbirine uygun olarak açıkça yazılması, üzerinde kazıntı, silinti, düzeltme bulunmaması ve teklif mektubunun ad, </a:t>
            </a:r>
            <a:r>
              <a:rPr lang="tr-TR" dirty="0" err="1">
                <a:latin typeface="Times New Roman" panose="02020603050405020304" pitchFamily="18" charset="0"/>
                <a:ea typeface="Times New Roman" panose="02020603050405020304" pitchFamily="18" charset="0"/>
              </a:rPr>
              <a:t>soyad</a:t>
            </a:r>
            <a:r>
              <a:rPr lang="tr-TR" dirty="0">
                <a:latin typeface="Times New Roman" panose="02020603050405020304" pitchFamily="18" charset="0"/>
                <a:ea typeface="Times New Roman" panose="02020603050405020304" pitchFamily="18" charset="0"/>
              </a:rPr>
              <a:t> veya ticaret unvanı yazılmak suretiyle yetkili kişilerce imzalanmış olması zorunludur.  Mal alımı ihalelerinde, ihale dokümanında alternatif teklif verilebileceğine dair hüküm bulunması halinde, alternatif tekliflerde aynı şekilde hazırlanarak sunulur.</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dirty="0">
                <a:latin typeface="Times New Roman" panose="02020603050405020304" pitchFamily="18" charset="0"/>
                <a:ea typeface="Times New Roman" panose="02020603050405020304" pitchFamily="18" charset="0"/>
              </a:rPr>
              <a:t>Teklifler ihale dokümanında belirtilen ihale saatine kadar sıra numaralı alındılar karşılığında idareye verilir. Bu saatten sonra verilen teklifler kabul edilmez ve açılmaksızın iade edilir. Teklifler iadeli taahhütlü olarak da gönderilebilir. Posta ile gönderilecek tekliflerin ihale dokümanında belirtilen ihale saatine kadar idareye ulaşması şarttır. Postadaki gecikme nedeniyle işleme konulmayacak olan tekliflerin alınış zamanı bir tutanakla tespit edilir.</a:t>
            </a:r>
          </a:p>
          <a:p>
            <a:pPr indent="449580"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dirty="0">
                <a:latin typeface="Times New Roman" panose="02020603050405020304" pitchFamily="18" charset="0"/>
                <a:ea typeface="Times New Roman" panose="02020603050405020304" pitchFamily="18" charset="0"/>
              </a:rPr>
              <a:t>Verilen teklifler, zeyilname düzenlenmesi hali hariç, herhangi bir sebeple geri alınamaz ve değiştirilemez. </a:t>
            </a:r>
          </a:p>
        </p:txBody>
      </p:sp>
    </p:spTree>
    <p:extLst>
      <p:ext uri="{BB962C8B-B14F-4D97-AF65-F5344CB8AC3E}">
        <p14:creationId xmlns:p14="http://schemas.microsoft.com/office/powerpoint/2010/main" val="30981178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9585" y="0"/>
            <a:ext cx="10931237" cy="7035452"/>
          </a:xfrm>
          <a:prstGeom prst="rect">
            <a:avLst/>
          </a:prstGeom>
        </p:spPr>
        <p:txBody>
          <a:bodyPr wrap="square">
            <a:spAutoFit/>
          </a:bodyPr>
          <a:lstStyle/>
          <a:p>
            <a:pPr>
              <a:spcAft>
                <a:spcPts val="0"/>
              </a:spcAft>
            </a:pP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    Tekliflerin </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geçerlilik süresi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32)</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smtClean="0">
                <a:latin typeface="Calibri" panose="020F0502020204030204" pitchFamily="34" charset="0"/>
                <a:ea typeface="Calibri" panose="020F0502020204030204" pitchFamily="34" charset="0"/>
                <a:cs typeface="Calibri" panose="020F0502020204030204" pitchFamily="34"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Tekliflerin </a:t>
            </a:r>
            <a:r>
              <a:rPr lang="tr-TR" sz="1600" dirty="0">
                <a:latin typeface="Times New Roman" panose="02020603050405020304" pitchFamily="18" charset="0"/>
                <a:ea typeface="Calibri" panose="020F0502020204030204" pitchFamily="34" charset="0"/>
                <a:cs typeface="Times New Roman" panose="02020603050405020304" pitchFamily="18" charset="0"/>
              </a:rPr>
              <a:t>geçerlilik süresi ihale dokümanında belirtilir. İdarece ihtiyaç duyulması halinde bu süre, teklif ve sözleşme koşulları değiştirilmemek ve isteklinin kabulü kaydıyla, en fazla  ihale dokümanında belirtilen teklif geçerlilik süresi kadar uzatılabilir. </a:t>
            </a:r>
          </a:p>
          <a:p>
            <a:pPr indent="449580">
              <a:spcAft>
                <a:spcPts val="0"/>
              </a:spcAft>
            </a:pPr>
            <a:r>
              <a:rPr lang="tr-TR" sz="2000" b="1" kern="0"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4400" b="1" kern="0" dirty="0" smtClean="0">
                <a:latin typeface="Calibri" panose="020F0502020204030204" pitchFamily="34" charset="0"/>
                <a:ea typeface="Times New Roman" panose="02020603050405020304" pitchFamily="18" charset="0"/>
                <a:cs typeface="Times New Roman" panose="02020603050405020304" pitchFamily="18" charset="0"/>
              </a:rPr>
              <a:t>Geçici </a:t>
            </a:r>
            <a:r>
              <a:rPr lang="tr-TR" sz="4400" b="1" kern="0" dirty="0">
                <a:latin typeface="Calibri" panose="020F0502020204030204" pitchFamily="34" charset="0"/>
                <a:ea typeface="Times New Roman" panose="02020603050405020304" pitchFamily="18" charset="0"/>
                <a:cs typeface="Times New Roman" panose="02020603050405020304" pitchFamily="18" charset="0"/>
              </a:rPr>
              <a:t>teminat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33)</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İhalelerde</a:t>
            </a:r>
            <a:r>
              <a:rPr lang="tr-TR" sz="1600" dirty="0">
                <a:latin typeface="Times New Roman" panose="02020603050405020304" pitchFamily="18" charset="0"/>
                <a:ea typeface="Calibri" panose="020F0502020204030204" pitchFamily="34" charset="0"/>
                <a:cs typeface="Times New Roman" panose="02020603050405020304" pitchFamily="18" charset="0"/>
              </a:rPr>
              <a:t>, teklif edilen bedelin % 3'ünden az olmamak üzere, istekli tarafından verilecek tutarda geçici teminat alınır. İhale dokümanında belirtilmesi şartıyla, danışmanlık hizmeti ihalelerinde geçici teminat alınması zorunlu değildir.</a:t>
            </a:r>
          </a:p>
          <a:p>
            <a:pPr indent="449580">
              <a:spcAft>
                <a:spcPts val="0"/>
              </a:spcAft>
            </a:pPr>
            <a:r>
              <a:rPr lang="tr-TR" sz="2000" b="1" kern="0"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4400" b="1" kern="0" dirty="0" smtClean="0">
                <a:latin typeface="Calibri" panose="020F0502020204030204" pitchFamily="34" charset="0"/>
                <a:ea typeface="Times New Roman" panose="02020603050405020304" pitchFamily="18" charset="0"/>
                <a:cs typeface="Times New Roman" panose="02020603050405020304" pitchFamily="18" charset="0"/>
              </a:rPr>
              <a:t>Tekliflerin </a:t>
            </a:r>
            <a:r>
              <a:rPr lang="tr-TR" sz="4400" b="1" kern="0" dirty="0">
                <a:latin typeface="Calibri" panose="020F0502020204030204" pitchFamily="34" charset="0"/>
                <a:ea typeface="Times New Roman" panose="02020603050405020304" pitchFamily="18" charset="0"/>
                <a:cs typeface="Times New Roman" panose="02020603050405020304" pitchFamily="18" charset="0"/>
              </a:rPr>
              <a:t>alınması ve açılması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36)</a:t>
            </a:r>
            <a:r>
              <a:rPr lang="tr-TR" sz="2000"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-Teklifler ihale dokümanında belirtilen ihale saatine kadar idareye verilir. </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-İhale komisyonunca ihale dokümanında belirtilen saatte kaç teklif verilmiş olduğu bir tutanakla tespit edilerek, hazır bulunanlara duyurulur ve hemen ihaleye başlanır.</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İhale komisyonu teklif zarflarını alınış sırasına göre inceler. </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-30 uncu maddenin birinci fıkrasına uygun olmayan zarflar bir tutanak ile belirlenerek değerlendirmeye alınmaz.</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Zarflar isteklilerle birlikte hazır bulunanlar önünde alınış sırasına göre açılır.</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İsteklilerin belgelerinin eksik olup olmadığı ve teklif mektubu ile geçici teminatlarının usulüne uygun olup olmadığı kontrol edilir. </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Belgeleri eksik veya teklif mektubu ile geçici teminatı usulüne uygun olmayan istekliler tutanakla tespit edilir.</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İstekliler ile teklif fiyatları ve yaklaşık maliyet tutarı açıklanır. Bu işlemlere ilişkin hazırlanan tutanak ihale komisyonunca imzalanır. </a:t>
            </a:r>
          </a:p>
          <a:p>
            <a:pPr indent="44958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****Bu aşamada; hiçbir teklifin reddine veya kabulüne karar verilmez, teklifi oluşturan belgeler düzeltilemez ve tamamlanamaz. Teklifler ihale komisyonunca hemen değerlendirilmek üzere oturum kapatılır</a:t>
            </a:r>
          </a:p>
        </p:txBody>
      </p:sp>
    </p:spTree>
    <p:extLst>
      <p:ext uri="{BB962C8B-B14F-4D97-AF65-F5344CB8AC3E}">
        <p14:creationId xmlns:p14="http://schemas.microsoft.com/office/powerpoint/2010/main" val="342481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2589" y="133004"/>
            <a:ext cx="10424160" cy="5979842"/>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Tekliflerin değerlendirilmesi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37)</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komisyonunun talebi üzerine idare tekliflerin incelenmesi, karşılaştırılması ve  değerlendirilmesinde yararlanmak üzere net olmayan hususlarla ilgili isteklilerden yazılı olarak tekliflerini açıklamalarını isteyebilir. Ancak bu açıklama, hiçbir şekilde teklif fiyatında değişiklik yapılması veya ihale dokümanında yer alan şartlara uygun olmayan tekliflerin uygun hale getirilmesi amacıyla istenilmez ve yapılmaz. </a:t>
            </a:r>
          </a:p>
          <a:p>
            <a:pPr indent="449580"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Tekliflerin </a:t>
            </a:r>
            <a:r>
              <a:rPr lang="tr-TR" dirty="0">
                <a:latin typeface="Times New Roman" panose="02020603050405020304" pitchFamily="18" charset="0"/>
                <a:ea typeface="Calibri" panose="020F0502020204030204" pitchFamily="34" charset="0"/>
                <a:cs typeface="Times New Roman" panose="02020603050405020304" pitchFamily="18" charset="0"/>
              </a:rPr>
              <a:t>değerlendirilmesinde, öncelikle belgeleri eksik olduğu veya teklif mektubu ile geçici teminatı usulüne uygun olmadığı 36 </a:t>
            </a:r>
            <a:r>
              <a:rPr lang="tr-TR" dirty="0" err="1">
                <a:latin typeface="Times New Roman" panose="02020603050405020304" pitchFamily="18" charset="0"/>
                <a:ea typeface="Calibri" panose="020F0502020204030204" pitchFamily="34" charset="0"/>
                <a:cs typeface="Times New Roman" panose="02020603050405020304" pitchFamily="18" charset="0"/>
              </a:rPr>
              <a:t>ncı</a:t>
            </a:r>
            <a:r>
              <a:rPr lang="tr-TR" dirty="0">
                <a:latin typeface="Times New Roman" panose="02020603050405020304" pitchFamily="18" charset="0"/>
                <a:ea typeface="Calibri" panose="020F0502020204030204" pitchFamily="34" charset="0"/>
                <a:cs typeface="Times New Roman" panose="02020603050405020304" pitchFamily="18" charset="0"/>
              </a:rPr>
              <a:t> maddeye göre ilk oturumda tespit edilen isteklilerin tekliflerinin değerlendirme dışı bırakılmasına karar verilir.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Ancak, teklifin esasını değiştirecek nitelikte olmaması kaydıyla, belgelerde bilgi eksikliği bulunması halinde idarece belirlenen sürede isteklilerden bu eksik bilgilerin tamamlanması yazılı olarak istenir. Belirlenen sürede bilgileri tamamlamayan istekliler değerlendirme dışı bırakılır ve geçici teminatları gelir kaydedilir. </a:t>
            </a: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Bu </a:t>
            </a:r>
            <a:r>
              <a:rPr lang="tr-TR" dirty="0">
                <a:latin typeface="Times New Roman" panose="02020603050405020304" pitchFamily="18" charset="0"/>
                <a:ea typeface="Times New Roman" panose="02020603050405020304" pitchFamily="18" charset="0"/>
                <a:cs typeface="Times New Roman" panose="02020603050405020304" pitchFamily="18" charset="0"/>
              </a:rPr>
              <a:t>ilk değerlendirme ve işlemler sonucunda belgeleri eksiksiz ve teklif mektubu ile geçici teminatı usulüne uygun olan isteklilerin tekliflerinin ayrıntılı değerlendirilmesine geçilir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tabLst>
                <a:tab pos="359410" algn="l"/>
              </a:tabLs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Bu </a:t>
            </a:r>
            <a:r>
              <a:rPr lang="tr-TR" dirty="0">
                <a:latin typeface="Times New Roman" panose="02020603050405020304" pitchFamily="18" charset="0"/>
                <a:ea typeface="Times New Roman" panose="02020603050405020304" pitchFamily="18" charset="0"/>
                <a:cs typeface="Times New Roman" panose="02020603050405020304" pitchFamily="18" charset="0"/>
              </a:rPr>
              <a:t>aşamada, isteklilerin ihale konusu işi yapabilme kapasitelerini belirleyen yeterlik kriterlerine ve tekliflerin ihale dokümanında belirtilen şartlara uygun olup olmadığı  ile  birim  fiyat teklif  cetvellerinde  aritmetik  hata  bulunup  bulunmadığı incelenir. Uygun olmadığı belirlenen isteklilerin teklifleri ile birim fiyat teklif cetvellerinde aritmetik hata bulunan teklifler değerlendirme dışı bırakılır.</a:t>
            </a:r>
            <a:endParaRPr lang="tr-TR"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6894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30777" y="83127"/>
            <a:ext cx="10523913" cy="6309420"/>
          </a:xfrm>
          <a:prstGeom prst="rect">
            <a:avLst/>
          </a:prstGeom>
        </p:spPr>
        <p:txBody>
          <a:bodyPr wrap="square">
            <a:spAutoFit/>
          </a:bodyPr>
          <a:lstStyle/>
          <a:p>
            <a:pPr>
              <a:spcAft>
                <a:spcPts val="0"/>
              </a:spcAft>
            </a:pP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İstisnalar</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(Madde 3)</a:t>
            </a:r>
          </a:p>
          <a:p>
            <a:pPr algn="just">
              <a:spcAft>
                <a:spcPts val="0"/>
              </a:spcAft>
            </a:pPr>
            <a:r>
              <a:rPr lang="tr-TR" b="1" dirty="0">
                <a:latin typeface="Times New Roman" panose="02020603050405020304" pitchFamily="18" charset="0"/>
                <a:ea typeface="Times New Roman" panose="02020603050405020304" pitchFamily="18" charset="0"/>
              </a:rPr>
              <a:t> </a:t>
            </a:r>
            <a:r>
              <a:rPr lang="tr-TR" b="1" dirty="0" smtClean="0">
                <a:latin typeface="Times New Roman" panose="02020603050405020304" pitchFamily="18" charset="0"/>
                <a:ea typeface="Times New Roman" panose="02020603050405020304" pitchFamily="18" charset="0"/>
              </a:rPr>
              <a:t>   a</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Doğrudan </a:t>
            </a:r>
            <a:r>
              <a:rPr lang="tr-TR" dirty="0">
                <a:latin typeface="Times New Roman" panose="02020603050405020304" pitchFamily="18" charset="0"/>
                <a:ea typeface="Times New Roman" panose="02020603050405020304" pitchFamily="18" charset="0"/>
              </a:rPr>
              <a:t>üreticilerden veya ortaklarından yapılan tarım veya hayvancılıkla ilgili ürün alımları ile 6831 sayılı Orman Kanunu gereğince orman köyleri kalkındırma kooperatiflerinden ve köylülerden yapılacak hizmet alımları</a:t>
            </a:r>
            <a:r>
              <a:rPr lang="tr-TR" dirty="0" smtClean="0">
                <a:latin typeface="Times New Roman" panose="02020603050405020304" pitchFamily="18" charset="0"/>
                <a:ea typeface="Times New Roman" panose="02020603050405020304" pitchFamily="18" charset="0"/>
              </a:rPr>
              <a:t>,</a:t>
            </a:r>
          </a:p>
          <a:p>
            <a:pPr algn="just">
              <a:spcAft>
                <a:spcPts val="0"/>
              </a:spcAft>
            </a:pPr>
            <a:endParaRPr lang="tr-TR"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 </a:t>
            </a:r>
            <a:r>
              <a:rPr lang="tr-TR" b="1" dirty="0" smtClean="0">
                <a:latin typeface="Times New Roman" panose="02020603050405020304" pitchFamily="18" charset="0"/>
                <a:ea typeface="Times New Roman" panose="02020603050405020304" pitchFamily="18" charset="0"/>
              </a:rPr>
              <a:t>b</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Savunma</a:t>
            </a:r>
            <a:r>
              <a:rPr lang="tr-TR" dirty="0">
                <a:latin typeface="Times New Roman" panose="02020603050405020304" pitchFamily="18" charset="0"/>
                <a:ea typeface="Times New Roman" panose="02020603050405020304" pitchFamily="18" charset="0"/>
              </a:rPr>
              <a:t>, güvenlik veya istihbarat alanları ile ilişkili olduğuna veya gizlilik içinde yürütülmesi gerektiğine </a:t>
            </a:r>
            <a:r>
              <a:rPr lang="tr-TR" dirty="0" smtClean="0">
                <a:solidFill>
                  <a:srgbClr val="000000"/>
                </a:solidFill>
                <a:latin typeface="Times New Roman" panose="02020603050405020304" pitchFamily="18" charset="0"/>
                <a:ea typeface="Times New Roman" panose="02020603050405020304" pitchFamily="18" charset="0"/>
              </a:rPr>
              <a:t>Cumhurbaşkanı </a:t>
            </a:r>
            <a:r>
              <a:rPr lang="tr-TR" dirty="0">
                <a:solidFill>
                  <a:srgbClr val="000000"/>
                </a:solidFill>
                <a:latin typeface="Times New Roman" panose="02020603050405020304" pitchFamily="18" charset="0"/>
                <a:ea typeface="Times New Roman" panose="02020603050405020304" pitchFamily="18" charset="0"/>
              </a:rPr>
              <a:t>veya</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ilgili bakanlık tarafından karar verilen veya mevzuatı uyarınca sözleşmenin yürütülmesi sırasında özel güvenlik tedbirleri alınması gereken veya devlet güvenliğine ilişkin temel menfaatlerin korunmasını gerektiren hallerle ilgili olan mal ve hizmet alımları ile yapım işleri</a:t>
            </a:r>
            <a:r>
              <a:rPr lang="tr-TR" dirty="0" smtClean="0">
                <a:latin typeface="Times New Roman" panose="02020603050405020304" pitchFamily="18" charset="0"/>
                <a:ea typeface="Times New Roman" panose="02020603050405020304" pitchFamily="18" charset="0"/>
              </a:rPr>
              <a:t>,</a:t>
            </a:r>
          </a:p>
          <a:p>
            <a:pPr algn="just"/>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  </a:t>
            </a:r>
            <a:r>
              <a:rPr lang="tr-TR" b="1" dirty="0" smtClean="0">
                <a:latin typeface="Times New Roman" panose="02020603050405020304" pitchFamily="18" charset="0"/>
                <a:ea typeface="Times New Roman" panose="02020603050405020304" pitchFamily="18" charset="0"/>
              </a:rPr>
              <a:t>  c</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Uluslararası anlaşmalar gereğince sağlanan dış finansman ile yaptırılacak olan ve finansman anlaşmasında farklı ihale usul ve esaslarının uygulanacağı belirtilen mal veya hizmet alımları ile yapım işleri; uluslararası sermaye piyasalarından yapılacak borçlanmalara ilişkin her türlü danışmanlık ve kredi derecelendirme hizmetleri; </a:t>
            </a:r>
            <a:r>
              <a:rPr lang="tr-TR" dirty="0" smtClean="0">
                <a:latin typeface="Times New Roman" panose="02020603050405020304" pitchFamily="18" charset="0"/>
                <a:ea typeface="Times New Roman" panose="02020603050405020304" pitchFamily="18" charset="0"/>
              </a:rPr>
              <a:t>TCMB’nin teknolojiye</a:t>
            </a:r>
            <a:r>
              <a:rPr lang="tr-TR" dirty="0">
                <a:latin typeface="Times New Roman" panose="02020603050405020304" pitchFamily="18" charset="0"/>
                <a:ea typeface="Times New Roman" panose="02020603050405020304" pitchFamily="18" charset="0"/>
              </a:rPr>
              <a:t>, güvenliğe, banknot ve kıymetli evrak üretimi ve basımına ilişkin mal ve hizmet alımları, </a:t>
            </a:r>
            <a:r>
              <a:rPr lang="tr-TR" dirty="0" smtClean="0">
                <a:latin typeface="Times New Roman" panose="02020603050405020304" pitchFamily="18" charset="0"/>
                <a:ea typeface="Times New Roman" panose="02020603050405020304" pitchFamily="18" charset="0"/>
              </a:rPr>
              <a:t>TCMB’nin dış </a:t>
            </a:r>
            <a:r>
              <a:rPr lang="tr-TR" dirty="0">
                <a:latin typeface="Times New Roman" panose="02020603050405020304" pitchFamily="18" charset="0"/>
                <a:ea typeface="Times New Roman" panose="02020603050405020304" pitchFamily="18" charset="0"/>
              </a:rPr>
              <a:t>kaynak temini ve danışmanlık hizmeti alımları; </a:t>
            </a:r>
            <a:r>
              <a:rPr lang="tr-TR" dirty="0" smtClean="0">
                <a:latin typeface="Times New Roman" panose="02020603050405020304" pitchFamily="18" charset="0"/>
                <a:ea typeface="Times New Roman" panose="02020603050405020304" pitchFamily="18" charset="0"/>
              </a:rPr>
              <a:t>özelleştirme </a:t>
            </a:r>
            <a:r>
              <a:rPr lang="tr-TR" dirty="0">
                <a:latin typeface="Times New Roman" panose="02020603050405020304" pitchFamily="18" charset="0"/>
                <a:ea typeface="Times New Roman" panose="02020603050405020304" pitchFamily="18" charset="0"/>
              </a:rPr>
              <a:t>uygulamaları için 24.11.1994 tarihli ve 4046 sayılı Kanun çerçevesinde yapılacak her türlü danışmanlık hizmet alımları; hava taşımacılığı yapan teşebbüs, işletme ve şirketlerin ticari faaliyetlerine ilişkin mal ve hizmet alımları</a:t>
            </a:r>
            <a:r>
              <a:rPr lang="tr-TR" dirty="0" smtClean="0">
                <a:latin typeface="Times New Roman" panose="02020603050405020304" pitchFamily="18" charset="0"/>
                <a:ea typeface="Times New Roman" panose="02020603050405020304" pitchFamily="18" charset="0"/>
              </a:rPr>
              <a:t>,</a:t>
            </a:r>
          </a:p>
          <a:p>
            <a:pPr algn="just">
              <a:spcAft>
                <a:spcPts val="0"/>
              </a:spcAft>
            </a:pPr>
            <a:endParaRPr lang="tr-TR" dirty="0" smtClean="0">
              <a:latin typeface="Times New Roman" panose="02020603050405020304" pitchFamily="18" charset="0"/>
              <a:ea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     d</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İdarelerin yabancı ülkelerdeki kuruluşlarının mal veya hizmet alımları ile yapım işleri; yurt dışında bulunan nakil vasıtalarının o yerden sağlanması zorunlu mal veya hizmet alımları,</a:t>
            </a:r>
          </a:p>
          <a:p>
            <a:pPr algn="just">
              <a:spcAft>
                <a:spcPts val="0"/>
              </a:spcAft>
            </a:pP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7049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7899" y="157942"/>
            <a:ext cx="10914610" cy="6284156"/>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Aşırı düşük teklifler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38)</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komisyonu verilen teklifleri</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değerlendirdikten sonra, diğer tekliflere veya idarenin tespit ettiği yaklaşık maliyete göre teklif fiyatı aşırı düşük olanları tespit eder. Bu teklifleri reddetmeden önce, belirlediği süre içinde teklif sahiplerinden teklifte önemli olduğunu tespit ettiği bileşenler ile ilgili ayrıntıları yazılı olarak ister.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komisyonu yazılı açıklamaları dikkate alarak, aşırı düşük teklifleri değerlendirir. Bu değerlendirme sonucunda, </a:t>
            </a:r>
            <a:r>
              <a:rPr lang="tr-TR" u="sng" dirty="0">
                <a:latin typeface="Times New Roman" panose="02020603050405020304" pitchFamily="18" charset="0"/>
                <a:ea typeface="Calibri" panose="020F0502020204030204" pitchFamily="34" charset="0"/>
                <a:cs typeface="Times New Roman" panose="02020603050405020304" pitchFamily="18" charset="0"/>
              </a:rPr>
              <a:t>açıklamaları yeterli görülmeyen veya yazılı açıklamada bulunmayan isteklilerin teklifleri reddedilir</a:t>
            </a:r>
            <a:r>
              <a:rPr lang="tr-TR"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Kurum, ihale konusu işin türü, niteliği ve yaklaşık maliyeti ile ihale edilme usulüne göre aşırı düşük tekliflerin tespiti, değerlendirilmesi ve ekonomik açıdan en avantajlı teklifin belirlenmesi amacıyla sınır değerler ve sorgulama kriterleri belirlemeye, ihalenin bu maddede öngörülen açıklama istenilmeksizin sonuçlandırılabilmesine, ayrıca yaklaşık maliyeti 8 inci maddede öngörülen eşik değerlerin yarısına kadar olan hizmet alımları ile yapım işleri ihalelerinde sınır değerin altında olan tekliflerin bu maddede öngörülen açıklama istenilmeksizin reddedilmesine ilişkin düzenlemeler yapmaya yetkilidir. İhale komisyonu bu maddenin uygulanmasında Kurum tarafından yapılan düzenlemeleri esas alır.</a:t>
            </a:r>
          </a:p>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Bütün tekliflerin reddedilmesi ve ihalenin iptali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39)</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komisyonu kararı üzerine idare, verilmiş olan bütün teklifleri reddederek ihaleyi iptal etmekte serbesttir</a:t>
            </a:r>
            <a:r>
              <a:rPr lang="tr-TR" dirty="0">
                <a:latin typeface="Calibri" panose="020F0502020204030204" pitchFamily="34" charset="0"/>
                <a:ea typeface="Calibri" panose="020F0502020204030204" pitchFamily="34" charset="0"/>
                <a:cs typeface="Calibri" panose="020F0502020204030204" pitchFamily="34"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4414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1149" y="99753"/>
            <a:ext cx="10748356" cy="6705875"/>
          </a:xfrm>
          <a:prstGeom prst="rect">
            <a:avLst/>
          </a:prstGeom>
        </p:spPr>
        <p:txBody>
          <a:bodyPr wrap="square">
            <a:spAutoFit/>
          </a:bodyPr>
          <a:lstStyle/>
          <a:p>
            <a:pPr>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İhalenin karara bağlanması ve onaylanması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40)</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37 ve 38 inci maddelere göre yapılan değerlendirme sonucunda ihale, ekonomik açıdan en avantajlı teklifi veren isteklinin üzerinde bırakılır.</a:t>
            </a:r>
          </a:p>
          <a:p>
            <a:pPr algn="just">
              <a:spcAft>
                <a:spcPts val="0"/>
              </a:spcAft>
              <a:tabLst>
                <a:tab pos="35941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Ekonomik açıdan en avantajlı teklif, </a:t>
            </a: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sadece </a:t>
            </a:r>
            <a:r>
              <a:rPr lang="tr-TR" sz="1600" u="sng" dirty="0">
                <a:latin typeface="Times New Roman" panose="02020603050405020304" pitchFamily="18" charset="0"/>
                <a:ea typeface="Times New Roman" panose="02020603050405020304" pitchFamily="18" charset="0"/>
                <a:cs typeface="Times New Roman" panose="02020603050405020304" pitchFamily="18" charset="0"/>
              </a:rPr>
              <a:t>fiyat esasına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göre </a:t>
            </a:r>
            <a:endParaRPr lang="tr-TR"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             veya </a:t>
            </a: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          fiyat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ile birlikte işletme ve bakım maliyeti, </a:t>
            </a: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maliyet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etkinliği, </a:t>
            </a: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verimlilik</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kalite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ve teknik değer gibi </a:t>
            </a:r>
            <a:r>
              <a:rPr lang="tr-TR" sz="1600" u="sng" dirty="0">
                <a:latin typeface="Times New Roman" panose="02020603050405020304" pitchFamily="18" charset="0"/>
                <a:ea typeface="Times New Roman" panose="02020603050405020304" pitchFamily="18" charset="0"/>
                <a:cs typeface="Times New Roman" panose="02020603050405020304" pitchFamily="18" charset="0"/>
              </a:rPr>
              <a:t>fiyat dışındaki </a:t>
            </a:r>
            <a:r>
              <a:rPr lang="tr-TR" sz="1600" u="sng" dirty="0" smtClean="0">
                <a:latin typeface="Times New Roman" panose="02020603050405020304" pitchFamily="18" charset="0"/>
                <a:ea typeface="Times New Roman" panose="02020603050405020304" pitchFamily="18" charset="0"/>
                <a:cs typeface="Times New Roman" panose="02020603050405020304" pitchFamily="18" charset="0"/>
              </a:rPr>
              <a:t>unsurlar </a:t>
            </a:r>
            <a:r>
              <a:rPr lang="tr-TR" sz="1600" u="sng" dirty="0">
                <a:latin typeface="Times New Roman" panose="02020603050405020304" pitchFamily="18" charset="0"/>
                <a:ea typeface="Times New Roman" panose="02020603050405020304" pitchFamily="18" charset="0"/>
                <a:cs typeface="Times New Roman" panose="02020603050405020304" pitchFamily="18" charset="0"/>
              </a:rPr>
              <a:t>da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dikkate alınarak belirlenir.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Bu Kanunun 63 üncü maddesine göre ihale dokümanında yerli istekliler lehine fiyat avantajı sağlanacağı belirtilen ihalelerde, bu fiyat avantajı da uygulanmak suretiyle ekonomik açıdan en avantajlı teklif belirlenerek ihale sonuçlandırılır.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En düşük fiyatın ekonomik açıdan en avantajlı teklif olarak değerlendirildiği ihalelerde, birden fazla istekli tarafından aynı fiyatın teklif edildiği ve bunların da ekonomik açıdan en avantajlı teklif olduğu anlaşıldığı takdirde, ikinci fıkrada belirtilen fiyat dışındaki unsurlar dikkate alınmak suretiyle ekonomik açıdan en avantajlı teklif belirlenerek ihale sonuçlandırılır.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İhale komisyonu gerekçeli kararını belirleyerek, ihale yetkilisinin onayına sunar. Kararlarda isteklilerin adları veya ticaret unvanları, teklif edilen bedeller, ihalenin tarihi ve hangi istekli üzerine hangi gerekçelerle yapıldığı, ihale yapılmamış ise nedenleri belirtilir.</a:t>
            </a:r>
          </a:p>
          <a:p>
            <a:pPr indent="449580" algn="just">
              <a:lnSpc>
                <a:spcPct val="107000"/>
              </a:lnSpc>
              <a:spcAft>
                <a:spcPts val="800"/>
              </a:spcAft>
            </a:pPr>
            <a:r>
              <a:rPr lang="tr-TR" sz="1600" u="sng" dirty="0">
                <a:latin typeface="Times New Roman" panose="02020603050405020304" pitchFamily="18" charset="0"/>
                <a:ea typeface="Calibri" panose="020F0502020204030204" pitchFamily="34" charset="0"/>
                <a:cs typeface="Times New Roman" panose="02020603050405020304" pitchFamily="18" charset="0"/>
              </a:rPr>
              <a:t>İhale yetkilisi, </a:t>
            </a:r>
            <a:r>
              <a:rPr lang="tr-TR" sz="16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karar tarihini izleyen en geç 5 iş günü içinde </a:t>
            </a:r>
            <a:r>
              <a:rPr lang="tr-TR" sz="1600" u="sng" dirty="0">
                <a:latin typeface="Times New Roman" panose="02020603050405020304" pitchFamily="18" charset="0"/>
                <a:ea typeface="Calibri" panose="020F0502020204030204" pitchFamily="34" charset="0"/>
                <a:cs typeface="Times New Roman" panose="02020603050405020304" pitchFamily="18" charset="0"/>
              </a:rPr>
              <a:t>ihale kararını onaylar veya gerekçesini açıkça belirtmek suretiyle iptal eder.</a:t>
            </a:r>
            <a:r>
              <a:rPr lang="tr-TR" sz="1600" dirty="0">
                <a:latin typeface="Times New Roman" panose="02020603050405020304" pitchFamily="18" charset="0"/>
                <a:ea typeface="Calibri" panose="020F0502020204030204" pitchFamily="34" charset="0"/>
                <a:cs typeface="Times New Roman" panose="02020603050405020304" pitchFamily="18" charset="0"/>
              </a:rPr>
              <a:t> İhale; kararın onaylanması halinde geçerli, iptal edilmesi halinde ise hükümsüz sayılır.</a:t>
            </a:r>
          </a:p>
          <a:p>
            <a:pPr algn="just">
              <a:spcAft>
                <a:spcPts val="0"/>
              </a:spcAft>
              <a:tabLst>
                <a:tab pos="35941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ea typeface="Times New Roman" panose="02020603050405020304" pitchFamily="18" charset="0"/>
                <a:cs typeface="Times New Roman" panose="02020603050405020304" pitchFamily="18" charset="0"/>
              </a:rPr>
              <a:t>  İhale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kararları ihale yetkilisince onaylanmadan önce idareler, ihale üzerinde kalan istekli ile varsa ekonomik açıdan en avantajlı ikinci teklif sahibi isteklinin ihalelere katılmaktan yasaklı olup olmadığını teyit ettirerek buna ilişkin belgeyi ihale kararına eklemek zorundadır. İki isteklinin de yasaklı çıkması durumunda ihale iptal edilir.</a:t>
            </a:r>
          </a:p>
          <a:p>
            <a:pPr marL="114300" indent="-114300" algn="just">
              <a:lnSpc>
                <a:spcPct val="107000"/>
              </a:lnSpc>
              <a:spcAft>
                <a:spcPts val="80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4913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71846" y="432263"/>
            <a:ext cx="10299469" cy="6039217"/>
          </a:xfrm>
          <a:prstGeom prst="rect">
            <a:avLst/>
          </a:prstGeom>
        </p:spPr>
        <p:txBody>
          <a:bodyPr wrap="square">
            <a:spAutoFit/>
          </a:bodyPr>
          <a:lstStyle/>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Kesinleşen ihale kararlarının bildirilmesi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41)</a:t>
            </a:r>
            <a:r>
              <a:rPr lang="tr-TR"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u="sng" dirty="0">
                <a:latin typeface="Times New Roman" panose="02020603050405020304" pitchFamily="18" charset="0"/>
                <a:ea typeface="Calibri" panose="020F0502020204030204" pitchFamily="34" charset="0"/>
                <a:cs typeface="Times New Roman" panose="02020603050405020304" pitchFamily="18" charset="0"/>
              </a:rPr>
              <a:t>İhale sonucu, ihale kararının ihale yetkilisi tarafından onaylandığı günü izleyen </a:t>
            </a:r>
            <a:r>
              <a:rPr lang="tr-TR"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 geç 3 gün içinde</a:t>
            </a:r>
            <a:r>
              <a:rPr lang="tr-TR" u="sng" dirty="0">
                <a:latin typeface="Times New Roman" panose="02020603050405020304" pitchFamily="18" charset="0"/>
                <a:ea typeface="Calibri" panose="020F0502020204030204" pitchFamily="34" charset="0"/>
                <a:cs typeface="Times New Roman" panose="02020603050405020304" pitchFamily="18" charset="0"/>
              </a:rPr>
              <a:t>, ihale üzerinde bırakılan dahil olmak üzere, ihaleye teklif veren bütün isteklilere bildirilir</a:t>
            </a:r>
            <a:r>
              <a:rPr lang="tr-TR" dirty="0">
                <a:latin typeface="Times New Roman" panose="02020603050405020304" pitchFamily="18" charset="0"/>
                <a:ea typeface="Calibri" panose="020F0502020204030204" pitchFamily="34" charset="0"/>
                <a:cs typeface="Times New Roman" panose="02020603050405020304" pitchFamily="18" charset="0"/>
              </a:rPr>
              <a:t>. İhale sonucunun bildiriminde, tekliflerin değerlendirmeye alınmama veya uygun bulunmama gerekçelerine de yer verilir.</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İhale kararının ihale yetkilisi tarafından iptal edilmesi durumunda da isteklilere gerekçeleri belirtilmek suretiyle bildirim yapılır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u="sng" dirty="0">
                <a:latin typeface="Times New Roman" panose="02020603050405020304" pitchFamily="18" charset="0"/>
                <a:ea typeface="Times New Roman" panose="02020603050405020304" pitchFamily="18" charset="0"/>
                <a:cs typeface="Times New Roman" panose="02020603050405020304" pitchFamily="18" charset="0"/>
              </a:rPr>
              <a:t>İhale sonucunun bütün isteklilere bildiriminden itibaren; 21 inci maddenin (b) ve (c) bentlerine göre yapılan ihalelerde 5 gün, diğer hallerde ise 10 gün geçmedikçe sözleşme imzalanamaz</a:t>
            </a:r>
            <a:r>
              <a:rPr lang="tr-TR"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Sözleşmeye davet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42)</a:t>
            </a:r>
            <a:r>
              <a:rPr lang="tr-TR" b="1" kern="0" dirty="0">
                <a:latin typeface="Calibri" panose="020F0502020204030204" pitchFamily="34" charset="0"/>
                <a:ea typeface="Times New Roman" panose="02020603050405020304" pitchFamily="18" charset="0"/>
                <a:cs typeface="Times New Roman" panose="02020603050405020304" pitchFamily="18" charset="0"/>
              </a:rPr>
              <a:t>  </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smtClean="0">
                <a:latin typeface="Calibri" panose="020F0502020204030204" pitchFamily="34"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41 </a:t>
            </a:r>
            <a:r>
              <a:rPr lang="tr-TR" dirty="0">
                <a:latin typeface="Times New Roman" panose="02020603050405020304" pitchFamily="18" charset="0"/>
                <a:ea typeface="Times New Roman" panose="02020603050405020304" pitchFamily="18" charset="0"/>
                <a:cs typeface="Times New Roman" panose="02020603050405020304" pitchFamily="18" charset="0"/>
              </a:rPr>
              <a:t>inci maddede belirtilen sürelerin bitimini, ön mali kontrol yapılması gereken hallerde ise bu kontrolün tamamlandığı tarihi izleyen günden itibaren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gün içinde </a:t>
            </a:r>
            <a:r>
              <a:rPr lang="tr-TR" dirty="0">
                <a:latin typeface="Times New Roman" panose="02020603050405020304" pitchFamily="18" charset="0"/>
                <a:ea typeface="Times New Roman" panose="02020603050405020304" pitchFamily="18" charset="0"/>
                <a:cs typeface="Times New Roman" panose="02020603050405020304" pitchFamily="18" charset="0"/>
              </a:rPr>
              <a:t>ihale üzerinde bırakılan istekliye, tebliğ tarihini izleyen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10 gün içinde </a:t>
            </a:r>
            <a:r>
              <a:rPr lang="tr-TR" dirty="0">
                <a:latin typeface="Times New Roman" panose="02020603050405020304" pitchFamily="18" charset="0"/>
                <a:ea typeface="Times New Roman" panose="02020603050405020304" pitchFamily="18" charset="0"/>
                <a:cs typeface="Times New Roman" panose="02020603050405020304" pitchFamily="18" charset="0"/>
              </a:rPr>
              <a:t>kesin teminatı vermek suretiyle sözleşmeyi imzalaması hususu bildirilir. Yabancı istekliler için bu süreye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12 </a:t>
            </a:r>
            <a:r>
              <a:rPr lang="tr-TR" dirty="0">
                <a:latin typeface="Times New Roman" panose="02020603050405020304" pitchFamily="18" charset="0"/>
                <a:ea typeface="Times New Roman" panose="02020603050405020304" pitchFamily="18" charset="0"/>
                <a:cs typeface="Times New Roman" panose="02020603050405020304" pitchFamily="18" charset="0"/>
              </a:rPr>
              <a:t>gün ilave edilir. Sözleşmenin imzalanacağı tarihte, ihale sonuç bilgileri Kuruma gönderilmek suretiyle ihale üzerinde kalan isteklinin ihalelere katılmaktan yasaklı olup olmadığının teyit edilmesi zorunludur.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7152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6211" y="1"/>
            <a:ext cx="11064240" cy="6880473"/>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Kesin teminat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43)</a:t>
            </a:r>
            <a:r>
              <a:rPr lang="tr-TR" sz="2000"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Taahhüdün sözleşme ve ihale dokümanı hükümlerine uygun olarak yerine getirilmesini sağlamak amacıyla, sözleşmenin yapılmasından önce ihale üzerinde kalan istekliden ihale bedeli üzerinden hesaplanmak suretiyle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6</a:t>
            </a:r>
            <a:r>
              <a:rPr lang="tr-TR" dirty="0">
                <a:latin typeface="Times New Roman" panose="02020603050405020304" pitchFamily="18" charset="0"/>
                <a:ea typeface="Calibri" panose="020F0502020204030204" pitchFamily="34" charset="0"/>
                <a:cs typeface="Times New Roman" panose="02020603050405020304" pitchFamily="18" charset="0"/>
              </a:rPr>
              <a:t> oranında kesin teminat alınır.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Kurum, ihale üzerinde kalan isteklinin teklifinin sınır değerin altında olması hâlinde, bu istekliden yaklaşık maliyetin % 6’sından az ve % 15’inden fazla olmamak üzere alınacak kesin teminat oranına ilişkin düzenlemeler </a:t>
            </a:r>
            <a:r>
              <a:rPr lang="tr-TR" dirty="0" smtClean="0">
                <a:latin typeface="Times New Roman" panose="02020603050405020304" pitchFamily="18" charset="0"/>
                <a:ea typeface="Calibri" panose="020F0502020204030204" pitchFamily="34" charset="0"/>
                <a:cs typeface="Times New Roman" panose="02020603050405020304" pitchFamily="18" charset="0"/>
              </a:rPr>
              <a:t>yapabilir.</a:t>
            </a:r>
          </a:p>
          <a:p>
            <a:pPr indent="449580" algn="just">
              <a:lnSpc>
                <a:spcPct val="107000"/>
              </a:lnSpc>
              <a:spcAft>
                <a:spcPts val="800"/>
              </a:spcAft>
            </a:pPr>
            <a:r>
              <a:rPr lang="tr-TR" sz="3200" b="1" kern="0" dirty="0" smtClean="0">
                <a:latin typeface="Times New Roman" panose="02020603050405020304" pitchFamily="18" charset="0"/>
                <a:ea typeface="Times New Roman" panose="02020603050405020304" pitchFamily="18" charset="0"/>
                <a:cs typeface="Times New Roman" panose="02020603050405020304" pitchFamily="18" charset="0"/>
              </a:rPr>
              <a:t>Sözleşme </a:t>
            </a:r>
            <a:r>
              <a:rPr lang="tr-TR" sz="3200" b="1" kern="0" dirty="0">
                <a:latin typeface="Times New Roman" panose="02020603050405020304" pitchFamily="18" charset="0"/>
                <a:ea typeface="Times New Roman" panose="02020603050405020304" pitchFamily="18" charset="0"/>
                <a:cs typeface="Times New Roman" panose="02020603050405020304" pitchFamily="18" charset="0"/>
              </a:rPr>
              <a:t>yapılmasında isteklinin görev ve sorumluluğu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44)</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üzerinde kalan istekli kesin teminatı vererek sözleşmeyi imzalamak zorundadır. Sözleşme imzalandıktan hemen sonra geçici teminat iade edilir.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zorunluluklara uyulmadığı takdirde, protesto çekmeye ve hüküm almaya gerek kalmaksızın ihale üzerinde kalan isteklinin </a:t>
            </a:r>
            <a:r>
              <a:rPr lang="tr-TR" u="sng" dirty="0">
                <a:latin typeface="Times New Roman" panose="02020603050405020304" pitchFamily="18" charset="0"/>
                <a:ea typeface="Calibri" panose="020F0502020204030204" pitchFamily="34" charset="0"/>
                <a:cs typeface="Times New Roman" panose="02020603050405020304" pitchFamily="18" charset="0"/>
              </a:rPr>
              <a:t>geçici teminatı gelir kaydedilir</a:t>
            </a:r>
            <a:r>
              <a:rPr lang="tr-TR" dirty="0">
                <a:latin typeface="Times New Roman" panose="02020603050405020304" pitchFamily="18" charset="0"/>
                <a:ea typeface="Calibri" panose="020F0502020204030204" pitchFamily="34" charset="0"/>
                <a:cs typeface="Times New Roman" panose="02020603050405020304" pitchFamily="18" charset="0"/>
              </a:rPr>
              <a:t>. Bu durumda idare, ekonomik açıdan en avantajlı ikinci teklif fiyatının ihale yetkilisince uygun görülmesi kaydıyla, bu teklif sahibi istekli ile de Kanunda belirtilen esas ve usullere göre sözleşme imzalayabilir. Ancak ekonomik açıdan en avantajlı ikinci teklif sahibi istekli ile sözleşme imzalanabilmesi için, 42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maddede belirtilen </a:t>
            </a:r>
            <a:r>
              <a:rPr lang="tr-TR" dirty="0" smtClean="0">
                <a:latin typeface="Times New Roman" panose="02020603050405020304" pitchFamily="18" charset="0"/>
                <a:ea typeface="Calibri" panose="020F0502020204030204" pitchFamily="34" charset="0"/>
                <a:cs typeface="Times New Roman" panose="02020603050405020304" pitchFamily="18" charset="0"/>
              </a:rPr>
              <a:t>10 </a:t>
            </a:r>
            <a:r>
              <a:rPr lang="tr-TR" dirty="0">
                <a:latin typeface="Times New Roman" panose="02020603050405020304" pitchFamily="18" charset="0"/>
                <a:ea typeface="Calibri" panose="020F0502020204030204" pitchFamily="34" charset="0"/>
                <a:cs typeface="Times New Roman" panose="02020603050405020304" pitchFamily="18" charset="0"/>
              </a:rPr>
              <a:t>günlük sürenin bitimini izleyen </a:t>
            </a:r>
            <a:r>
              <a:rPr lang="tr-TR" dirty="0" smtClean="0">
                <a:latin typeface="Times New Roman" panose="02020603050405020304" pitchFamily="18" charset="0"/>
                <a:ea typeface="Calibri" panose="020F0502020204030204" pitchFamily="34" charset="0"/>
                <a:cs typeface="Times New Roman" panose="02020603050405020304" pitchFamily="18" charset="0"/>
              </a:rPr>
              <a:t>3 </a:t>
            </a:r>
            <a:r>
              <a:rPr lang="tr-TR" dirty="0">
                <a:latin typeface="Times New Roman" panose="02020603050405020304" pitchFamily="18" charset="0"/>
                <a:ea typeface="Calibri" panose="020F0502020204030204" pitchFamily="34" charset="0"/>
                <a:cs typeface="Times New Roman" panose="02020603050405020304" pitchFamily="18" charset="0"/>
              </a:rPr>
              <a:t>gün içinde ekonomik açıdan en avantajlı ikinci teklif sahibi istekliye 42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maddede belirtilen şekilde tebligat yapılır.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Ekonomik açıdan en avantajlı ikinci teklif sahibinin de sözleşmeyi imzalamaması durumunda ise, bu teklif sahibinin de geçici teminatı gelir kaydedilerek ihale iptal edilir. </a:t>
            </a:r>
          </a:p>
        </p:txBody>
      </p:sp>
    </p:spTree>
    <p:extLst>
      <p:ext uri="{BB962C8B-B14F-4D97-AF65-F5344CB8AC3E}">
        <p14:creationId xmlns:p14="http://schemas.microsoft.com/office/powerpoint/2010/main" val="30517579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1971" y="581891"/>
            <a:ext cx="10266218" cy="5588838"/>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Sözleşme yapılmasında idarenin görev ve sorumluluğu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45)</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İdare, 42 ve 44 üncü maddede yazılı süre içinde sözleşme yapılması hususunda kendisine düşen görevleri yapmakla yükümlüdür. İdarenin bu yükümlülüğü yerine getirmemesi halinde, istekli sürenin bitmesini izleyen günden itibaren en geç </a:t>
            </a:r>
            <a:r>
              <a:rPr lang="tr-TR" dirty="0" smtClean="0">
                <a:latin typeface="Times New Roman" panose="02020603050405020304" pitchFamily="18" charset="0"/>
                <a:ea typeface="Calibri" panose="020F0502020204030204" pitchFamily="34" charset="0"/>
                <a:cs typeface="Times New Roman" panose="02020603050405020304" pitchFamily="18" charset="0"/>
              </a:rPr>
              <a:t>5 </a:t>
            </a:r>
            <a:r>
              <a:rPr lang="tr-TR" dirty="0">
                <a:latin typeface="Times New Roman" panose="02020603050405020304" pitchFamily="18" charset="0"/>
                <a:ea typeface="Calibri" panose="020F0502020204030204" pitchFamily="34" charset="0"/>
                <a:cs typeface="Times New Roman" panose="02020603050405020304" pitchFamily="18" charset="0"/>
              </a:rPr>
              <a:t>gün içinde, </a:t>
            </a:r>
            <a:r>
              <a:rPr lang="tr-TR" dirty="0" smtClean="0">
                <a:latin typeface="Times New Roman" panose="02020603050405020304" pitchFamily="18" charset="0"/>
                <a:ea typeface="Calibri" panose="020F0502020204030204" pitchFamily="34" charset="0"/>
                <a:cs typeface="Times New Roman" panose="02020603050405020304" pitchFamily="18" charset="0"/>
              </a:rPr>
              <a:t>10 </a:t>
            </a:r>
            <a:r>
              <a:rPr lang="tr-TR" dirty="0">
                <a:latin typeface="Times New Roman" panose="02020603050405020304" pitchFamily="18" charset="0"/>
                <a:ea typeface="Calibri" panose="020F0502020204030204" pitchFamily="34" charset="0"/>
                <a:cs typeface="Times New Roman" panose="02020603050405020304" pitchFamily="18" charset="0"/>
              </a:rPr>
              <a:t>gün süreli bir noter ihbarnamesi ile bildirmek şartıyla, taahhüdünden vazgeçebilir. Bu takdirde geçici teminat geri verilir ve istekli teminat vermek için yaptığı belgelendirilmiş giderleri istemeye hak kazanır. Bu zarar, sebep olanlara  tazmin ettirilir ve ayrıca haklarında 60 </a:t>
            </a:r>
            <a:r>
              <a:rPr lang="tr-TR" dirty="0" err="1">
                <a:latin typeface="Times New Roman" panose="02020603050405020304" pitchFamily="18" charset="0"/>
                <a:ea typeface="Calibri" panose="020F0502020204030204" pitchFamily="34" charset="0"/>
                <a:cs typeface="Times New Roman" panose="02020603050405020304" pitchFamily="18" charset="0"/>
              </a:rPr>
              <a:t>ıncı</a:t>
            </a:r>
            <a:r>
              <a:rPr lang="tr-TR" dirty="0">
                <a:latin typeface="Times New Roman" panose="02020603050405020304" pitchFamily="18" charset="0"/>
                <a:ea typeface="Calibri" panose="020F0502020204030204" pitchFamily="34" charset="0"/>
                <a:cs typeface="Times New Roman" panose="02020603050405020304" pitchFamily="18" charset="0"/>
              </a:rPr>
              <a:t> madde hükümleri uygulanır.</a:t>
            </a:r>
          </a:p>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İhalenin sözleşmeye bağlanması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46)</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Yapılan bütün ihaleler bir sözleşmeye bağlanır. Sözleşmeler idarece hazırlanır ve ihale yetkilisi ile yüklenici tarafından imzalanır. Yüklenicinin ortak girişim olması halinde, sözleşmeler ortak girişimin bütün ortakları tarafından imzalanır. İhale dokümanında aksi belirtilmedikçe sözleşmelerin notere tescili ve onaylattırılması zorunlu değildir.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dokümanında belirtilen şartlara aykırı sözleşme düzenlenemez.</a:t>
            </a:r>
          </a:p>
        </p:txBody>
      </p:sp>
    </p:spTree>
    <p:extLst>
      <p:ext uri="{BB962C8B-B14F-4D97-AF65-F5344CB8AC3E}">
        <p14:creationId xmlns:p14="http://schemas.microsoft.com/office/powerpoint/2010/main" val="8359170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05098" y="606829"/>
            <a:ext cx="9626139" cy="6097310"/>
          </a:xfrm>
          <a:prstGeom prst="rect">
            <a:avLst/>
          </a:prstGeom>
        </p:spPr>
        <p:txBody>
          <a:bodyPr wrap="square">
            <a:spAutoFit/>
          </a:bodyPr>
          <a:lstStyle/>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Sonuç bildirimi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47)</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Kanun kapsamında yer alan idarelerin yapım işleri ile mal ve hizmet alımlarının sonuçları, 42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maddeye göre gönderilenler hariç,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 geç </a:t>
            </a:r>
            <a:r>
              <a:rPr lang="tr-TR"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15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gün içinde Kuruma bildirilir</a:t>
            </a:r>
            <a:r>
              <a:rPr lang="tr-TR" dirty="0">
                <a:latin typeface="Times New Roman" panose="02020603050405020304" pitchFamily="18" charset="0"/>
                <a:ea typeface="Calibri" panose="020F0502020204030204" pitchFamily="34" charset="0"/>
                <a:cs typeface="Times New Roman" panose="02020603050405020304" pitchFamily="18" charset="0"/>
              </a:rPr>
              <a:t>. Bu sonuçlardan Kanun kapsamındaki ihalelere ilişkin olanlar Kurum tarafından Kamu İhale Bülteninde yayımlanır. Sonuç bildirimlerinde yer verilecek bilgiler ile savunma, güvenlik ve istihbarat alanlarında görev yapan idarelerin Kanun kapsamında yaptıkları mal ve hizmet alımları ile yapım işlerine ilişkin ihale sonuçlarından hangilerinin yayımlanacağı ilgili idarenin görüşü alınarak Kurum tarafından belirlenir.</a:t>
            </a: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İhalelere yönelik başvurular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54)</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b="1" dirty="0">
                <a:latin typeface="Calibri" panose="020F0502020204030204" pitchFamily="34"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a:latin typeface="Times New Roman" panose="02020603050405020304" pitchFamily="18" charset="0"/>
                <a:ea typeface="Times New Roman" panose="02020603050405020304" pitchFamily="18" charset="0"/>
                <a:cs typeface="Times New Roman" panose="02020603050405020304" pitchFamily="18" charset="0"/>
              </a:rPr>
              <a:t>İhale sürecindeki hukuka aykırı işlem veya eylemler nedeniyle bir hak kaybına veya zarara uğradığını veya zarara uğramasının muhtemel olduğunu iddia eden aday veya istekli ile istekli olabilecekler, bu Kanunda belirtilen şekil ve usul kurallarına uygun olmak şartıyla şikayet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başvurusunda bulunabilirler.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i="1" u="sng" dirty="0">
                <a:latin typeface="Times New Roman" panose="02020603050405020304" pitchFamily="18" charset="0"/>
                <a:ea typeface="Times New Roman" panose="02020603050405020304" pitchFamily="18" charset="0"/>
                <a:cs typeface="Times New Roman" panose="02020603050405020304" pitchFamily="18" charset="0"/>
              </a:rPr>
              <a:t>Şikayet ve </a:t>
            </a:r>
            <a:r>
              <a:rPr lang="tr-TR" i="1" u="sng"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i="1" u="sng" dirty="0">
                <a:latin typeface="Times New Roman" panose="02020603050405020304" pitchFamily="18" charset="0"/>
                <a:ea typeface="Times New Roman" panose="02020603050405020304" pitchFamily="18" charset="0"/>
                <a:cs typeface="Times New Roman" panose="02020603050405020304" pitchFamily="18" charset="0"/>
              </a:rPr>
              <a:t> şikayet başvuruları, dava açılmadan önce tüketilmesi zorunlu idari başvuru yollarıdır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b="1" i="1" dirty="0">
                <a:latin typeface="Times New Roman" panose="02020603050405020304" pitchFamily="18" charset="0"/>
                <a:ea typeface="Times New Roman" panose="02020603050405020304" pitchFamily="18" charset="0"/>
                <a:cs typeface="Times New Roman" panose="02020603050405020304" pitchFamily="18" charset="0"/>
              </a:rPr>
              <a:t>Şikayet başvuruları </a:t>
            </a:r>
            <a:r>
              <a:rPr lang="tr-TR" b="1" i="1" u="sng" dirty="0">
                <a:latin typeface="Times New Roman" panose="02020603050405020304" pitchFamily="18" charset="0"/>
                <a:ea typeface="Times New Roman" panose="02020603050405020304" pitchFamily="18" charset="0"/>
                <a:cs typeface="Times New Roman" panose="02020603050405020304" pitchFamily="18" charset="0"/>
              </a:rPr>
              <a:t>idareye</a:t>
            </a:r>
            <a:r>
              <a:rPr lang="tr-TR" b="1" i="1" dirty="0">
                <a:latin typeface="Times New Roman" panose="02020603050405020304" pitchFamily="18" charset="0"/>
                <a:ea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b="1" i="1" dirty="0">
                <a:latin typeface="Times New Roman" panose="02020603050405020304" pitchFamily="18" charset="0"/>
                <a:ea typeface="Times New Roman" panose="02020603050405020304" pitchFamily="18" charset="0"/>
                <a:cs typeface="Times New Roman" panose="02020603050405020304" pitchFamily="18" charset="0"/>
              </a:rPr>
              <a:t> şikayet başvuruları </a:t>
            </a:r>
            <a:r>
              <a:rPr lang="tr-TR" b="1" i="1" u="sng" dirty="0">
                <a:latin typeface="Times New Roman" panose="02020603050405020304" pitchFamily="18" charset="0"/>
                <a:ea typeface="Times New Roman" panose="02020603050405020304" pitchFamily="18" charset="0"/>
                <a:cs typeface="Times New Roman" panose="02020603050405020304" pitchFamily="18" charset="0"/>
              </a:rPr>
              <a:t>Kuruma</a:t>
            </a:r>
            <a:r>
              <a:rPr lang="tr-TR" b="1" i="1" dirty="0">
                <a:latin typeface="Times New Roman" panose="02020603050405020304" pitchFamily="18" charset="0"/>
                <a:ea typeface="Times New Roman" panose="02020603050405020304" pitchFamily="18" charset="0"/>
                <a:cs typeface="Times New Roman" panose="02020603050405020304" pitchFamily="18" charset="0"/>
              </a:rPr>
              <a:t> hitaben yazılmış imzalı dilekçelerle yapılır</a:t>
            </a:r>
            <a:r>
              <a:rPr lang="tr-TR"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6529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4029" y="432262"/>
            <a:ext cx="10598727" cy="6032421"/>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İdareye şikayet başvurusu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55)</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b="1" dirty="0">
                <a:latin typeface="Calibri" panose="020F0502020204030204" pitchFamily="34"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cs typeface="Times New Roman" panose="02020603050405020304" pitchFamily="18" charset="0"/>
              </a:rPr>
              <a:t>Şikayet başvurusu, ihale sürecindeki işlem veya eylemlerin hukuka aykırılığı iddiasıyla bu işlem veya eylemlerin farkına varıldığı veya farkına varılmış olması gereken tarihi izleyen günden itibaren 21 inci maddenin (b) ve (c) bentlerine göre yapılan ihalelerde </a:t>
            </a:r>
            <a:r>
              <a:rPr lang="tr-TR"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gün</a:t>
            </a:r>
            <a:r>
              <a:rPr lang="tr-TR" dirty="0">
                <a:latin typeface="Times New Roman" panose="02020603050405020304" pitchFamily="18" charset="0"/>
                <a:ea typeface="Times New Roman" panose="02020603050405020304" pitchFamily="18" charset="0"/>
                <a:cs typeface="Times New Roman" panose="02020603050405020304" pitchFamily="18" charset="0"/>
              </a:rPr>
              <a:t>, diğer hallerde ise </a:t>
            </a:r>
            <a:r>
              <a:rPr lang="tr-TR"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10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gün </a:t>
            </a:r>
            <a:r>
              <a:rPr lang="tr-TR" dirty="0">
                <a:latin typeface="Times New Roman" panose="02020603050405020304" pitchFamily="18" charset="0"/>
                <a:ea typeface="Times New Roman" panose="02020603050405020304" pitchFamily="18" charset="0"/>
                <a:cs typeface="Times New Roman" panose="02020603050405020304" pitchFamily="18" charset="0"/>
              </a:rPr>
              <a:t>içinde ve sözleşmenin imzalanmasından önce, </a:t>
            </a:r>
            <a:r>
              <a:rPr lang="tr-TR" b="1" i="1" u="sng" dirty="0">
                <a:latin typeface="Times New Roman" panose="02020603050405020304" pitchFamily="18" charset="0"/>
                <a:ea typeface="Times New Roman" panose="02020603050405020304" pitchFamily="18" charset="0"/>
                <a:cs typeface="Times New Roman" panose="02020603050405020304" pitchFamily="18" charset="0"/>
              </a:rPr>
              <a:t>ihaleyi yapan idareye yapılır</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İlanda </a:t>
            </a:r>
            <a:r>
              <a:rPr lang="tr-TR" dirty="0">
                <a:latin typeface="Times New Roman" panose="02020603050405020304" pitchFamily="18" charset="0"/>
                <a:ea typeface="Times New Roman" panose="02020603050405020304" pitchFamily="18" charset="0"/>
                <a:cs typeface="Times New Roman" panose="02020603050405020304" pitchFamily="18" charset="0"/>
              </a:rPr>
              <a:t>yer alan hususlara yönelik başvuruların süresi ilk ilan tarihinden, ön yeterlik veya ihale dokümanının ilana yansımayan diğer hükümlerine yönelik başvuruların süresi ise dokümanın satın alındığı tarihte başlar.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İlan, ön yeterlik veya ihale dokümanına ilişkin şikayetler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en </a:t>
            </a:r>
            <a:r>
              <a:rPr lang="tr-TR" dirty="0">
                <a:latin typeface="Times New Roman" panose="02020603050405020304" pitchFamily="18" charset="0"/>
                <a:ea typeface="Times New Roman" panose="02020603050405020304" pitchFamily="18" charset="0"/>
                <a:cs typeface="Times New Roman" panose="02020603050405020304" pitchFamily="18" charset="0"/>
              </a:rPr>
              <a:t>geç ihale veya son başvuru tarihinden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iş günü </a:t>
            </a:r>
            <a:r>
              <a:rPr lang="tr-TR" dirty="0">
                <a:latin typeface="Times New Roman" panose="02020603050405020304" pitchFamily="18" charset="0"/>
                <a:ea typeface="Times New Roman" panose="02020603050405020304" pitchFamily="18" charset="0"/>
                <a:cs typeface="Times New Roman" panose="02020603050405020304" pitchFamily="18" charset="0"/>
              </a:rPr>
              <a:t>öncesine kadar yapılabilir.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Bu </a:t>
            </a:r>
            <a:r>
              <a:rPr lang="tr-TR" dirty="0">
                <a:latin typeface="Times New Roman" panose="02020603050405020304" pitchFamily="18" charset="0"/>
                <a:ea typeface="Times New Roman" panose="02020603050405020304" pitchFamily="18" charset="0"/>
                <a:cs typeface="Times New Roman" panose="02020603050405020304" pitchFamily="18" charset="0"/>
              </a:rPr>
              <a:t>yöndeki başvuruların idarelerce ihale veya son başvuru tarihinden önce sonuçlandırılması esastır.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Şikayet </a:t>
            </a:r>
            <a:r>
              <a:rPr lang="tr-TR" dirty="0">
                <a:latin typeface="Times New Roman" panose="02020603050405020304" pitchFamily="18" charset="0"/>
                <a:ea typeface="Times New Roman" panose="02020603050405020304" pitchFamily="18" charset="0"/>
                <a:cs typeface="Times New Roman" panose="02020603050405020304" pitchFamily="18" charset="0"/>
              </a:rPr>
              <a:t>üzerine yapılan incelemede tekliflerin hazırlanmasını veya işin gerçekleştirilmesini etkileyebilecek maddi veya teknik hataların veya eksikliklerin bulunması ve idarece ihale dokümanında düzeltme yapılmasına karar verilmesi halinde, gerekli düzeltme yapılarak 29 uncu maddede belirtilen usule göre son başvuru veya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ihale tarihi 1 defaya mahsus olmak üzere ertelenir. </a:t>
            </a:r>
            <a:r>
              <a:rPr lang="tr-TR" dirty="0">
                <a:latin typeface="Times New Roman" panose="02020603050405020304" pitchFamily="18" charset="0"/>
                <a:ea typeface="Times New Roman" panose="02020603050405020304" pitchFamily="18" charset="0"/>
                <a:cs typeface="Times New Roman" panose="02020603050405020304" pitchFamily="18" charset="0"/>
              </a:rPr>
              <a:t>Ancak belirlenen maddi veya teknik hataların veya eksikliklerin ilanda da bulunması halinde 26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ncı</a:t>
            </a:r>
            <a:r>
              <a:rPr lang="tr-TR" dirty="0">
                <a:latin typeface="Times New Roman" panose="02020603050405020304" pitchFamily="18" charset="0"/>
                <a:ea typeface="Times New Roman" panose="02020603050405020304" pitchFamily="18" charset="0"/>
                <a:cs typeface="Times New Roman" panose="02020603050405020304" pitchFamily="18" charset="0"/>
              </a:rPr>
              <a:t> maddeye göre işlem tesis edilir.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r>
              <a:rPr lang="tr-TR" sz="1200" b="1" dirty="0">
                <a:latin typeface="Times New Roman" panose="02020603050405020304" pitchFamily="18" charset="0"/>
                <a:ea typeface="Times New Roman" panose="02020603050405020304" pitchFamily="18" charset="0"/>
                <a:cs typeface="Calibri" panose="020F0502020204030204" pitchFamily="34" charset="0"/>
              </a:rPr>
              <a:t> </a:t>
            </a:r>
            <a:endParaRPr lang="tr-T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11957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3658" y="290945"/>
            <a:ext cx="10174778" cy="5109091"/>
          </a:xfrm>
          <a:prstGeom prst="rect">
            <a:avLst/>
          </a:prstGeom>
        </p:spPr>
        <p:txBody>
          <a:bodyPr wrap="square">
            <a:spAutoFit/>
          </a:bodyPr>
          <a:lstStyle/>
          <a:p>
            <a:pPr algn="just">
              <a:tabLst>
                <a:tab pos="359410" algn="l"/>
              </a:tabLst>
            </a:pPr>
            <a:r>
              <a:rPr lang="tr-TR" dirty="0" smtClean="0">
                <a:latin typeface="Calibri" panose="020F0502020204030204" pitchFamily="34" charset="0"/>
                <a:ea typeface="Times New Roman" panose="02020603050405020304" pitchFamily="18" charset="0"/>
              </a:rPr>
              <a:t>       </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İdareye şikayet başvurusu </a:t>
            </a:r>
            <a:r>
              <a:rPr lang="tr-TR" b="1" kern="0" dirty="0">
                <a:latin typeface="Calibri" panose="020F0502020204030204" pitchFamily="34" charset="0"/>
                <a:ea typeface="Times New Roman" panose="02020603050405020304" pitchFamily="18" charset="0"/>
                <a:cs typeface="Times New Roman" panose="02020603050405020304" pitchFamily="18" charset="0"/>
              </a:rPr>
              <a:t>(</a:t>
            </a:r>
            <a:r>
              <a:rPr lang="tr-TR" kern="0" dirty="0">
                <a:latin typeface="Calibri" panose="020F0502020204030204" pitchFamily="34" charset="0"/>
                <a:ea typeface="Times New Roman" panose="02020603050405020304" pitchFamily="18" charset="0"/>
                <a:cs typeface="Times New Roman" panose="02020603050405020304" pitchFamily="18" charset="0"/>
              </a:rPr>
              <a:t>Madde 55)</a:t>
            </a: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endParaRPr lang="tr-TR" dirty="0" smtClean="0">
              <a:latin typeface="Calibri" panose="020F0502020204030204" pitchFamily="34" charset="0"/>
              <a:ea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r>
              <a:rPr lang="tr-TR" dirty="0" smtClean="0">
                <a:latin typeface="Calibri" panose="020F0502020204030204" pitchFamily="34"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İdare</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 üzerine gerekli incelemeyi yaparak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10 gün içinde gerekçeli bir karar alır</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Alınan </a:t>
            </a:r>
            <a:r>
              <a:rPr lang="tr-TR" dirty="0">
                <a:latin typeface="Times New Roman" panose="02020603050405020304" pitchFamily="18" charset="0"/>
                <a:ea typeface="Times New Roman" panose="02020603050405020304" pitchFamily="18" charset="0"/>
                <a:cs typeface="Times New Roman" panose="02020603050405020304" pitchFamily="18" charset="0"/>
              </a:rPr>
              <a:t>karar, şikayetçi ile diğer aday veya istekliler  ile istekli olabileceklere karar tarihini izleyen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gün </a:t>
            </a:r>
            <a:r>
              <a:rPr lang="tr-TR" dirty="0">
                <a:latin typeface="Times New Roman" panose="02020603050405020304" pitchFamily="18" charset="0"/>
                <a:ea typeface="Times New Roman" panose="02020603050405020304" pitchFamily="18" charset="0"/>
                <a:cs typeface="Times New Roman" panose="02020603050405020304" pitchFamily="18" charset="0"/>
              </a:rPr>
              <a:t>içinde bildirilir.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Belirtilen süre içinde bir karar alınmaması durumunda başvuru sahibi tarafından karar verme süresinin bitimini, süresinde alınan kararın uygun bulunmaması durumunda ise başvuru sahibi dahil aday, istekli veya istekli olabilecekler tarafından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idarece alınan kararın bildirimini izleyen 10 gün içinde Kuruma </a:t>
            </a:r>
            <a:r>
              <a:rPr lang="tr-TR"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itirazen</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şikayet başvurusunda bulunulabilir</a:t>
            </a:r>
            <a:r>
              <a:rPr lang="tr-TR"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İdareye şikayet başvurusunda bulunulması halinde, başvuru üzerine alınan kararın son bildirim tarihini, süresi içerisinde bir karar alınmaması halinde ise bu sürenin bitimini izleyen tarihten itibaren 10 gün geçmeden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başvurusunda bulunulmadığı hususuna ilişkin sorgulama yapılmadan veya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başvurusunda bulunulması halinde ise Kurum tarafından nihai karar verilmeden sözleşme imzalanamaz.</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07594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5840" y="515389"/>
            <a:ext cx="10773294" cy="5755422"/>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Kuruma </a:t>
            </a:r>
            <a:r>
              <a:rPr lang="tr-TR" sz="4400" b="1" kern="0"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 şikayet başvurusu </a:t>
            </a:r>
            <a:r>
              <a:rPr lang="tr-TR" b="1" kern="0" dirty="0">
                <a:latin typeface="Calibri" panose="020F0502020204030204" pitchFamily="34" charset="0"/>
                <a:ea typeface="Times New Roman" panose="02020603050405020304" pitchFamily="18" charset="0"/>
                <a:cs typeface="Times New Roman" panose="02020603050405020304" pitchFamily="18" charset="0"/>
              </a:rPr>
              <a:t>(M</a:t>
            </a:r>
            <a:r>
              <a:rPr lang="tr-TR" kern="0" dirty="0">
                <a:latin typeface="Calibri" panose="020F0502020204030204" pitchFamily="34" charset="0"/>
                <a:ea typeface="Times New Roman" panose="02020603050405020304" pitchFamily="18" charset="0"/>
                <a:cs typeface="Times New Roman" panose="02020603050405020304" pitchFamily="18" charset="0"/>
              </a:rPr>
              <a:t>adde 56</a:t>
            </a:r>
            <a:r>
              <a:rPr lang="tr-TR" kern="0" dirty="0" smtClean="0">
                <a:latin typeface="Calibri" panose="020F0502020204030204" pitchFamily="34" charset="0"/>
                <a:ea typeface="Times New Roman" panose="02020603050405020304" pitchFamily="18" charset="0"/>
                <a:cs typeface="Times New Roman" panose="02020603050405020304" pitchFamily="18" charset="0"/>
              </a:rPr>
              <a:t>)</a:t>
            </a:r>
          </a:p>
          <a:p>
            <a:pPr indent="449580">
              <a:spcAft>
                <a:spcPts val="0"/>
              </a:spcAft>
            </a:pPr>
            <a:endParaRPr lang="tr-TR"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sz="1200" b="1" dirty="0">
                <a:latin typeface="Calibri" panose="020F0502020204030204" pitchFamily="34"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cs typeface="Times New Roman" panose="02020603050405020304" pitchFamily="18" charset="0"/>
              </a:rPr>
              <a:t>İdareye şikayet başvurusunda bulunan veya idarece alınan kararı uygun bulmayan aday, istekli veya istekli olabilecekler tarafından 55 inci maddenin dördüncü fıkrasında belirtilen hallerde ve sürede, sözleşme imzalanmadan önce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başvurusunda bulunulabilir. </a:t>
            </a: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İhalenin </a:t>
            </a:r>
            <a:r>
              <a:rPr lang="tr-TR" dirty="0">
                <a:latin typeface="Times New Roman" panose="02020603050405020304" pitchFamily="18" charset="0"/>
                <a:ea typeface="Times New Roman" panose="02020603050405020304" pitchFamily="18" charset="0"/>
                <a:cs typeface="Times New Roman" panose="02020603050405020304" pitchFamily="18" charset="0"/>
              </a:rPr>
              <a:t>iptaline ilişkin işlem ve kararlardan, sadece şikayet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üzerine alınanlar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şikayete konu edilebilir ve bu kararlara karşı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 gün </a:t>
            </a:r>
            <a:r>
              <a:rPr lang="tr-TR" dirty="0">
                <a:latin typeface="Times New Roman" panose="02020603050405020304" pitchFamily="18" charset="0"/>
                <a:ea typeface="Times New Roman" panose="02020603050405020304" pitchFamily="18" charset="0"/>
                <a:cs typeface="Times New Roman" panose="02020603050405020304" pitchFamily="18" charset="0"/>
              </a:rPr>
              <a:t>içinde doğrudan Kuruma başvuruda bulunulabilir.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Kurum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başvurularını başvuru sahibinin iddiaları ile idarenin şikayet üzerine aldığı kararda belirlenen hususlar ve itiraz edilen işlemler bakımından eşit muamele ilkesinin ihlal edilip edilmediği açılarından inceler. İdare tarafından şikayet veya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üzerine alınan ihalenin iptal edilmesi işlemine karşı yapılacak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başvuruları ise idarenin iptal gerekçeleriyle sınırlı incelenir.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Kanunda belirtilen sürelere ve usule uyulmadan sözleşme imzalanmış olması veya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başvurusundan feragat edilmesi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başvurusunun incelenmesine ve 54 üncü maddede sayılan kararlardan birinin alınmasına engel teşkil etmez.</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46051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8720" y="656704"/>
            <a:ext cx="10415847" cy="5386090"/>
          </a:xfrm>
          <a:prstGeom prst="rect">
            <a:avLst/>
          </a:prstGeom>
        </p:spPr>
        <p:txBody>
          <a:bodyPr wrap="square">
            <a:spAutoFit/>
          </a:bodyPr>
          <a:lstStyle/>
          <a:p>
            <a:pPr algn="just">
              <a:tabLst>
                <a:tab pos="359410" algn="l"/>
              </a:tabLst>
            </a:pPr>
            <a:r>
              <a:rPr lang="tr-TR" dirty="0" smtClean="0">
                <a:latin typeface="Calibri" panose="020F0502020204030204" pitchFamily="34" charset="0"/>
                <a:ea typeface="Times New Roman" panose="02020603050405020304" pitchFamily="18" charset="0"/>
              </a:rPr>
              <a:t>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Kuruma </a:t>
            </a:r>
            <a:r>
              <a:rPr lang="tr-TR" sz="4400" b="1" kern="0"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 şikayet başvurusu</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a:t>
            </a:r>
            <a:r>
              <a:rPr lang="tr-TR" b="1" kern="0" dirty="0">
                <a:latin typeface="Calibri" panose="020F0502020204030204" pitchFamily="34" charset="0"/>
                <a:ea typeface="Times New Roman" panose="02020603050405020304" pitchFamily="18" charset="0"/>
                <a:cs typeface="Times New Roman" panose="02020603050405020304" pitchFamily="18" charset="0"/>
              </a:rPr>
              <a:t>(M</a:t>
            </a:r>
            <a:r>
              <a:rPr lang="tr-TR" kern="0" dirty="0">
                <a:latin typeface="Calibri" panose="020F0502020204030204" pitchFamily="34" charset="0"/>
                <a:ea typeface="Times New Roman" panose="02020603050405020304" pitchFamily="18" charset="0"/>
                <a:cs typeface="Times New Roman" panose="02020603050405020304" pitchFamily="18" charset="0"/>
              </a:rPr>
              <a:t>adde 56</a:t>
            </a:r>
            <a:r>
              <a:rPr lang="tr-TR" kern="0"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tabLst>
                <a:tab pos="359410" algn="l"/>
              </a:tabLst>
            </a:pPr>
            <a:endParaRPr lang="tr-TR" kern="0" dirty="0">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Calibri" panose="020F0502020204030204" pitchFamily="34"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Kurul </a:t>
            </a:r>
            <a:r>
              <a:rPr lang="tr-TR" dirty="0">
                <a:latin typeface="Times New Roman" panose="02020603050405020304" pitchFamily="18" charset="0"/>
                <a:ea typeface="Times New Roman" panose="02020603050405020304" pitchFamily="18" charset="0"/>
                <a:cs typeface="Times New Roman" panose="02020603050405020304" pitchFamily="18" charset="0"/>
              </a:rPr>
              <a:t>tarafından gerekli görülen hallerde tarafların ve ilgililerin dinlenmesine karar verilir. Bu durumda, Kurul tarafından tespit edilen tarihte taraflar ve ilgililer dinlenir.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u="sng" dirty="0">
                <a:latin typeface="Times New Roman" panose="02020603050405020304" pitchFamily="18" charset="0"/>
                <a:ea typeface="Times New Roman" panose="02020603050405020304" pitchFamily="18" charset="0"/>
                <a:cs typeface="Times New Roman" panose="02020603050405020304" pitchFamily="18" charset="0"/>
              </a:rPr>
              <a:t>Kurum, </a:t>
            </a:r>
            <a:r>
              <a:rPr lang="tr-TR" u="sng"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u="sng" dirty="0">
                <a:latin typeface="Times New Roman" panose="02020603050405020304" pitchFamily="18" charset="0"/>
                <a:ea typeface="Times New Roman" panose="02020603050405020304" pitchFamily="18" charset="0"/>
                <a:cs typeface="Times New Roman" panose="02020603050405020304" pitchFamily="18" charset="0"/>
              </a:rPr>
              <a:t> şikayete ilişkin nihai kararını, incelenen ihaleye ilişkin gerekli bilgi ve belgeler ile ihale işlem dosyasının kayıtlara alındığı tarihi izleyen </a:t>
            </a:r>
            <a:r>
              <a:rPr lang="tr-TR"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 gün içinde</a:t>
            </a:r>
            <a:r>
              <a:rPr lang="tr-TR" u="sng" dirty="0">
                <a:latin typeface="Times New Roman" panose="02020603050405020304" pitchFamily="18" charset="0"/>
                <a:ea typeface="Times New Roman" panose="02020603050405020304" pitchFamily="18" charset="0"/>
                <a:cs typeface="Times New Roman" panose="02020603050405020304" pitchFamily="18" charset="0"/>
              </a:rPr>
              <a:t> vermek zorundadır</a:t>
            </a:r>
            <a:r>
              <a:rPr lang="tr-TR" dirty="0">
                <a:latin typeface="Times New Roman" panose="02020603050405020304" pitchFamily="18" charset="0"/>
                <a:ea typeface="Times New Roman" panose="02020603050405020304" pitchFamily="18" charset="0"/>
                <a:cs typeface="Times New Roman" panose="02020603050405020304" pitchFamily="18" charset="0"/>
              </a:rPr>
              <a:t>. Bu süre 21 inci maddenin (b) ve (c) bentlerine göre yapılan ihaleler ile şikayet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üzerine alınan ihalenin iptal edilmesi işlemine karşı yapılacak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itirazen</a:t>
            </a:r>
            <a:r>
              <a:rPr lang="tr-TR" dirty="0">
                <a:latin typeface="Times New Roman" panose="02020603050405020304" pitchFamily="18" charset="0"/>
                <a:ea typeface="Times New Roman" panose="02020603050405020304" pitchFamily="18" charset="0"/>
                <a:cs typeface="Times New Roman" panose="02020603050405020304" pitchFamily="18" charset="0"/>
              </a:rPr>
              <a:t> şikayet başvurularında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tr-TR" dirty="0">
                <a:latin typeface="Times New Roman" panose="02020603050405020304" pitchFamily="18" charset="0"/>
                <a:ea typeface="Times New Roman" panose="02020603050405020304" pitchFamily="18" charset="0"/>
                <a:cs typeface="Times New Roman" panose="02020603050405020304" pitchFamily="18" charset="0"/>
              </a:rPr>
              <a:t>iş günü olarak uygulanır.</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Kurul tarafından verilen bütün kararlar, karar tarihini izleyen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 iş günü</a:t>
            </a:r>
            <a:r>
              <a:rPr lang="tr-TR" dirty="0">
                <a:latin typeface="Times New Roman" panose="02020603050405020304" pitchFamily="18" charset="0"/>
                <a:ea typeface="Times New Roman" panose="02020603050405020304" pitchFamily="18" charset="0"/>
                <a:cs typeface="Times New Roman" panose="02020603050405020304" pitchFamily="18" charset="0"/>
              </a:rPr>
              <a:t> içinde taraflara tebligata çıkarılır ve tebligata çıkarıldığı tarihi izleyen </a:t>
            </a:r>
            <a:r>
              <a:rPr lang="tr-T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 gün </a:t>
            </a:r>
            <a:r>
              <a:rPr lang="tr-TR" dirty="0">
                <a:latin typeface="Times New Roman" panose="02020603050405020304" pitchFamily="18" charset="0"/>
                <a:ea typeface="Times New Roman" panose="02020603050405020304" pitchFamily="18" charset="0"/>
                <a:cs typeface="Times New Roman" panose="02020603050405020304" pitchFamily="18" charset="0"/>
              </a:rPr>
              <a:t>içinde Kurumun internet sayfasında yayınlanır. Kararlara erişim ücrete tabi tutulamaz.</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İdareler hukuki durumda değişiklik yaratan Kurul kararlarının gerektirdiği işlemleri ivedilikle yerine getirmek zorundadır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tabLst>
                <a:tab pos="359410" algn="l"/>
              </a:tabLst>
            </a:pPr>
            <a:endParaRPr lang="tr-TR" sz="1200" dirty="0">
              <a:latin typeface="Calibri" panose="020F0502020204030204" pitchFamily="34" charset="0"/>
              <a:ea typeface="Times New Roman" panose="02020603050405020304" pitchFamily="18" charset="0"/>
            </a:endParaRPr>
          </a:p>
          <a:p>
            <a:r>
              <a:rPr lang="tr-TR" b="1" dirty="0" smtClean="0"/>
              <a:t>	</a:t>
            </a:r>
            <a:endParaRPr lang="tr-TR"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679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13165" y="556953"/>
            <a:ext cx="10016836" cy="5931880"/>
          </a:xfrm>
          <a:prstGeom prst="rect">
            <a:avLst/>
          </a:prstGeom>
        </p:spPr>
        <p:txBody>
          <a:bodyPr wrap="square">
            <a:spAutoFit/>
          </a:bodyPr>
          <a:lstStyle/>
          <a:p>
            <a:pPr>
              <a:spcAft>
                <a:spcPts val="0"/>
              </a:spcAft>
            </a:pPr>
            <a:r>
              <a:rPr lang="tr-TR" sz="2000" b="1" kern="0" dirty="0">
                <a:latin typeface="Times New Roman" panose="02020603050405020304" pitchFamily="18" charset="0"/>
                <a:ea typeface="Times New Roman" panose="02020603050405020304" pitchFamily="18" charset="0"/>
                <a:cs typeface="Times New Roman" panose="02020603050405020304" pitchFamily="18" charset="0"/>
              </a:rPr>
              <a:t>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İstisnalar </a:t>
            </a:r>
            <a:r>
              <a:rPr lang="tr-TR" sz="2000" b="1" kern="0" dirty="0" smtClean="0">
                <a:latin typeface="Times New Roman" panose="02020603050405020304" pitchFamily="18" charset="0"/>
                <a:ea typeface="Times New Roman" panose="02020603050405020304" pitchFamily="18" charset="0"/>
                <a:cs typeface="Times New Roman" panose="02020603050405020304" pitchFamily="18" charset="0"/>
              </a:rPr>
              <a:t>(Madde 3)</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tr-TR" b="1" dirty="0">
                <a:latin typeface="Calibri" panose="020F0502020204030204" pitchFamily="34" charset="0"/>
                <a:ea typeface="Calibri" panose="020F0502020204030204" pitchFamily="34" charset="0"/>
                <a:cs typeface="Times New Roman" panose="02020603050405020304" pitchFamily="18" charset="0"/>
              </a:rPr>
              <a:t>         </a:t>
            </a:r>
            <a:r>
              <a:rPr lang="tr-TR" b="1" dirty="0" smtClean="0">
                <a:latin typeface="Calibri" panose="020F0502020204030204" pitchFamily="34" charset="0"/>
                <a:ea typeface="Calibri" panose="020F0502020204030204" pitchFamily="34" charset="0"/>
                <a:cs typeface="Times New Roman" panose="02020603050405020304" pitchFamily="18" charset="0"/>
              </a:rPr>
              <a:t>e</a:t>
            </a:r>
            <a:r>
              <a:rPr lang="tr-TR" b="1" dirty="0">
                <a:latin typeface="Calibri" panose="020F0502020204030204" pitchFamily="34" charset="0"/>
                <a:ea typeface="Calibri" panose="020F0502020204030204" pitchFamily="34" charset="0"/>
                <a:cs typeface="Times New Roman" panose="02020603050405020304" pitchFamily="18" charset="0"/>
              </a:rPr>
              <a:t>)</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u="sng" dirty="0">
                <a:latin typeface="Times New Roman" panose="02020603050405020304" pitchFamily="18" charset="0"/>
                <a:ea typeface="Calibri" panose="020F0502020204030204" pitchFamily="34" charset="0"/>
                <a:cs typeface="Times New Roman" panose="02020603050405020304" pitchFamily="18" charset="0"/>
              </a:rPr>
              <a:t>Bu Kanun kapsamına giren kuruluşların</a:t>
            </a:r>
            <a:r>
              <a:rPr lang="tr-TR" dirty="0">
                <a:latin typeface="Times New Roman" panose="02020603050405020304" pitchFamily="18" charset="0"/>
                <a:ea typeface="Calibri" panose="020F0502020204030204" pitchFamily="34" charset="0"/>
                <a:cs typeface="Times New Roman" panose="02020603050405020304" pitchFamily="18" charset="0"/>
              </a:rPr>
              <a:t>; Adalet Bakanlığına bağlı ceza infaz kurumları, tutukevleri </a:t>
            </a:r>
            <a:r>
              <a:rPr lang="tr-TR" dirty="0" err="1">
                <a:latin typeface="Times New Roman" panose="02020603050405020304" pitchFamily="18" charset="0"/>
                <a:ea typeface="Calibri" panose="020F0502020204030204" pitchFamily="34" charset="0"/>
                <a:cs typeface="Times New Roman" panose="02020603050405020304" pitchFamily="18" charset="0"/>
              </a:rPr>
              <a:t>işyurtları</a:t>
            </a:r>
            <a:r>
              <a:rPr lang="tr-TR" dirty="0">
                <a:latin typeface="Times New Roman" panose="02020603050405020304" pitchFamily="18" charset="0"/>
                <a:ea typeface="Calibri" panose="020F0502020204030204" pitchFamily="34" charset="0"/>
                <a:cs typeface="Times New Roman" panose="02020603050405020304" pitchFamily="18" charset="0"/>
              </a:rPr>
              <a:t> kurumları, Sosyal Hizmetler ve Çocuk Esirgeme Kurumuna bağlı huzurevleri ve yetiştirme yurtları, </a:t>
            </a:r>
            <a:r>
              <a:rPr lang="tr-TR" dirty="0" smtClean="0">
                <a:latin typeface="Times New Roman" panose="02020603050405020304" pitchFamily="18" charset="0"/>
                <a:ea typeface="Calibri" panose="020F0502020204030204" pitchFamily="34" charset="0"/>
                <a:cs typeface="Times New Roman" panose="02020603050405020304" pitchFamily="18" charset="0"/>
              </a:rPr>
              <a:t>MEB’e bağlı </a:t>
            </a:r>
            <a:r>
              <a:rPr lang="tr-TR" dirty="0">
                <a:latin typeface="Times New Roman" panose="02020603050405020304" pitchFamily="18" charset="0"/>
                <a:ea typeface="Calibri" panose="020F0502020204030204" pitchFamily="34" charset="0"/>
                <a:cs typeface="Times New Roman" panose="02020603050405020304" pitchFamily="18" charset="0"/>
              </a:rPr>
              <a:t>üretim yapan okullar ve merkezler, Tarım  ve  </a:t>
            </a:r>
            <a:r>
              <a:rPr lang="tr-TR" dirty="0" smtClean="0">
                <a:latin typeface="Times New Roman" panose="02020603050405020304" pitchFamily="18" charset="0"/>
                <a:ea typeface="Calibri" panose="020F0502020204030204" pitchFamily="34" charset="0"/>
                <a:cs typeface="Times New Roman" panose="02020603050405020304" pitchFamily="18" charset="0"/>
              </a:rPr>
              <a:t>Köy işleri</a:t>
            </a:r>
            <a:r>
              <a:rPr lang="tr-TR" dirty="0">
                <a:latin typeface="Times New Roman" panose="02020603050405020304" pitchFamily="18" charset="0"/>
                <a:ea typeface="Calibri" panose="020F0502020204030204" pitchFamily="34" charset="0"/>
                <a:cs typeface="Times New Roman" panose="02020603050405020304" pitchFamily="18" charset="0"/>
              </a:rPr>
              <a:t>  Bakanlığına  bağlı  enstitü ve üretme istasyonları ile Başbakanlık Basımevi İşletmesi tarafından bizzat üretilen mal ve hizmetler için anılan kuruluşlardan, </a:t>
            </a:r>
            <a:r>
              <a:rPr lang="tr-TR" dirty="0" smtClean="0">
                <a:latin typeface="Times New Roman" panose="02020603050405020304" pitchFamily="18" charset="0"/>
                <a:ea typeface="Calibri" panose="020F0502020204030204" pitchFamily="34" charset="0"/>
                <a:cs typeface="Times New Roman" panose="02020603050405020304" pitchFamily="18" charset="0"/>
              </a:rPr>
              <a:t>DMO Ana </a:t>
            </a:r>
            <a:r>
              <a:rPr lang="tr-TR" dirty="0">
                <a:latin typeface="Times New Roman" panose="02020603050405020304" pitchFamily="18" charset="0"/>
                <a:ea typeface="Calibri" panose="020F0502020204030204" pitchFamily="34" charset="0"/>
                <a:cs typeface="Times New Roman" panose="02020603050405020304" pitchFamily="18" charset="0"/>
              </a:rPr>
              <a:t>Statüsünde yer alan mal ve hizmetler için </a:t>
            </a:r>
            <a:r>
              <a:rPr lang="tr-TR" dirty="0" smtClean="0">
                <a:latin typeface="Times New Roman" panose="02020603050405020304" pitchFamily="18" charset="0"/>
                <a:ea typeface="Calibri" panose="020F0502020204030204" pitchFamily="34" charset="0"/>
                <a:cs typeface="Times New Roman" panose="02020603050405020304" pitchFamily="18" charset="0"/>
              </a:rPr>
              <a:t>DMO Genel </a:t>
            </a:r>
            <a:r>
              <a:rPr lang="tr-TR" dirty="0">
                <a:latin typeface="Times New Roman" panose="02020603050405020304" pitchFamily="18" charset="0"/>
                <a:ea typeface="Calibri" panose="020F0502020204030204" pitchFamily="34" charset="0"/>
                <a:cs typeface="Times New Roman" panose="02020603050405020304" pitchFamily="18" charset="0"/>
              </a:rPr>
              <a:t>Müdürlüğünden, yük, yolcu veya liman hizmetleri için </a:t>
            </a:r>
            <a:r>
              <a:rPr lang="tr-TR" dirty="0" smtClean="0">
                <a:latin typeface="Times New Roman" panose="02020603050405020304" pitchFamily="18" charset="0"/>
                <a:ea typeface="Calibri" panose="020F0502020204030204" pitchFamily="34" charset="0"/>
                <a:cs typeface="Times New Roman" panose="02020603050405020304" pitchFamily="18" charset="0"/>
              </a:rPr>
              <a:t>TCDD </a:t>
            </a:r>
            <a:r>
              <a:rPr lang="tr-TR" dirty="0">
                <a:latin typeface="Times New Roman" panose="02020603050405020304" pitchFamily="18" charset="0"/>
                <a:ea typeface="Calibri" panose="020F0502020204030204" pitchFamily="34" charset="0"/>
                <a:cs typeface="Times New Roman" panose="02020603050405020304" pitchFamily="18" charset="0"/>
              </a:rPr>
              <a:t>Genel Müdürlüğünden, akaryakıt ve taşıt için Tasfiye İşleri Döner Sermaye İşletmeleri Genel Müdürlüğünden yapacakları alımlar </a:t>
            </a:r>
            <a:r>
              <a:rPr lang="tr-TR" dirty="0" smtClean="0">
                <a:latin typeface="Times New Roman" panose="02020603050405020304" pitchFamily="18" charset="0"/>
                <a:ea typeface="Calibri" panose="020F0502020204030204" pitchFamily="34" charset="0"/>
                <a:cs typeface="Times New Roman" panose="02020603050405020304" pitchFamily="18" charset="0"/>
              </a:rPr>
              <a:t>ile </a:t>
            </a:r>
            <a:r>
              <a:rPr lang="tr-TR" dirty="0">
                <a:latin typeface="Times New Roman" panose="02020603050405020304" pitchFamily="18" charset="0"/>
                <a:ea typeface="Calibri" panose="020F0502020204030204" pitchFamily="34" charset="0"/>
                <a:cs typeface="Times New Roman" panose="02020603050405020304" pitchFamily="18" charset="0"/>
              </a:rPr>
              <a:t>araştırma-geliştirme faaliyetleri kapsamında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TÜBİTAK’tan </a:t>
            </a:r>
            <a:r>
              <a:rPr lang="tr-TR" dirty="0">
                <a:latin typeface="Times New Roman" panose="02020603050405020304" pitchFamily="18" charset="0"/>
                <a:ea typeface="Calibri" panose="020F0502020204030204" pitchFamily="34" charset="0"/>
                <a:cs typeface="Times New Roman" panose="02020603050405020304" pitchFamily="18" charset="0"/>
              </a:rPr>
              <a:t>yapacakları mal, hizmet ve danışmanlık hizmet alımları, et ve et ürünleri için Et ve Balık Kurumu Genel Müdürlüğünden,</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çay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 çay ürünleri için Çay İşletmeleri Genel Müdürlüğünden, faaliyet alanındaki mal ve hizmetler için Uluslararası Sağlık Hizmetleri Anonim Şirketinden, </a:t>
            </a:r>
            <a:r>
              <a:rPr lang="tr-TR" dirty="0">
                <a:latin typeface="Times New Roman" panose="02020603050405020304" pitchFamily="18" charset="0"/>
                <a:ea typeface="Calibri" panose="020F0502020204030204" pitchFamily="34" charset="0"/>
                <a:cs typeface="Times New Roman" panose="02020603050405020304" pitchFamily="18" charset="0"/>
              </a:rPr>
              <a:t>ray üstünde çeken ve çekilen araçlarda kullanılan </a:t>
            </a:r>
            <a:r>
              <a:rPr lang="tr-TR" dirty="0" err="1">
                <a:latin typeface="Times New Roman" panose="02020603050405020304" pitchFamily="18" charset="0"/>
                <a:ea typeface="Calibri" panose="020F0502020204030204" pitchFamily="34" charset="0"/>
                <a:cs typeface="Times New Roman" panose="02020603050405020304" pitchFamily="18" charset="0"/>
              </a:rPr>
              <a:t>monoblok</a:t>
            </a:r>
            <a:r>
              <a:rPr lang="tr-TR" dirty="0">
                <a:latin typeface="Times New Roman" panose="02020603050405020304" pitchFamily="18" charset="0"/>
                <a:ea typeface="Calibri" panose="020F0502020204030204" pitchFamily="34" charset="0"/>
                <a:cs typeface="Times New Roman" panose="02020603050405020304" pitchFamily="18" charset="0"/>
              </a:rPr>
              <a:t> tekerlek ve tekerlek takımları için Makine ve Kimya Endüstrisi Kurumu Genel Müdürlüğünden </a:t>
            </a:r>
            <a:r>
              <a:rPr lang="tr-TR" u="sng" dirty="0">
                <a:latin typeface="Times New Roman" panose="02020603050405020304" pitchFamily="18" charset="0"/>
                <a:ea typeface="Calibri" panose="020F0502020204030204" pitchFamily="34" charset="0"/>
                <a:cs typeface="Times New Roman" panose="02020603050405020304" pitchFamily="18" charset="0"/>
              </a:rPr>
              <a:t>yapacakları alımlar</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b="1" dirty="0" smtClean="0">
                <a:latin typeface="Times New Roman" panose="02020603050405020304" pitchFamily="18" charset="0"/>
                <a:cs typeface="Times New Roman" panose="02020603050405020304" pitchFamily="18" charset="0"/>
              </a:rPr>
              <a:t>         f</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Ulusal </a:t>
            </a:r>
            <a:r>
              <a:rPr lang="tr-TR" dirty="0">
                <a:latin typeface="Times New Roman" panose="02020603050405020304" pitchFamily="18" charset="0"/>
                <a:cs typeface="Times New Roman" panose="02020603050405020304" pitchFamily="18" charset="0"/>
              </a:rPr>
              <a:t>araştırma-geliştirme kurumlarının yürüttüğü ve desteklediği araştırma-geliştirme projeleri için gerekli olan mal ve hizmet alımları ile finansmanının tamamı Kanun kapsamındaki bir idare tarafından karşılanarak elde edilen sonuçların bu idare tarafından sadece kendi faaliyetlerinin yürütülmesinde faydalanıldığı haller hariç, her türlü araştırma ve geliştirme hizmeti alımları</a:t>
            </a:r>
            <a:r>
              <a:rPr lang="tr-TR" dirty="0"/>
              <a:t>,</a:t>
            </a:r>
          </a:p>
          <a:p>
            <a:pPr algn="just"/>
            <a:r>
              <a:rPr lang="tr-TR" sz="1400"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dirty="0"/>
          </a:p>
        </p:txBody>
      </p:sp>
    </p:spTree>
    <p:extLst>
      <p:ext uri="{BB962C8B-B14F-4D97-AF65-F5344CB8AC3E}">
        <p14:creationId xmlns:p14="http://schemas.microsoft.com/office/powerpoint/2010/main" val="6697656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7528" y="149629"/>
            <a:ext cx="10781608" cy="7207935"/>
          </a:xfrm>
          <a:prstGeom prst="rect">
            <a:avLst/>
          </a:prstGeom>
        </p:spPr>
        <p:txBody>
          <a:bodyPr wrap="square">
            <a:spAutoFit/>
          </a:bodyPr>
          <a:lstStyle/>
          <a:p>
            <a:pPr indent="449580">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İhalelere katılmaktan yasaklama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58</a:t>
            </a:r>
            <a:r>
              <a:rPr lang="tr-TR" sz="2000"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spcAft>
                <a:spcPts val="0"/>
              </a:spcAft>
            </a:pP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17 </a:t>
            </a:r>
            <a:r>
              <a:rPr lang="tr-TR" sz="1600" kern="0" dirty="0" err="1">
                <a:latin typeface="Times New Roman" panose="02020603050405020304" pitchFamily="18" charset="0"/>
                <a:ea typeface="Times New Roman" panose="02020603050405020304" pitchFamily="18" charset="0"/>
                <a:cs typeface="Times New Roman" panose="02020603050405020304" pitchFamily="18" charset="0"/>
              </a:rPr>
              <a:t>nci</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 maddede belirtilen fiil veya davranışlarda bulundukları tespit edilenler hakkında fiil veya davranışlarının özelliğine göre, </a:t>
            </a:r>
            <a:r>
              <a:rPr lang="tr-TR" sz="1600" kern="0"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yıldan az olmamak üzere </a:t>
            </a:r>
            <a:r>
              <a:rPr lang="tr-TR" sz="1600" kern="0"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yıla kadar, üzerine ihale yapıldığı halde mücbir sebep halleri dışında usulüne göre sözleşme yapmayanlar hakkında ise </a:t>
            </a:r>
            <a:r>
              <a:rPr lang="tr-TR" sz="1600" kern="0" dirty="0" smtClean="0">
                <a:latin typeface="Times New Roman" panose="02020603050405020304" pitchFamily="18" charset="0"/>
                <a:ea typeface="Times New Roman" panose="02020603050405020304" pitchFamily="18" charset="0"/>
                <a:cs typeface="Times New Roman" panose="02020603050405020304" pitchFamily="18" charset="0"/>
              </a:rPr>
              <a:t>6 </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aydan az olmamak üzere </a:t>
            </a:r>
            <a:r>
              <a:rPr lang="tr-TR" sz="1600" kern="0"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yıla kadar, 2 </a:t>
            </a:r>
            <a:r>
              <a:rPr lang="tr-TR" sz="1600" kern="0" dirty="0" err="1">
                <a:latin typeface="Times New Roman" panose="02020603050405020304" pitchFamily="18" charset="0"/>
                <a:ea typeface="Times New Roman" panose="02020603050405020304" pitchFamily="18" charset="0"/>
                <a:cs typeface="Times New Roman" panose="02020603050405020304" pitchFamily="18" charset="0"/>
              </a:rPr>
              <a:t>nci</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 ve 3 üncü maddeler ile istisna edilenler dahil bütün kamu kurum ve kuruluşlarının ihalelerine katılmaktan </a:t>
            </a:r>
            <a:r>
              <a:rPr lang="tr-TR" sz="16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yasaklama kararı </a:t>
            </a:r>
            <a:r>
              <a:rPr lang="tr-TR" sz="1600" kern="0" dirty="0">
                <a:latin typeface="Times New Roman" panose="02020603050405020304" pitchFamily="18" charset="0"/>
                <a:ea typeface="Times New Roman" panose="02020603050405020304" pitchFamily="18" charset="0"/>
                <a:cs typeface="Times New Roman" panose="02020603050405020304" pitchFamily="18" charset="0"/>
              </a:rPr>
              <a:t>verilir. </a:t>
            </a:r>
            <a:endParaRPr lang="tr-TR" sz="1600" kern="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49580">
              <a:spcAft>
                <a:spcPts val="0"/>
              </a:spcAft>
            </a:pPr>
            <a:endParaRPr lang="tr-TR" sz="16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Katılma yasakları, ihaleyi yapan bakanlık veya ilgili veya bağlı bulunulan bakanlık, herhangi bir bakanlığın ilgili veya bağlı kuruluşu sayılmayan idarelerde bu idarelerin ihale yetkilileri, il özel idareleri ve</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a:latin typeface="Times New Roman" panose="02020603050405020304" pitchFamily="18" charset="0"/>
                <a:ea typeface="Calibri" panose="020F0502020204030204" pitchFamily="34" charset="0"/>
                <a:cs typeface="Times New Roman" panose="02020603050405020304" pitchFamily="18" charset="0"/>
              </a:rPr>
              <a:t>bunlara bağlı birlik, müessese ve işletmelerde İçişleri Bakanlığı; belediyeler ve bunlara bağlı birlik, müessese ve işletmelerde ise Çevre ve Şehircilik</a:t>
            </a:r>
            <a:r>
              <a:rPr lang="tr-TR"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z="1600" dirty="0">
                <a:latin typeface="Times New Roman" panose="02020603050405020304" pitchFamily="18" charset="0"/>
                <a:ea typeface="Calibri" panose="020F0502020204030204" pitchFamily="34" charset="0"/>
                <a:cs typeface="Times New Roman" panose="02020603050405020304" pitchFamily="18" charset="0"/>
              </a:rPr>
              <a:t>Bakanlığı tarafından verilir.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Haklarında yasaklama kararı verilen tüzel kişilerin şahıs şirketi olması halinde şirket  ortaklarının tamamı hakkında, sermaye şirketi olması halinde ise sermayesinin yarısından fazlasına sahip olan gerçek veya tüzel kişi ortaklar hakkında birinci fıkra hükmüne göre yasaklama kararı verilir. Haklarında yasaklama kararı verilenlerin gerçek veya tüzel kişi olması durumuna göre; ayrıca bir şahıs şirketinde ortak olmaları halinde bu şahıs şirketi hakkında da, sermaye şirketinde ortak olmaları halinde ise sermayesinin yarısından fazlasına sahip olmaları kaydıyla bu sermaye şirketi hakkında da aynı şekilde yasaklama kararı verilir.</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İhale sırasında veya sonrasında bu fiil veya davranışlarda bulundukları tespit edilenler, idarelerce o ihaleye iştirak ettirilmeyecekleri gibi yasaklama kararının yürürlüğe girdiği tarihe kadar aynı idare tarafından yapılacak sonraki ihalelere de iştirak ettirilmezler.</a:t>
            </a:r>
          </a:p>
          <a:p>
            <a:pPr indent="449580" algn="just">
              <a:lnSpc>
                <a:spcPct val="107000"/>
              </a:lnSpc>
              <a:spcAft>
                <a:spcPts val="800"/>
              </a:spcAft>
            </a:pPr>
            <a:r>
              <a:rPr lang="tr-TR" sz="1600" u="sng" dirty="0">
                <a:latin typeface="Times New Roman" panose="02020603050405020304" pitchFamily="18" charset="0"/>
                <a:ea typeface="Calibri" panose="020F0502020204030204" pitchFamily="34" charset="0"/>
                <a:cs typeface="Times New Roman" panose="02020603050405020304" pitchFamily="18" charset="0"/>
              </a:rPr>
              <a:t>Yasaklama kararları, yasaklamayı gerektiren fiil veya davranışın tespit edildiği tarihi izleyen en geç </a:t>
            </a:r>
            <a:r>
              <a:rPr lang="tr-TR" sz="16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45 gün </a:t>
            </a:r>
            <a:r>
              <a:rPr lang="tr-TR" sz="1600" u="sng" dirty="0">
                <a:latin typeface="Times New Roman" panose="02020603050405020304" pitchFamily="18" charset="0"/>
                <a:ea typeface="Calibri" panose="020F0502020204030204" pitchFamily="34" charset="0"/>
                <a:cs typeface="Times New Roman" panose="02020603050405020304" pitchFamily="18" charset="0"/>
              </a:rPr>
              <a:t>içinde verilir. </a:t>
            </a:r>
            <a:r>
              <a:rPr lang="tr-TR" sz="1600" dirty="0">
                <a:latin typeface="Times New Roman" panose="02020603050405020304" pitchFamily="18" charset="0"/>
                <a:ea typeface="Calibri" panose="020F0502020204030204" pitchFamily="34" charset="0"/>
                <a:cs typeface="Times New Roman" panose="02020603050405020304" pitchFamily="18" charset="0"/>
              </a:rPr>
              <a:t>Verilen bu karar Resmi Gazetede yayımlanmak üzere en geç </a:t>
            </a:r>
            <a:r>
              <a:rPr lang="tr-TR" sz="1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15 gün </a:t>
            </a:r>
            <a:r>
              <a:rPr lang="tr-TR" sz="1600" dirty="0">
                <a:latin typeface="Times New Roman" panose="02020603050405020304" pitchFamily="18" charset="0"/>
                <a:ea typeface="Calibri" panose="020F0502020204030204" pitchFamily="34" charset="0"/>
                <a:cs typeface="Times New Roman" panose="02020603050405020304" pitchFamily="18" charset="0"/>
              </a:rPr>
              <a:t>içinde gönderilir ve yayımı tarihinde yürürlüğe girer. Bu kararlar Kamu İhale Kurumunca izlenerek, kamu ihalelerine katılmaktan yasaklı olanlara ilişkin siciller tutulur.</a:t>
            </a:r>
          </a:p>
          <a:p>
            <a:pPr indent="45720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İhaleyi yapan idareler, ihalelere katılmaktan yasaklamayı gerektirir bir durumla karşılaştıkları takdirde, gereğinin yapılması için bu durumu ilgili veya bağlı bulunulan bakanlığa bildirmekle yükümlüdür.</a:t>
            </a:r>
          </a:p>
          <a:p>
            <a:pPr algn="just">
              <a:spcAft>
                <a:spcPts val="0"/>
              </a:spcAf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74073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5963" y="124691"/>
            <a:ext cx="10856421" cy="5658793"/>
          </a:xfrm>
          <a:prstGeom prst="rect">
            <a:avLst/>
          </a:prstGeom>
        </p:spPr>
        <p:txBody>
          <a:bodyPr wrap="square">
            <a:spAutoFit/>
          </a:bodyPr>
          <a:lstStyle/>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İsteklilerin ceza sorumluluğu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59)</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Taahhüt tamamlandıktan ve kabul işlemi yapıldıktan sonra tespit edilmiş olsa dahi, 17 </a:t>
            </a:r>
            <a:r>
              <a:rPr lang="tr-TR" sz="1600" dirty="0" err="1">
                <a:latin typeface="Times New Roman" panose="02020603050405020304" pitchFamily="18" charset="0"/>
                <a:ea typeface="Calibri" panose="020F0502020204030204" pitchFamily="34" charset="0"/>
                <a:cs typeface="Times New Roman" panose="02020603050405020304" pitchFamily="18" charset="0"/>
              </a:rPr>
              <a:t>nci</a:t>
            </a:r>
            <a:r>
              <a:rPr lang="tr-TR" sz="1600" dirty="0">
                <a:latin typeface="Times New Roman" panose="02020603050405020304" pitchFamily="18" charset="0"/>
                <a:ea typeface="Calibri" panose="020F0502020204030204" pitchFamily="34" charset="0"/>
                <a:cs typeface="Times New Roman" panose="02020603050405020304" pitchFamily="18" charset="0"/>
              </a:rPr>
              <a:t> maddede belirtilen fiil veya davranışlardan Türk Ceza Kanununa göre suç teşkil eden fiil veya davranışlarda bulunan gerçek veya tüzel kişiler ile o işteki ortak veya vekilleri hakkında Türk Ceza Kanunu hükümlerine göre ceza kovuşturması yapılmak üzere yetkili Cumhuriyet Savcılığına suç duyurusunda bulunulur. Hükmolunacak cezanın </a:t>
            </a:r>
            <a:r>
              <a:rPr lang="tr-TR" sz="1600" dirty="0" err="1">
                <a:latin typeface="Times New Roman" panose="02020603050405020304" pitchFamily="18" charset="0"/>
                <a:ea typeface="Calibri" panose="020F0502020204030204" pitchFamily="34" charset="0"/>
                <a:cs typeface="Times New Roman" panose="02020603050405020304" pitchFamily="18" charset="0"/>
              </a:rPr>
              <a:t>yanısıra</a:t>
            </a:r>
            <a:r>
              <a:rPr lang="tr-TR" sz="1600" dirty="0">
                <a:latin typeface="Times New Roman" panose="02020603050405020304" pitchFamily="18" charset="0"/>
                <a:ea typeface="Calibri" panose="020F0502020204030204" pitchFamily="34" charset="0"/>
                <a:cs typeface="Times New Roman" panose="02020603050405020304" pitchFamily="18" charset="0"/>
              </a:rPr>
              <a:t>, verilen yasaklama kararının bitiş tarihini izleyen günden itibaren uygulanmak şartıyla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1 </a:t>
            </a:r>
            <a:r>
              <a:rPr lang="tr-TR" sz="1600" dirty="0">
                <a:latin typeface="Times New Roman" panose="02020603050405020304" pitchFamily="18" charset="0"/>
                <a:ea typeface="Calibri" panose="020F0502020204030204" pitchFamily="34" charset="0"/>
                <a:cs typeface="Times New Roman" panose="02020603050405020304" pitchFamily="18" charset="0"/>
              </a:rPr>
              <a:t>yıldan az olmamak üzere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3 </a:t>
            </a:r>
            <a:r>
              <a:rPr lang="tr-TR" sz="1600" dirty="0">
                <a:latin typeface="Times New Roman" panose="02020603050405020304" pitchFamily="18" charset="0"/>
                <a:ea typeface="Calibri" panose="020F0502020204030204" pitchFamily="34" charset="0"/>
                <a:cs typeface="Times New Roman" panose="02020603050405020304" pitchFamily="18" charset="0"/>
              </a:rPr>
              <a:t>yıla kadar bu Kanun kapsamında yer alan bütün kamu kurum ve kuruluşlarının ihalelerine katılmaktan mahkeme kararıyla yasaklanırlar.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Bu Kanun kapsamında yapılan ihalelerden dolayı haklarında birinci fıkra gereğince ceza kovuşturması yapılarak kamu davası açılmasına karar verilenler ve 58 inci maddenin ikinci fıkrasında sayılanlar yargılama sonuna kadar Kanun kapsamında yer alan kamu kurum ve kuruluşlarının ihalelerine katılamaz. Haklarında kamu davası açılmasına karar verilenler, Cumhuriyet Savcılıklarınca sicillerine işlenmek üzere Kamu İhale Kurumuna bildirilir.</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Bu Kanunda belirtilen yasak fiil veya davranışları nedeniyle haklarında mükerrer ceza hükmolunanlar  ile  bu  kişilerin  sermayesinin  yarısından  fazlasına  sahip   olduğu   sermaye şirketleri veya bu kişilerin ortağı olduğu şahıs şirketleri, mahkeme kararı ile sürekli olarak kamu ihalelerine katılmaktan yasaklanır. </a:t>
            </a:r>
          </a:p>
          <a:p>
            <a:pPr indent="449580" algn="just">
              <a:lnSpc>
                <a:spcPct val="107000"/>
              </a:lnSpc>
              <a:spcAft>
                <a:spcPts val="80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Bu madde hükümlerine göre; mahkeme kararı ile yasaklananlar ve ceza hükmolunanlar, Cumhuriyet Savcılıklarınca sicillerine işlenmek üzere Kamu İhale Kurumuna, meslek sicillerine işlenmek üzere de ilgili meslek odalarına bildirilir.</a:t>
            </a:r>
          </a:p>
          <a:p>
            <a:pPr indent="449580" algn="just">
              <a:lnSpc>
                <a:spcPct val="107000"/>
              </a:lnSpc>
              <a:spcAft>
                <a:spcPts val="800"/>
              </a:spcAft>
            </a:pPr>
            <a:r>
              <a:rPr lang="tr-TR" sz="1600" u="sng" dirty="0">
                <a:latin typeface="Times New Roman" panose="02020603050405020304" pitchFamily="18" charset="0"/>
                <a:ea typeface="Calibri" panose="020F0502020204030204" pitchFamily="34" charset="0"/>
                <a:cs typeface="Times New Roman" panose="02020603050405020304" pitchFamily="18" charset="0"/>
              </a:rPr>
              <a:t>Sürekli olarak kamu ihalelerine katılmaktan yasaklanmış olanlara ilişkin mahkeme kararları, Kamu İhale Kurumunca</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bildirimi izleyen 15 gün içinde Resmî Gazetede yayımlanmak suretiyle duyurulur</a:t>
            </a:r>
            <a:r>
              <a:rPr lang="tr-TR" sz="16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5611121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0407" y="207818"/>
            <a:ext cx="9900458" cy="6792500"/>
          </a:xfrm>
          <a:prstGeom prst="rect">
            <a:avLst/>
          </a:prstGeom>
        </p:spPr>
        <p:txBody>
          <a:bodyPr wrap="square">
            <a:spAutoFit/>
          </a:bodyPr>
          <a:lstStyle/>
          <a:p>
            <a:pPr indent="449580">
              <a:spcAft>
                <a:spcPts val="0"/>
              </a:spcAft>
            </a:pPr>
            <a:r>
              <a:rPr lang="tr-TR" sz="4400" b="1" kern="0" dirty="0">
                <a:latin typeface="Calibri" panose="020F0502020204030204" pitchFamily="34" charset="0"/>
                <a:ea typeface="Times New Roman" panose="02020603050405020304" pitchFamily="18" charset="0"/>
                <a:cs typeface="Times New Roman" panose="02020603050405020304" pitchFamily="18" charset="0"/>
              </a:rPr>
              <a:t>Görevlilerin ceza sorumluluğu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60)</a:t>
            </a:r>
            <a:r>
              <a:rPr lang="tr-TR" sz="2000"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İhale yetkilisi ile ihale komisyonlarının başkan ve üyeleri ile ihale işlemlerinden sözleşme yapılmasına kadar ihale sürecindeki her aşamada görev alan diğer ilgililerin; yasak fiil veya davranışlarda bulunduklarının, görevlerini kanuni gereklere uygun veya tarafsızlıkla yapmadıklarının, taraflardan birinin zararına yol açacak ihmalde veya kusurlu hareketlerde bulunduklarının tespiti halinde, haklarında ilgili mevzuatları gereğince disiplin cezası uygulanır. </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Ayrıca, fiil veya davranışlarının özelliğine göre haklarında ceza kovuşturması da yapılır ve hükmolunacak ceza ile birlikte tarafların uğradıkları zarar ve ziyan genel hükümlere göre kendilerine tazmin ettirilir. Bu Kanuna aykırı fiil veya davranışlardan dolayı hüküm giyen idare görevlileri, bu Kanun kapsamına giren işlerde görevlendirilemezler.</a:t>
            </a: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Kanun kapsamına giren işlerden dolayı yargı organlarınca herhangi bir ceza verilmiş olanlar, bu Kanun kapsamına giren bütün kamu kurum ve kuruluşlarınca bu Kanunun ve ilgili diğer mevzuatın uygulanması ile görevli ve yetkili kadrolara atanamaz ve görev alamazlar.</a:t>
            </a:r>
          </a:p>
          <a:p>
            <a:pPr indent="449580">
              <a:spcAft>
                <a:spcPts val="0"/>
              </a:spcAft>
            </a:pPr>
            <a:r>
              <a:rPr lang="tr-TR" sz="2000" b="1" kern="0" dirty="0">
                <a:latin typeface="Calibri" panose="020F0502020204030204" pitchFamily="34" charset="0"/>
                <a:ea typeface="Times New Roman" panose="02020603050405020304" pitchFamily="18" charset="0"/>
                <a:cs typeface="Times New Roman" panose="02020603050405020304" pitchFamily="18" charset="0"/>
              </a:rPr>
              <a:t>  </a:t>
            </a:r>
            <a:r>
              <a:rPr lang="tr-TR" sz="4400" b="1" kern="0" dirty="0">
                <a:latin typeface="Calibri" panose="020F0502020204030204" pitchFamily="34" charset="0"/>
                <a:ea typeface="Times New Roman" panose="02020603050405020304" pitchFamily="18" charset="0"/>
                <a:cs typeface="Times New Roman" panose="02020603050405020304" pitchFamily="18" charset="0"/>
              </a:rPr>
              <a:t>Bilgi ve belgeleri açıklama yasağı </a:t>
            </a:r>
            <a:r>
              <a:rPr lang="tr-TR" sz="2000" b="1" kern="0" dirty="0">
                <a:latin typeface="Calibri" panose="020F0502020204030204" pitchFamily="34" charset="0"/>
                <a:ea typeface="Times New Roman" panose="02020603050405020304" pitchFamily="18" charset="0"/>
                <a:cs typeface="Times New Roman" panose="02020603050405020304" pitchFamily="18" charset="0"/>
              </a:rPr>
              <a:t>(</a:t>
            </a:r>
            <a:r>
              <a:rPr lang="tr-TR" sz="2000" kern="0" dirty="0">
                <a:latin typeface="Calibri" panose="020F0502020204030204" pitchFamily="34" charset="0"/>
                <a:ea typeface="Times New Roman" panose="02020603050405020304" pitchFamily="18" charset="0"/>
                <a:cs typeface="Times New Roman" panose="02020603050405020304" pitchFamily="18" charset="0"/>
              </a:rPr>
              <a:t>Madde 61)</a:t>
            </a:r>
            <a:r>
              <a:rPr lang="tr-TR" sz="2000" b="1" kern="0" dirty="0">
                <a:latin typeface="Times New Roman" panose="02020603050405020304" pitchFamily="18" charset="0"/>
                <a:ea typeface="Times New Roman" panose="02020603050405020304" pitchFamily="18" charset="0"/>
                <a:cs typeface="Calibri" panose="020F0502020204030204" pitchFamily="34" charset="0"/>
              </a:rPr>
              <a:t> </a:t>
            </a:r>
            <a:endParaRPr lang="tr-TR" sz="2000" b="1" kern="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Kanunun uygulanmasında görevliler ile danışmanlık hizmeti sunanlar; ihale süreci ile ilgili bütün işlemlere, isteklilerin iş ve işlemleri ile tekliflerin teknik ve malî yönlerine ilişkin olarak gizli kalması gereken bilgi ve belgelerle işin yaklaşık maliyetini ifşa edemezler, kendilerinin veya üçüncü şahısların yararına kullanamazlar. Aksine hareket edenler hakkında ilgisine göre 58 ve 60 </a:t>
            </a:r>
            <a:r>
              <a:rPr lang="tr-TR" dirty="0" err="1">
                <a:latin typeface="Times New Roman" panose="02020603050405020304" pitchFamily="18" charset="0"/>
                <a:ea typeface="Calibri" panose="020F0502020204030204" pitchFamily="34" charset="0"/>
                <a:cs typeface="Times New Roman" panose="02020603050405020304" pitchFamily="18" charset="0"/>
              </a:rPr>
              <a:t>ıncı</a:t>
            </a:r>
            <a:r>
              <a:rPr lang="tr-TR" dirty="0">
                <a:latin typeface="Times New Roman" panose="02020603050405020304" pitchFamily="18" charset="0"/>
                <a:ea typeface="Calibri" panose="020F0502020204030204" pitchFamily="34" charset="0"/>
                <a:cs typeface="Times New Roman" panose="02020603050405020304" pitchFamily="18" charset="0"/>
              </a:rPr>
              <a:t> maddelerde belirtilen müeyyideler uygulanır.</a:t>
            </a:r>
          </a:p>
        </p:txBody>
      </p:sp>
    </p:spTree>
    <p:extLst>
      <p:ext uri="{BB962C8B-B14F-4D97-AF65-F5344CB8AC3E}">
        <p14:creationId xmlns:p14="http://schemas.microsoft.com/office/powerpoint/2010/main" val="2389852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5964" y="207818"/>
            <a:ext cx="10823171" cy="5786199"/>
          </a:xfrm>
          <a:prstGeom prst="rect">
            <a:avLst/>
          </a:prstGeom>
        </p:spPr>
        <p:txBody>
          <a:bodyPr wrap="square">
            <a:spAutoFit/>
          </a:bodyPr>
          <a:lstStyle/>
          <a:p>
            <a:pPr>
              <a:spcAft>
                <a:spcPts val="0"/>
              </a:spcAft>
            </a:pP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Yerli istekliler ile ilgili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düzenlemeler </a:t>
            </a:r>
            <a:r>
              <a:rPr lang="tr-TR" sz="1600"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1600" b="1" dirty="0" smtClean="0">
                <a:latin typeface="Times New Roman" panose="02020603050405020304" pitchFamily="18" charset="0"/>
                <a:ea typeface="Times New Roman" panose="02020603050405020304" pitchFamily="18" charset="0"/>
                <a:cs typeface="Times New Roman" panose="02020603050405020304" pitchFamily="18" charset="0"/>
              </a:rPr>
              <a:t>Madde 63)</a:t>
            </a:r>
            <a:endParaRPr lang="tr-TR" sz="1600" dirty="0">
              <a:latin typeface="Times New Roman" panose="02020603050405020304" pitchFamily="18" charset="0"/>
              <a:ea typeface="Times New Roman" panose="02020603050405020304" pitchFamily="18" charset="0"/>
            </a:endParaRPr>
          </a:p>
          <a:p>
            <a:pPr indent="359410" algn="just">
              <a:spcAft>
                <a:spcPts val="0"/>
              </a:spcAft>
            </a:pPr>
            <a:endParaRPr lang="tr-TR" sz="1400" dirty="0" smtClean="0">
              <a:latin typeface="Times New Roman" panose="02020603050405020304" pitchFamily="18" charset="0"/>
              <a:ea typeface="Times New Roman" panose="02020603050405020304" pitchFamily="18" charset="0"/>
            </a:endParaRPr>
          </a:p>
          <a:p>
            <a:pPr indent="359410" algn="just">
              <a:spcAft>
                <a:spcPts val="0"/>
              </a:spcAft>
            </a:pPr>
            <a:r>
              <a:rPr lang="tr-TR" sz="1400" dirty="0" smtClean="0">
                <a:latin typeface="Times New Roman" panose="02020603050405020304" pitchFamily="18" charset="0"/>
                <a:ea typeface="Times New Roman" panose="02020603050405020304" pitchFamily="18" charset="0"/>
              </a:rPr>
              <a:t>İhalelere </a:t>
            </a:r>
            <a:r>
              <a:rPr lang="tr-TR" sz="1400" dirty="0">
                <a:latin typeface="Times New Roman" panose="02020603050405020304" pitchFamily="18" charset="0"/>
                <a:ea typeface="Times New Roman" panose="02020603050405020304" pitchFamily="18" charset="0"/>
              </a:rPr>
              <a:t>sadece yerli isteklilerin katılması ile yerli istekliler ve yerli malı teklif eden istekliler lehine fiyat avantajı tanınmasına ilişkin olarak aşağıdaki düzenlemeler esas alınır: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a:latin typeface="Times New Roman" panose="02020603050405020304" pitchFamily="18" charset="0"/>
                <a:ea typeface="Times New Roman" panose="02020603050405020304" pitchFamily="18" charset="0"/>
              </a:rPr>
              <a:t>a) Yaklaşık maliyeti eşik değerin altında kalan ihalelerde sadece yerli isteklilerin katılabileceğine ilişkin düzenleme yapılabilir.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a:latin typeface="Times New Roman" panose="02020603050405020304" pitchFamily="18" charset="0"/>
                <a:ea typeface="Times New Roman" panose="02020603050405020304" pitchFamily="18" charset="0"/>
              </a:rPr>
              <a:t>b) </a:t>
            </a:r>
            <a:r>
              <a:rPr lang="tr-TR" sz="1400" u="sng" dirty="0">
                <a:latin typeface="Times New Roman" panose="02020603050405020304" pitchFamily="18" charset="0"/>
                <a:ea typeface="Times New Roman" panose="02020603050405020304" pitchFamily="18" charset="0"/>
              </a:rPr>
              <a:t>Hizmet alımı ve yapım işi ihalelerinde </a:t>
            </a:r>
            <a:r>
              <a:rPr lang="tr-TR" sz="1400" dirty="0">
                <a:latin typeface="Times New Roman" panose="02020603050405020304" pitchFamily="18" charset="0"/>
                <a:ea typeface="Times New Roman" panose="02020603050405020304" pitchFamily="18" charset="0"/>
              </a:rPr>
              <a:t>yerli istekliler lehine </a:t>
            </a:r>
            <a:r>
              <a:rPr lang="tr-TR" sz="1400" b="1" dirty="0">
                <a:solidFill>
                  <a:srgbClr val="FF0000"/>
                </a:solidFill>
                <a:latin typeface="Times New Roman" panose="02020603050405020304" pitchFamily="18" charset="0"/>
                <a:ea typeface="Times New Roman" panose="02020603050405020304" pitchFamily="18" charset="0"/>
              </a:rPr>
              <a:t>% 15 oranına kadar </a:t>
            </a:r>
            <a:r>
              <a:rPr lang="tr-TR" sz="1400" dirty="0">
                <a:latin typeface="Times New Roman" panose="02020603050405020304" pitchFamily="18" charset="0"/>
                <a:ea typeface="Times New Roman" panose="02020603050405020304" pitchFamily="18" charset="0"/>
              </a:rPr>
              <a:t>fiyat avantajı sağlanabilir.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a:latin typeface="Times New Roman" panose="02020603050405020304" pitchFamily="18" charset="0"/>
                <a:ea typeface="Times New Roman" panose="02020603050405020304" pitchFamily="18" charset="0"/>
              </a:rPr>
              <a:t>c) </a:t>
            </a:r>
            <a:r>
              <a:rPr lang="tr-TR" sz="1400" u="sng" dirty="0" smtClean="0">
                <a:latin typeface="Times New Roman" panose="02020603050405020304" pitchFamily="18" charset="0"/>
                <a:ea typeface="Times New Roman" panose="02020603050405020304" pitchFamily="18" charset="0"/>
              </a:rPr>
              <a:t>Mal </a:t>
            </a:r>
            <a:r>
              <a:rPr lang="tr-TR" sz="1400" u="sng" dirty="0">
                <a:latin typeface="Times New Roman" panose="02020603050405020304" pitchFamily="18" charset="0"/>
                <a:ea typeface="Times New Roman" panose="02020603050405020304" pitchFamily="18" charset="0"/>
              </a:rPr>
              <a:t>alımı ihalelerinde </a:t>
            </a:r>
            <a:r>
              <a:rPr lang="tr-TR" sz="1400" dirty="0">
                <a:latin typeface="Times New Roman" panose="02020603050405020304" pitchFamily="18" charset="0"/>
                <a:ea typeface="Times New Roman" panose="02020603050405020304" pitchFamily="18" charset="0"/>
              </a:rPr>
              <a:t>yerli malı teklif eden istekliler lehine, </a:t>
            </a:r>
            <a:r>
              <a:rPr lang="tr-TR" sz="1400" b="1" dirty="0">
                <a:solidFill>
                  <a:srgbClr val="FF0000"/>
                </a:solidFill>
                <a:latin typeface="Times New Roman" panose="02020603050405020304" pitchFamily="18" charset="0"/>
                <a:ea typeface="Times New Roman" panose="02020603050405020304" pitchFamily="18" charset="0"/>
              </a:rPr>
              <a:t>%15 oranına kadar </a:t>
            </a:r>
            <a:r>
              <a:rPr lang="tr-TR" sz="1400" dirty="0">
                <a:latin typeface="Times New Roman" panose="02020603050405020304" pitchFamily="18" charset="0"/>
                <a:ea typeface="Times New Roman" panose="02020603050405020304" pitchFamily="18" charset="0"/>
              </a:rPr>
              <a:t>fiyat avantajı sağlanabilir. Ancak Bilim, Sanayi ve Teknoloji Bakanlığı tarafından ilgili kurum ve kuruluşların görüşleri alınarak orta ve yüksek teknolojili sanayi ürünleri arasından belirlenen ve Kurum tarafından ilan edilen listede yer alan malların ihalelerinde, yerli malı teklif eden istekliler lehine %15 oranında fiyat avantajı sağlanması mecburidir. Yerli yazılım ürünü teklif eden istekliler lehine de %15 oranında fiyat avantajı sağlanması mecburidir.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a:latin typeface="Times New Roman" panose="02020603050405020304" pitchFamily="18" charset="0"/>
                <a:ea typeface="Times New Roman" panose="02020603050405020304" pitchFamily="18" charset="0"/>
              </a:rPr>
              <a:t>d) </a:t>
            </a:r>
            <a:r>
              <a:rPr lang="tr-TR" sz="1400" dirty="0" smtClean="0">
                <a:latin typeface="Times New Roman" panose="02020603050405020304" pitchFamily="18" charset="0"/>
                <a:ea typeface="Times New Roman" panose="02020603050405020304" pitchFamily="18" charset="0"/>
              </a:rPr>
              <a:t>Yapım </a:t>
            </a:r>
            <a:r>
              <a:rPr lang="tr-TR" sz="1400" dirty="0">
                <a:latin typeface="Times New Roman" panose="02020603050405020304" pitchFamily="18" charset="0"/>
                <a:ea typeface="Times New Roman" panose="02020603050405020304" pitchFamily="18" charset="0"/>
              </a:rPr>
              <a:t>işlerinde kullanılacak makine, malzeme ve ekipman ile yazılımın tamamının veya belli bir kısmının yerli malı olması şartı getirilebilir. Ancak, malzemelere ilişkin Çevre ve Şehircilik Bakanlığı tarafından, makinelere ve ekipmanlara ilişkin Bilim, Sanayi ve Teknoloji Bakanlığı tarafından ilgili kurum ve kuruluşların görüşleri alınarak orta düşük, orta yüksek ve yüksek teknolojili makine, malzeme ve ekipman arasından belirlenen, Kurum tarafından ilan edilen listede yer alan ve ihale konusu işte kullanılacak makine, malzeme ve ekipmanın yerli malı olması şarttır.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smtClean="0">
                <a:latin typeface="Times New Roman" panose="02020603050405020304" pitchFamily="18" charset="0"/>
                <a:ea typeface="Times New Roman" panose="02020603050405020304" pitchFamily="18" charset="0"/>
              </a:rPr>
              <a:t>e) Yerli </a:t>
            </a:r>
            <a:r>
              <a:rPr lang="tr-TR" sz="1400" dirty="0">
                <a:latin typeface="Times New Roman" panose="02020603050405020304" pitchFamily="18" charset="0"/>
                <a:ea typeface="Times New Roman" panose="02020603050405020304" pitchFamily="18" charset="0"/>
              </a:rPr>
              <a:t>malı belirlenmesine ilişkin usul ve esaslar Bilim, Sanayi ve Teknoloji Bakanlığı tarafından ilgili kurum ve kuruluşların görüşleri alınarak belirlenir. İsteklilerce teklif edilen malın yerli malı olduğu, bu usul ve esaslara uygun olarak düzenlenen yerli malı belgesi ile belgelendirilir.</a:t>
            </a:r>
          </a:p>
          <a:p>
            <a:pPr indent="359410" algn="just">
              <a:spcAft>
                <a:spcPts val="0"/>
              </a:spcAft>
            </a:pPr>
            <a:r>
              <a:rPr lang="tr-TR" sz="1400" dirty="0">
                <a:latin typeface="Times New Roman" panose="02020603050405020304" pitchFamily="18" charset="0"/>
                <a:ea typeface="Times New Roman" panose="02020603050405020304" pitchFamily="18" charset="0"/>
              </a:rPr>
              <a:t> </a:t>
            </a:r>
          </a:p>
          <a:p>
            <a:pPr indent="359410" algn="just">
              <a:spcAft>
                <a:spcPts val="0"/>
              </a:spcAft>
            </a:pPr>
            <a:r>
              <a:rPr lang="tr-TR" sz="1400" dirty="0" smtClean="0">
                <a:latin typeface="Times New Roman" panose="02020603050405020304" pitchFamily="18" charset="0"/>
                <a:ea typeface="Times New Roman" panose="02020603050405020304" pitchFamily="18" charset="0"/>
              </a:rPr>
              <a:t>f) Ortak </a:t>
            </a:r>
            <a:r>
              <a:rPr lang="tr-TR" sz="1400" dirty="0">
                <a:latin typeface="Times New Roman" panose="02020603050405020304" pitchFamily="18" charset="0"/>
                <a:ea typeface="Times New Roman" panose="02020603050405020304" pitchFamily="18" charset="0"/>
              </a:rPr>
              <a:t>girişimlerin yerli istekli sayılabilmesi için bütün ortaklarının yerli istekli olması gereklidir.</a:t>
            </a:r>
          </a:p>
          <a:p>
            <a:pPr algn="just">
              <a:spcAft>
                <a:spcPts val="0"/>
              </a:spcAft>
            </a:pPr>
            <a:r>
              <a:rPr lang="tr-TR" b="1" dirty="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40724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71105" y="105013"/>
            <a:ext cx="9243753" cy="5837495"/>
          </a:xfrm>
          <a:prstGeom prst="rect">
            <a:avLst/>
          </a:prstGeom>
        </p:spPr>
        <p:txBody>
          <a:bodyPr wrap="square">
            <a:spAutoFit/>
          </a:bodyPr>
          <a:lstStyle/>
          <a:p>
            <a:pPr indent="449580">
              <a:spcAft>
                <a:spcPts val="0"/>
              </a:spcAft>
            </a:pPr>
            <a:r>
              <a:rPr lang="tr-TR" sz="4800" b="1" kern="0" dirty="0">
                <a:latin typeface="Times New Roman" panose="02020603050405020304" pitchFamily="18" charset="0"/>
                <a:ea typeface="Times New Roman" panose="02020603050405020304" pitchFamily="18" charset="0"/>
                <a:cs typeface="Times New Roman" panose="02020603050405020304" pitchFamily="18" charset="0"/>
              </a:rPr>
              <a:t>Sürelerin </a:t>
            </a:r>
            <a:r>
              <a:rPr lang="tr-TR" sz="4800" b="1" kern="0" dirty="0" smtClean="0">
                <a:latin typeface="Times New Roman" panose="02020603050405020304" pitchFamily="18" charset="0"/>
                <a:ea typeface="Times New Roman" panose="02020603050405020304" pitchFamily="18" charset="0"/>
                <a:cs typeface="Times New Roman" panose="02020603050405020304" pitchFamily="18" charset="0"/>
              </a:rPr>
              <a:t>hesabı </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Madde 64)</a:t>
            </a:r>
          </a:p>
          <a:p>
            <a:pPr indent="449580">
              <a:spcAft>
                <a:spcPts val="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Bu Kanunda yazılı sürelerin hesaplanmasında hüküm bulunmayan hallerde </a:t>
            </a:r>
            <a:r>
              <a:rPr lang="tr-TR" b="1" i="1" dirty="0">
                <a:latin typeface="Times New Roman" panose="02020603050405020304" pitchFamily="18" charset="0"/>
                <a:ea typeface="Times New Roman" panose="02020603050405020304" pitchFamily="18" charset="0"/>
              </a:rPr>
              <a:t>Borçlar Kanunu </a:t>
            </a:r>
            <a:r>
              <a:rPr lang="tr-TR" dirty="0">
                <a:latin typeface="Times New Roman" panose="02020603050405020304" pitchFamily="18" charset="0"/>
                <a:ea typeface="Times New Roman" panose="02020603050405020304" pitchFamily="18" charset="0"/>
              </a:rPr>
              <a:t>hükümleri uygulanır.</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Bildirim ve tebligat </a:t>
            </a:r>
            <a:r>
              <a:rPr lang="tr-TR" sz="4400" b="1" kern="0" dirty="0" smtClean="0">
                <a:latin typeface="Times New Roman" panose="02020603050405020304" pitchFamily="18" charset="0"/>
                <a:ea typeface="Times New Roman" panose="02020603050405020304" pitchFamily="18" charset="0"/>
                <a:cs typeface="Times New Roman" panose="02020603050405020304" pitchFamily="18" charset="0"/>
              </a:rPr>
              <a:t>esasları </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Madde 65)</a:t>
            </a:r>
            <a:endParaRPr lang="tr-TR" dirty="0">
              <a:latin typeface="Times New Roman" panose="02020603050405020304" pitchFamily="18" charset="0"/>
              <a:ea typeface="Times New Roman" panose="02020603050405020304" pitchFamily="18" charset="0"/>
            </a:endParaRPr>
          </a:p>
          <a:p>
            <a:pPr indent="449580" algn="just">
              <a:spcAft>
                <a:spcPts val="0"/>
              </a:spcAft>
            </a:pPr>
            <a:r>
              <a:rPr lang="tr-TR" sz="4400" kern="0" baseline="30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Aday</a:t>
            </a:r>
            <a:r>
              <a:rPr lang="tr-TR" dirty="0">
                <a:latin typeface="Times New Roman" panose="02020603050405020304" pitchFamily="18" charset="0"/>
                <a:ea typeface="Times New Roman" panose="02020603050405020304" pitchFamily="18" charset="0"/>
              </a:rPr>
              <a:t>, istekliler ve istekli olabileceklere yapılacak her türlü bildirim ve tebligatlarda aşağıdaki hususlara uyulması zorunludur:</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*Tebligatlar </a:t>
            </a:r>
            <a:r>
              <a:rPr lang="tr-TR" dirty="0">
                <a:latin typeface="Times New Roman" panose="02020603050405020304" pitchFamily="18" charset="0"/>
                <a:ea typeface="Times New Roman" panose="02020603050405020304" pitchFamily="18" charset="0"/>
              </a:rPr>
              <a:t>idareler veya Kurum tarafından aşağıdaki yöntemler kullanılarak yapılabilir:</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1) İmza karşılığı elden.</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2) İadeli taahhütlü mektupla.</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3) Elektronik ortamda.</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a:t>
            </a:r>
            <a:endParaRPr lang="tr-TR" sz="1200"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dirty="0">
                <a:latin typeface="Times New Roman" panose="02020603050405020304" pitchFamily="18" charset="0"/>
                <a:ea typeface="Times New Roman" panose="02020603050405020304" pitchFamily="18" charset="0"/>
              </a:rPr>
              <a:t>		4) Faksla</a:t>
            </a:r>
            <a:r>
              <a:rPr lang="tr-TR" dirty="0" smtClean="0">
                <a:latin typeface="Times New Roman" panose="02020603050405020304" pitchFamily="18" charset="0"/>
                <a:ea typeface="Times New Roman" panose="02020603050405020304" pitchFamily="18" charset="0"/>
              </a:rPr>
              <a:t>.</a:t>
            </a:r>
            <a:endParaRPr lang="tr-TR"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85688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3076" y="1596044"/>
            <a:ext cx="7015941" cy="2620257"/>
          </a:xfrm>
          <a:prstGeom prst="rect">
            <a:avLst/>
          </a:prstGeom>
        </p:spPr>
      </p:pic>
    </p:spTree>
    <p:extLst>
      <p:ext uri="{BB962C8B-B14F-4D97-AF65-F5344CB8AC3E}">
        <p14:creationId xmlns:p14="http://schemas.microsoft.com/office/powerpoint/2010/main" val="19278934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124825" cy="6257925"/>
          </a:xfrm>
          <a:prstGeom prst="rect">
            <a:avLst/>
          </a:prstGeom>
        </p:spPr>
      </p:pic>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7572" y="0"/>
            <a:ext cx="8124825" cy="6257925"/>
          </a:xfrm>
          <a:prstGeom prst="rect">
            <a:avLst/>
          </a:prstGeom>
        </p:spPr>
      </p:pic>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75"/>
            <a:ext cx="8124825" cy="6257925"/>
          </a:xfrm>
          <a:prstGeom prst="rect">
            <a:avLst/>
          </a:prstGeom>
        </p:spPr>
      </p:pic>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7571" y="600074"/>
            <a:ext cx="8124825" cy="6257925"/>
          </a:xfrm>
          <a:prstGeom prst="rect">
            <a:avLst/>
          </a:prstGeom>
        </p:spPr>
      </p:pic>
      <p:pic>
        <p:nvPicPr>
          <p:cNvPr id="9" name="Picture 2" descr="Logolar ve Amblemler | ODTÜ - Orta Doğu Teknik Üniversites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8450" y="199245"/>
            <a:ext cx="4089861" cy="2527069"/>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9"/>
          <p:cNvPicPr>
            <a:picLocks noChangeAspect="1"/>
          </p:cNvPicPr>
          <p:nvPr/>
        </p:nvPicPr>
        <p:blipFill>
          <a:blip r:embed="rId4"/>
          <a:stretch>
            <a:fillRect/>
          </a:stretch>
        </p:blipFill>
        <p:spPr>
          <a:xfrm>
            <a:off x="3484809" y="2590449"/>
            <a:ext cx="4355868" cy="871804"/>
          </a:xfrm>
          <a:prstGeom prst="rect">
            <a:avLst/>
          </a:prstGeom>
        </p:spPr>
      </p:pic>
      <p:pic>
        <p:nvPicPr>
          <p:cNvPr id="13" name="Resim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9461" y="3989849"/>
            <a:ext cx="10116589" cy="2444201"/>
          </a:xfrm>
          <a:prstGeom prst="rect">
            <a:avLst/>
          </a:prstGeom>
        </p:spPr>
      </p:pic>
    </p:spTree>
    <p:extLst>
      <p:ext uri="{BB962C8B-B14F-4D97-AF65-F5344CB8AC3E}">
        <p14:creationId xmlns:p14="http://schemas.microsoft.com/office/powerpoint/2010/main" val="3331840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2960" y="124691"/>
            <a:ext cx="10956175" cy="6863417"/>
          </a:xfrm>
          <a:prstGeom prst="rect">
            <a:avLst/>
          </a:prstGeom>
        </p:spPr>
        <p:txBody>
          <a:bodyPr wrap="square">
            <a:spAutoFit/>
          </a:bodyPr>
          <a:lstStyle/>
          <a:p>
            <a:pPr indent="449580" algn="just"/>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İstisnalar</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(Madde 3)</a:t>
            </a:r>
          </a:p>
          <a:p>
            <a:pPr indent="449580" algn="just">
              <a:spcAft>
                <a:spcPts val="0"/>
              </a:spcAft>
            </a:pPr>
            <a:r>
              <a:rPr lang="tr-TR" b="1" dirty="0" smtClean="0">
                <a:latin typeface="Times New Roman" panose="02020603050405020304" pitchFamily="18" charset="0"/>
                <a:ea typeface="Times New Roman" panose="02020603050405020304" pitchFamily="18" charset="0"/>
              </a:rPr>
              <a:t>g</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2 </a:t>
            </a:r>
            <a:r>
              <a:rPr lang="tr-TR" dirty="0" err="1">
                <a:latin typeface="Times New Roman" panose="02020603050405020304" pitchFamily="18" charset="0"/>
                <a:ea typeface="Times New Roman" panose="02020603050405020304" pitchFamily="18" charset="0"/>
              </a:rPr>
              <a:t>nci</a:t>
            </a:r>
            <a:r>
              <a:rPr lang="tr-TR" dirty="0">
                <a:latin typeface="Times New Roman" panose="02020603050405020304" pitchFamily="18" charset="0"/>
                <a:ea typeface="Times New Roman" panose="02020603050405020304" pitchFamily="18" charset="0"/>
              </a:rPr>
              <a:t> maddenin birinci fıkrasının (b) ve (d) bentlerinde sayılan kuruluşların, ticarî ve sınaî faaliyetleri çerçevesinde; doğrudan mal ve hizmet üretimine veya ana faaliyetlerine yönelik ihtiyaçlarının temini için yapacakları, Hazine garantisi veya doğrudan bütçenin transfer tertibinden aktarma yapmak suretiyle finanse edilenler dışındaki yaklaşık maliyeti ve sözleşme bedeli </a:t>
            </a:r>
            <a:r>
              <a:rPr lang="tr-TR" dirty="0" err="1">
                <a:latin typeface="Times New Roman" panose="02020603050405020304" pitchFamily="18" charset="0"/>
                <a:ea typeface="Times New Roman" panose="02020603050405020304" pitchFamily="18" charset="0"/>
              </a:rPr>
              <a:t>ikitrilyon</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üçyüzmilyar</a:t>
            </a:r>
            <a:r>
              <a:rPr lang="tr-TR" dirty="0">
                <a:latin typeface="Times New Roman" panose="02020603050405020304" pitchFamily="18" charset="0"/>
                <a:ea typeface="Times New Roman" panose="02020603050405020304" pitchFamily="18" charset="0"/>
              </a:rPr>
              <a:t> Türk Lirasını </a:t>
            </a:r>
            <a:r>
              <a:rPr lang="tr-TR" b="1" dirty="0">
                <a:latin typeface="Times New Roman" panose="02020603050405020304" pitchFamily="18" charset="0"/>
                <a:ea typeface="Times New Roman" panose="02020603050405020304" pitchFamily="18" charset="0"/>
              </a:rPr>
              <a:t>(</a:t>
            </a:r>
            <a:r>
              <a:rPr lang="tr-TR" b="1" dirty="0" err="1">
                <a:latin typeface="Times New Roman" panose="02020603050405020304" pitchFamily="18" charset="0"/>
                <a:ea typeface="Times New Roman" panose="02020603050405020304" pitchFamily="18" charset="0"/>
              </a:rPr>
              <a:t>Onsekizmilyonaltıyüzondokuzbinikiyüziki</a:t>
            </a:r>
            <a:r>
              <a:rPr lang="tr-TR" b="1" dirty="0">
                <a:latin typeface="Times New Roman" panose="02020603050405020304" pitchFamily="18" charset="0"/>
                <a:ea typeface="Times New Roman" panose="02020603050405020304" pitchFamily="18" charset="0"/>
              </a:rPr>
              <a:t> Türk Lirası)</a:t>
            </a:r>
            <a:r>
              <a:rPr lang="tr-TR" b="1" baseline="30000" dirty="0">
                <a:latin typeface="Times New Roman" panose="02020603050405020304" pitchFamily="18" charset="0"/>
                <a:ea typeface="Times New Roman" panose="02020603050405020304" pitchFamily="18" charset="0"/>
                <a:hlinkClick r:id="rId2" action="ppaction://hlinkfile"/>
              </a:rPr>
              <a:t>*</a:t>
            </a:r>
            <a:r>
              <a:rPr lang="tr-TR" dirty="0">
                <a:latin typeface="Times New Roman" panose="02020603050405020304" pitchFamily="18" charset="0"/>
                <a:ea typeface="Times New Roman" panose="02020603050405020304" pitchFamily="18" charset="0"/>
              </a:rPr>
              <a:t> aşmayan mal veya hizmet alımları, </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b="1" dirty="0">
                <a:latin typeface="Times New Roman" panose="02020603050405020304" pitchFamily="18" charset="0"/>
                <a:ea typeface="Times New Roman" panose="02020603050405020304" pitchFamily="18" charset="0"/>
              </a:rPr>
              <a:t>h)</a:t>
            </a:r>
            <a:r>
              <a:rPr lang="tr-TR" dirty="0">
                <a:latin typeface="Times New Roman" panose="02020603050405020304" pitchFamily="18" charset="0"/>
                <a:ea typeface="Times New Roman" panose="02020603050405020304" pitchFamily="18" charset="0"/>
              </a:rPr>
              <a:t> Bu Kanun kapsamındaki idarelerin kendi özel mevzuatı uyarınca hak sahiplerine sağlayacakları teşhis ve tedaviye yönelik hizmet alımları ile tedavisi kurumlarınca üstlenilen kişilerin ayakta tedavisi sırasında reçeteye bağlanan ilaç ve tıbbî malzemelerin kişilerce alımları, </a:t>
            </a:r>
            <a:r>
              <a:rPr lang="tr-TR" dirty="0" smtClean="0">
                <a:latin typeface="Times New Roman" panose="02020603050405020304" pitchFamily="18" charset="0"/>
                <a:ea typeface="Times New Roman" panose="02020603050405020304" pitchFamily="18" charset="0"/>
              </a:rPr>
              <a:t>sağlık </a:t>
            </a:r>
            <a:r>
              <a:rPr lang="tr-TR" dirty="0">
                <a:latin typeface="Times New Roman" panose="02020603050405020304" pitchFamily="18" charset="0"/>
                <a:ea typeface="Times New Roman" panose="02020603050405020304" pitchFamily="18" charset="0"/>
              </a:rPr>
              <a:t>hizmeti sunan bu Kanun kapsamındaki idarelerin teşhis ve tedaviye yönelik olarak birbirlerinden yapacakları mal ve hizmet alımları,</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b="1" dirty="0">
                <a:latin typeface="Times New Roman" panose="02020603050405020304" pitchFamily="18" charset="0"/>
                <a:ea typeface="Times New Roman" panose="02020603050405020304" pitchFamily="18" charset="0"/>
              </a:rPr>
              <a:t>i)</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21.7.1983 </a:t>
            </a:r>
            <a:r>
              <a:rPr lang="tr-TR" dirty="0">
                <a:latin typeface="Times New Roman" panose="02020603050405020304" pitchFamily="18" charset="0"/>
                <a:ea typeface="Times New Roman" panose="02020603050405020304" pitchFamily="18" charset="0"/>
              </a:rPr>
              <a:t>tarihli ve 2863 sayılı Kültür ve Tabiat Varlıklarını Koruma Kanunu kapsamındaki taşınır ve taşınmaz kültür varlıklarının </a:t>
            </a:r>
            <a:r>
              <a:rPr lang="tr-TR" dirty="0" err="1">
                <a:latin typeface="Times New Roman" panose="02020603050405020304" pitchFamily="18" charset="0"/>
                <a:ea typeface="Times New Roman" panose="02020603050405020304" pitchFamily="18" charset="0"/>
              </a:rPr>
              <a:t>rölöve</a:t>
            </a:r>
            <a:r>
              <a:rPr lang="tr-TR" dirty="0">
                <a:latin typeface="Times New Roman" panose="02020603050405020304" pitchFamily="18" charset="0"/>
                <a:ea typeface="Times New Roman" panose="02020603050405020304" pitchFamily="18" charset="0"/>
              </a:rPr>
              <a:t>, restorasyon, restitüsyon ve </a:t>
            </a:r>
            <a:r>
              <a:rPr lang="tr-TR" dirty="0" err="1">
                <a:latin typeface="Times New Roman" panose="02020603050405020304" pitchFamily="18" charset="0"/>
                <a:ea typeface="Times New Roman" panose="02020603050405020304" pitchFamily="18" charset="0"/>
              </a:rPr>
              <a:t>konservasyon</a:t>
            </a:r>
            <a:r>
              <a:rPr lang="tr-TR" dirty="0">
                <a:latin typeface="Times New Roman" panose="02020603050405020304" pitchFamily="18" charset="0"/>
                <a:ea typeface="Times New Roman" panose="02020603050405020304" pitchFamily="18" charset="0"/>
              </a:rPr>
              <a:t> projeleri, sokak </a:t>
            </a:r>
            <a:r>
              <a:rPr lang="tr-TR" dirty="0" err="1">
                <a:latin typeface="Times New Roman" panose="02020603050405020304" pitchFamily="18" charset="0"/>
                <a:ea typeface="Times New Roman" panose="02020603050405020304" pitchFamily="18" charset="0"/>
              </a:rPr>
              <a:t>sağlıklaştırma</a:t>
            </a:r>
            <a:r>
              <a:rPr lang="tr-TR" dirty="0">
                <a:latin typeface="Times New Roman" panose="02020603050405020304" pitchFamily="18" charset="0"/>
                <a:ea typeface="Times New Roman" panose="02020603050405020304" pitchFamily="18" charset="0"/>
              </a:rPr>
              <a:t>, çevre düzenleme projeleri ve bunların uygulamaları ile değerlendirme, muhafaza, nakil işleri ve kazı çalışmalarına ilişkin mal ve hizmet alımları,</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b="1" dirty="0">
                <a:latin typeface="Times New Roman" panose="02020603050405020304" pitchFamily="18" charset="0"/>
                <a:ea typeface="Times New Roman" panose="02020603050405020304" pitchFamily="18" charset="0"/>
              </a:rPr>
              <a:t>j) </a:t>
            </a:r>
            <a:r>
              <a:rPr lang="tr-TR" dirty="0" smtClean="0">
                <a:latin typeface="Times New Roman" panose="02020603050405020304" pitchFamily="18" charset="0"/>
                <a:ea typeface="Times New Roman" panose="02020603050405020304" pitchFamily="18" charset="0"/>
              </a:rPr>
              <a:t>Deniz </a:t>
            </a:r>
            <a:r>
              <a:rPr lang="tr-TR" dirty="0">
                <a:latin typeface="Times New Roman" panose="02020603050405020304" pitchFamily="18" charset="0"/>
                <a:ea typeface="Times New Roman" panose="02020603050405020304" pitchFamily="18" charset="0"/>
              </a:rPr>
              <a:t>Çevresinin Petrol ve Diğer Zararlı Maddelerle Kirlenmesinde Acil Durumlarda Müdahale ve Zararların Tazmini Esaslarına Dair Kanun hükümleri kapsamında, acil müdahale plânlarının hazırlanması ve bir olay meydana geldikten sonra kirliliğe müdahale ve acil müdahale plânlarının icrası için acil olarak ihtiyaç duyulabilecek hizmet alımı ile araç, gereç ve malzeme alımı,</a:t>
            </a:r>
            <a:r>
              <a:rPr lang="tr-TR" sz="1100"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depozito </a:t>
            </a:r>
            <a:r>
              <a:rPr lang="tr-TR" dirty="0">
                <a:latin typeface="Times New Roman" panose="02020603050405020304" pitchFamily="18" charset="0"/>
                <a:ea typeface="Times New Roman" panose="02020603050405020304" pitchFamily="18" charset="0"/>
              </a:rPr>
              <a:t>yönetim sisteminin kurulması ve işletilmesi faaliyetlerine ilişkin olarak Türkiye Çevre Ajansının yapacağı mal ve hizmet alımları,</a:t>
            </a:r>
          </a:p>
          <a:p>
            <a:pPr algn="just">
              <a:spcAft>
                <a:spcPts val="0"/>
              </a:spcAft>
            </a:pPr>
            <a:r>
              <a:rPr lang="tr-TR" b="1" dirty="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1763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47651" y="166255"/>
            <a:ext cx="10814858" cy="6586418"/>
          </a:xfrm>
          <a:prstGeom prst="rect">
            <a:avLst/>
          </a:prstGeom>
        </p:spPr>
        <p:txBody>
          <a:bodyPr wrap="square">
            <a:spAutoFit/>
          </a:bodyPr>
          <a:lstStyle/>
          <a:p>
            <a:pPr indent="449580" algn="just"/>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İstisnalar</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(Madde 3</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spcAft>
                <a:spcPts val="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Vakıf </a:t>
            </a:r>
            <a:r>
              <a:rPr lang="tr-TR" dirty="0">
                <a:latin typeface="Times New Roman" panose="02020603050405020304" pitchFamily="18" charset="0"/>
                <a:ea typeface="Times New Roman" panose="02020603050405020304" pitchFamily="18" charset="0"/>
                <a:cs typeface="Times New Roman" panose="02020603050405020304" pitchFamily="18" charset="0"/>
              </a:rPr>
              <a:t>kültür varlıklarının onarımları ve restorasyonları ile çevre düzenlemesine ilişkin mal veya hizmet alımları,</a:t>
            </a:r>
          </a:p>
          <a:p>
            <a:pPr algn="just">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p>
          <a:p>
            <a:pPr indent="449580" algn="just">
              <a:spcAft>
                <a:spcPts val="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l)</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Tanıkların </a:t>
            </a:r>
            <a:r>
              <a:rPr lang="tr-TR" dirty="0">
                <a:latin typeface="Times New Roman" panose="02020603050405020304" pitchFamily="18" charset="0"/>
                <a:ea typeface="Times New Roman" panose="02020603050405020304" pitchFamily="18" charset="0"/>
                <a:cs typeface="Times New Roman" panose="02020603050405020304" pitchFamily="18" charset="0"/>
              </a:rPr>
              <a:t>korunmasına ilişkin mevzuat hükümlerine göre alınacak koruma tedbirlerinin uygulanması için gerekli olan mal ve hizmet alımları</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49580" algn="just">
              <a:spcAft>
                <a:spcPts val="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       m</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Boru </a:t>
            </a:r>
            <a:r>
              <a:rPr lang="tr-TR" dirty="0">
                <a:latin typeface="Times New Roman" panose="02020603050405020304" pitchFamily="18" charset="0"/>
                <a:cs typeface="Times New Roman" panose="02020603050405020304" pitchFamily="18" charset="0"/>
              </a:rPr>
              <a:t>Hatları ile Petrol Taşıma A.Ş. (BOTAŞ) tarafından </a:t>
            </a:r>
            <a:r>
              <a:rPr lang="tr-TR" dirty="0" smtClean="0">
                <a:latin typeface="Times New Roman" panose="02020603050405020304" pitchFamily="18" charset="0"/>
                <a:cs typeface="Times New Roman" panose="02020603050405020304" pitchFamily="18" charset="0"/>
              </a:rPr>
              <a:t>yapılacak </a:t>
            </a:r>
            <a:r>
              <a:rPr lang="tr-TR" dirty="0">
                <a:latin typeface="Times New Roman" panose="02020603050405020304" pitchFamily="18" charset="0"/>
                <a:cs typeface="Times New Roman" panose="02020603050405020304" pitchFamily="18" charset="0"/>
              </a:rPr>
              <a:t>her türlü doğal gaz alımları,</a:t>
            </a:r>
          </a:p>
          <a:p>
            <a:pPr algn="just"/>
            <a:r>
              <a:rPr lang="tr-TR" dirty="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       n</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Erbaş </a:t>
            </a:r>
            <a:r>
              <a:rPr lang="tr-TR" dirty="0">
                <a:latin typeface="Times New Roman" panose="02020603050405020304" pitchFamily="18" charset="0"/>
                <a:cs typeface="Times New Roman" panose="02020603050405020304" pitchFamily="18" charset="0"/>
              </a:rPr>
              <a:t>ve erler ile askerî malzemelerin hava yoluyla taşıtılması için Türk Hava Yolları Anonim Ortaklığından yapılacak hizmet alımları,</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Türkiye Radyo-Televizyon Kurumu Genel Müdürlüğünün her türlü program, haber, yapım ve yayınlarla ilgili olarak Anadolu Ajansı Türk Anonim Şirketinden yapacağı mal ve hizmet alımları ile)**</a:t>
            </a:r>
            <a:r>
              <a:rPr lang="tr-TR" dirty="0">
                <a:latin typeface="Times New Roman" panose="02020603050405020304" pitchFamily="18" charset="0"/>
                <a:cs typeface="Times New Roman" panose="02020603050405020304" pitchFamily="18" charset="0"/>
              </a:rPr>
              <a:t> uluslararası mükellefiyetlerden doğan veya ulusal amaçlı; savunma, güvenlik, insani yardım gibi durumlarda ortaya çıkabilecek acil ihtiyaçların, süratli ve etkin bir biçimde temini amacıyla, önceden güvenceler alınmasına olanak sağlayan anlaşmalar veya sözleşmeler yapmak suretiyle mal ve hizmet alımları,</a:t>
            </a:r>
          </a:p>
          <a:p>
            <a:pPr algn="just"/>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Enerji </a:t>
            </a:r>
            <a:r>
              <a:rPr lang="tr-TR" dirty="0">
                <a:latin typeface="Times New Roman" panose="02020603050405020304" pitchFamily="18" charset="0"/>
                <a:cs typeface="Times New Roman" panose="02020603050405020304" pitchFamily="18" charset="0"/>
              </a:rPr>
              <a:t>ve Tabii Kaynaklar Bakanlığının bağlı, ilgili veya ilişkili kurum veya kuruluşlarının, faaliyetleri ile ilgili olarak birbirlerinden veya diğer kamu kurum ve kuruluşlarından karşılanan enerji, yakıt, mal, hizmet, danışmanlık alımları ve büyük onarım işleri, TETAŞ* tarafından tedarik amaçlı yapılacak elektrik enerjisi alımları, </a:t>
            </a:r>
          </a:p>
          <a:p>
            <a:pPr algn="just"/>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	</a:t>
            </a:r>
            <a:r>
              <a:rPr lang="tr-TR" dirty="0"/>
              <a:t> </a:t>
            </a:r>
          </a:p>
          <a:p>
            <a:pPr indent="449580" algn="just">
              <a:spcAft>
                <a:spcPts val="0"/>
              </a:spcAft>
            </a:pP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5230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7033" y="108065"/>
            <a:ext cx="10482350" cy="6663363"/>
          </a:xfrm>
          <a:prstGeom prst="rect">
            <a:avLst/>
          </a:prstGeom>
        </p:spPr>
        <p:txBody>
          <a:bodyPr wrap="square">
            <a:spAutoFit/>
          </a:bodyPr>
          <a:lstStyle/>
          <a:p>
            <a:pPr algn="just">
              <a:tabLst>
                <a:tab pos="359410" algn="l"/>
              </a:tabLst>
            </a:pPr>
            <a:r>
              <a:rPr lang="tr-TR" b="1" dirty="0" smtClean="0">
                <a:latin typeface="Times New Roman" panose="02020603050405020304" pitchFamily="18" charset="0"/>
                <a:ea typeface="Times New Roman" panose="02020603050405020304" pitchFamily="18" charset="0"/>
              </a:rPr>
              <a:t>      </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İstisnalar</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(Madde 3)</a:t>
            </a: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359410" algn="l"/>
              </a:tabLst>
            </a:pPr>
            <a:r>
              <a:rPr lang="tr-TR" b="1" dirty="0" smtClean="0">
                <a:latin typeface="Times New Roman" panose="02020603050405020304" pitchFamily="18" charset="0"/>
                <a:ea typeface="Times New Roman" panose="02020603050405020304" pitchFamily="18" charset="0"/>
              </a:rPr>
              <a:t> </a:t>
            </a:r>
          </a:p>
          <a:p>
            <a:pPr algn="just">
              <a:spcAft>
                <a:spcPts val="0"/>
              </a:spcAft>
              <a:tabLst>
                <a:tab pos="359410" algn="l"/>
              </a:tabLst>
            </a:pPr>
            <a:r>
              <a:rPr lang="tr-TR" b="1" dirty="0" smtClean="0">
                <a:latin typeface="Times New Roman" panose="02020603050405020304" pitchFamily="18" charset="0"/>
                <a:ea typeface="Times New Roman" panose="02020603050405020304" pitchFamily="18" charset="0"/>
              </a:rPr>
              <a:t>        p</a:t>
            </a:r>
            <a:r>
              <a:rPr lang="tr-TR" b="1"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Gençlik </a:t>
            </a:r>
            <a:r>
              <a:rPr lang="tr-TR" dirty="0">
                <a:latin typeface="Times New Roman" panose="02020603050405020304" pitchFamily="18" charset="0"/>
                <a:ea typeface="Times New Roman" panose="02020603050405020304" pitchFamily="18" charset="0"/>
              </a:rPr>
              <a:t>ve Spor Bakanlığının uluslararası gençlik faaliyetleri ile Spor Genel Müdürlüğü ve bağımsız spor </a:t>
            </a:r>
            <a:r>
              <a:rPr lang="tr-TR" dirty="0" smtClean="0">
                <a:latin typeface="Times New Roman" panose="02020603050405020304" pitchFamily="18" charset="0"/>
                <a:ea typeface="Times New Roman" panose="02020603050405020304" pitchFamily="18" charset="0"/>
              </a:rPr>
              <a:t>federasyonlarının </a:t>
            </a:r>
            <a:r>
              <a:rPr lang="tr-TR" dirty="0">
                <a:latin typeface="Times New Roman" panose="02020603050405020304" pitchFamily="18" charset="0"/>
                <a:ea typeface="Times New Roman" panose="02020603050405020304" pitchFamily="18" charset="0"/>
              </a:rPr>
              <a:t>ulusal ve uluslararası sportif faaliyetlerine ilişkin mal ve hizmet alımları,</a:t>
            </a:r>
          </a:p>
          <a:p>
            <a:pPr algn="just">
              <a:spcAft>
                <a:spcPts val="0"/>
              </a:spcAft>
              <a:tabLst>
                <a:tab pos="359410" algn="l"/>
              </a:tabLst>
            </a:pPr>
            <a:r>
              <a:rPr lang="tr-TR" sz="1100" dirty="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algn="just">
              <a:spcAft>
                <a:spcPts val="0"/>
              </a:spcAft>
              <a:tabLst>
                <a:tab pos="359410" algn="l"/>
              </a:tabLst>
            </a:pPr>
            <a:r>
              <a:rPr lang="tr-TR" sz="1100" dirty="0">
                <a:latin typeface="Times New Roman" panose="02020603050405020304" pitchFamily="18" charset="0"/>
                <a:ea typeface="Times New Roman" panose="02020603050405020304" pitchFamily="18" charset="0"/>
              </a:rPr>
              <a:t>	</a:t>
            </a:r>
            <a:r>
              <a:rPr lang="tr-TR" sz="1100" b="1"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r) </a:t>
            </a:r>
            <a:r>
              <a:rPr lang="tr-TR" dirty="0" smtClean="0">
                <a:latin typeface="Times New Roman" panose="02020603050405020304" pitchFamily="18" charset="0"/>
                <a:ea typeface="Times New Roman" panose="02020603050405020304" pitchFamily="18" charset="0"/>
              </a:rPr>
              <a:t>Fakir </a:t>
            </a:r>
            <a:r>
              <a:rPr lang="tr-TR" dirty="0">
                <a:latin typeface="Times New Roman" panose="02020603050405020304" pitchFamily="18" charset="0"/>
                <a:ea typeface="Times New Roman" panose="02020603050405020304" pitchFamily="18" charset="0"/>
              </a:rPr>
              <a:t>ailelere kömür yardımı yapılmasına ilişkin  </a:t>
            </a:r>
            <a:r>
              <a:rPr lang="tr-TR" dirty="0" smtClean="0">
                <a:latin typeface="Times New Roman" panose="02020603050405020304" pitchFamily="18" charset="0"/>
                <a:ea typeface="Times New Roman" panose="02020603050405020304" pitchFamily="18" charset="0"/>
              </a:rPr>
              <a:t>Cumhurbaşkanı </a:t>
            </a:r>
            <a:r>
              <a:rPr lang="tr-TR" dirty="0">
                <a:latin typeface="Times New Roman" panose="02020603050405020304" pitchFamily="18" charset="0"/>
                <a:ea typeface="Times New Roman" panose="02020603050405020304" pitchFamily="18" charset="0"/>
              </a:rPr>
              <a:t>kararları kapsamında; işleticisi kim olursa olsun, Türkiye Kömür İşletmeleri Kurumu Genel Müdürlüğünün kendisine veya bağlı ortaklık veya iştiraklerine ait olan kömür sahalarından yapacağı mal ve hizmet alımları,</a:t>
            </a:r>
          </a:p>
          <a:p>
            <a:pPr indent="449580" algn="just">
              <a:spcAft>
                <a:spcPts val="0"/>
              </a:spcAft>
            </a:pPr>
            <a:r>
              <a:rPr lang="tr-TR" dirty="0">
                <a:latin typeface="Times New Roman" panose="02020603050405020304" pitchFamily="18" charset="0"/>
                <a:ea typeface="Times New Roman" panose="02020603050405020304" pitchFamily="18" charset="0"/>
              </a:rPr>
              <a:t> </a:t>
            </a:r>
          </a:p>
          <a:p>
            <a:pPr indent="359410" algn="just">
              <a:spcAft>
                <a:spcPts val="0"/>
              </a:spcAft>
              <a:tabLst>
                <a:tab pos="359410" algn="l"/>
              </a:tabLst>
            </a:pPr>
            <a:r>
              <a:rPr lang="tr-TR" b="1" dirty="0">
                <a:latin typeface="Times New Roman" panose="02020603050405020304" pitchFamily="18" charset="0"/>
                <a:ea typeface="Times New Roman" panose="02020603050405020304" pitchFamily="18" charset="0"/>
              </a:rPr>
              <a:t>	s)</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ヒラギノ明朝 Pro W3"/>
              </a:rPr>
              <a:t>Türkiye </a:t>
            </a:r>
            <a:r>
              <a:rPr lang="tr-TR" dirty="0">
                <a:latin typeface="Times New Roman" panose="02020603050405020304" pitchFamily="18" charset="0"/>
                <a:ea typeface="ヒラギノ明朝 Pro W3"/>
              </a:rPr>
              <a:t>Cumhuriyeti Devlet Demiryolları İşletmesi Genel Müdürlüğü ile Türkiye Cumhuriyeti Devlet Demiryolları Taşımacılık Anonim Şirketinin, Türkiye Demiryolu Makinaları Sanayii Anonim Şirketi, Türkiye Lokomotif ve Motor Sanayii Anonim Şirketi ve Türkiye Vagon Sanayii Anonim Şirketinden yapacağı mal veya hizmet alımları,</a:t>
            </a:r>
            <a:endParaRPr lang="tr-TR" dirty="0">
              <a:latin typeface="Times New Roman" panose="02020603050405020304" pitchFamily="18" charset="0"/>
              <a:ea typeface="Times New Roman" panose="02020603050405020304" pitchFamily="18" charset="0"/>
            </a:endParaRPr>
          </a:p>
          <a:p>
            <a:pPr>
              <a:spcAft>
                <a:spcPts val="0"/>
              </a:spcAft>
            </a:pPr>
            <a:r>
              <a:rPr lang="tr-TR" dirty="0">
                <a:latin typeface="Times New Roman" panose="02020603050405020304" pitchFamily="18" charset="0"/>
                <a:ea typeface="Times New Roman" panose="02020603050405020304" pitchFamily="18" charset="0"/>
              </a:rPr>
              <a:t> </a:t>
            </a:r>
          </a:p>
          <a:p>
            <a:pPr indent="359410" algn="just">
              <a:spcAft>
                <a:spcPts val="0"/>
              </a:spcAft>
              <a:tabLst>
                <a:tab pos="359410" algn="l"/>
              </a:tabLst>
            </a:pPr>
            <a:r>
              <a:rPr lang="tr-TR" b="1" dirty="0">
                <a:latin typeface="Times New Roman" panose="02020603050405020304" pitchFamily="18" charset="0"/>
                <a:ea typeface="ヒラギノ明朝 Pro W3"/>
              </a:rPr>
              <a:t>	t)</a:t>
            </a:r>
            <a:r>
              <a:rPr lang="tr-TR" dirty="0">
                <a:latin typeface="Times New Roman" panose="02020603050405020304" pitchFamily="18" charset="0"/>
                <a:ea typeface="ヒラギノ明朝 Pro W3"/>
              </a:rPr>
              <a:t> </a:t>
            </a:r>
            <a:r>
              <a:rPr lang="tr-TR" dirty="0" smtClean="0">
                <a:latin typeface="Times New Roman" panose="02020603050405020304" pitchFamily="18" charset="0"/>
                <a:ea typeface="ヒラギノ明朝 Pro W3"/>
              </a:rPr>
              <a:t>Ölçme</a:t>
            </a:r>
            <a:r>
              <a:rPr lang="tr-TR" dirty="0">
                <a:latin typeface="Times New Roman" panose="02020603050405020304" pitchFamily="18" charset="0"/>
                <a:ea typeface="ヒラギノ明朝 Pro W3"/>
              </a:rPr>
              <a:t>, Seçme ve Yerleştirme Merkezi Başkanlığının kurduğu veya iştirak ettiği şirketten (ÖSYM’nin yapacağı mal ve hizmet alımlarında Yükseköğretim Kurulunun uygun görüşü alınmak kaydıyla) sınav faaliyetlerinin yürütülmesine yönelik olarak yapılacak mal ve hizmet alımları,</a:t>
            </a:r>
            <a:endParaRPr lang="tr-TR" dirty="0">
              <a:latin typeface="Times New Roman" panose="02020603050405020304" pitchFamily="18" charset="0"/>
              <a:ea typeface="Times New Roman" panose="02020603050405020304" pitchFamily="18" charset="0"/>
            </a:endParaRPr>
          </a:p>
          <a:p>
            <a:pPr indent="359410" algn="just">
              <a:spcAft>
                <a:spcPts val="0"/>
              </a:spcAft>
              <a:tabLst>
                <a:tab pos="359410" algn="l"/>
              </a:tabLst>
            </a:pPr>
            <a:r>
              <a:rPr lang="tr-TR" dirty="0">
                <a:latin typeface="Times New Roman" panose="02020603050405020304" pitchFamily="18" charset="0"/>
                <a:ea typeface="ヒラギノ明朝 Pro W3"/>
              </a:rPr>
              <a:t> </a:t>
            </a:r>
            <a:endParaRPr lang="tr-TR" dirty="0">
              <a:latin typeface="Times New Roman" panose="02020603050405020304" pitchFamily="18" charset="0"/>
              <a:ea typeface="Times New Roman" panose="02020603050405020304" pitchFamily="18" charset="0"/>
            </a:endParaRPr>
          </a:p>
          <a:p>
            <a:pPr indent="450215" algn="just">
              <a:spcAft>
                <a:spcPts val="0"/>
              </a:spcAft>
              <a:tabLst>
                <a:tab pos="359410" algn="l"/>
              </a:tabLst>
            </a:pPr>
            <a:r>
              <a:rPr lang="tr-TR" b="1" dirty="0">
                <a:latin typeface="Times New Roman" panose="02020603050405020304" pitchFamily="18" charset="0"/>
                <a:ea typeface="ヒラギノ明朝 Pro W3"/>
              </a:rPr>
              <a:t>u)</a:t>
            </a:r>
            <a:r>
              <a:rPr lang="tr-TR" sz="1100" dirty="0">
                <a:solidFill>
                  <a:srgbClr val="00B050"/>
                </a:solidFill>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ヒラギノ明朝 Pro W3"/>
              </a:rPr>
              <a:t>Yenilik</a:t>
            </a:r>
            <a:r>
              <a:rPr lang="tr-TR" dirty="0">
                <a:latin typeface="Times New Roman" panose="02020603050405020304" pitchFamily="18" charset="0"/>
                <a:ea typeface="ヒラギノ明朝 Pro W3"/>
              </a:rPr>
              <a:t>, yerlileşme ve teknoloji transferini sağlamaya yönelik sanayi iş birliği </a:t>
            </a:r>
            <a:r>
              <a:rPr lang="tr-TR" dirty="0" smtClean="0">
                <a:latin typeface="Times New Roman" panose="02020603050405020304" pitchFamily="18" charset="0"/>
                <a:ea typeface="ヒラギノ明朝 Pro W3"/>
              </a:rPr>
              <a:t>uygulamalarını </a:t>
            </a:r>
            <a:r>
              <a:rPr lang="tr-TR" dirty="0">
                <a:latin typeface="Times New Roman" panose="02020603050405020304" pitchFamily="18" charset="0"/>
                <a:ea typeface="ヒラギノ明朝 Pro W3"/>
              </a:rPr>
              <a:t>içeren mal ve hizmet alımları ile yapım işleri,</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p>
          <a:p>
            <a:pPr algn="just">
              <a:spcAft>
                <a:spcPts val="0"/>
              </a:spcAft>
            </a:pPr>
            <a:r>
              <a:rPr lang="tr-TR" dirty="0">
                <a:latin typeface="Times New Roman" panose="02020603050405020304" pitchFamily="18" charset="0"/>
                <a:ea typeface="Times New Roman" panose="02020603050405020304" pitchFamily="18" charset="0"/>
              </a:rPr>
              <a:t>	</a:t>
            </a:r>
          </a:p>
          <a:p>
            <a:pPr algn="just">
              <a:spcAft>
                <a:spcPts val="0"/>
              </a:spcAft>
            </a:pPr>
            <a:r>
              <a:rPr lang="tr-TR" sz="1200" dirty="0">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116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6086" y="141318"/>
            <a:ext cx="10964489" cy="6586418"/>
          </a:xfrm>
          <a:prstGeom prst="rect">
            <a:avLst/>
          </a:prstGeom>
        </p:spPr>
        <p:txBody>
          <a:bodyPr wrap="square">
            <a:spAutoFit/>
          </a:bodyPr>
          <a:lstStyle/>
          <a:p>
            <a:pPr algn="just"/>
            <a:r>
              <a:rPr lang="tr-TR" b="1" dirty="0" smtClean="0">
                <a:latin typeface="Times New Roman" panose="02020603050405020304" pitchFamily="18" charset="0"/>
                <a:ea typeface="Times New Roman" panose="02020603050405020304" pitchFamily="18" charset="0"/>
              </a:rPr>
              <a:t>      </a:t>
            </a:r>
            <a:r>
              <a:rPr lang="tr-TR" sz="4400" b="1" kern="0" dirty="0">
                <a:latin typeface="Times New Roman" panose="02020603050405020304" pitchFamily="18" charset="0"/>
                <a:ea typeface="Times New Roman" panose="02020603050405020304" pitchFamily="18" charset="0"/>
                <a:cs typeface="Times New Roman" panose="02020603050405020304" pitchFamily="18" charset="0"/>
              </a:rPr>
              <a:t>İstisnalar</a:t>
            </a:r>
            <a:r>
              <a:rPr lang="tr-TR" b="1" kern="0" dirty="0">
                <a:latin typeface="Times New Roman" panose="02020603050405020304" pitchFamily="18" charset="0"/>
                <a:ea typeface="Times New Roman" panose="02020603050405020304" pitchFamily="18" charset="0"/>
                <a:cs typeface="Times New Roman" panose="02020603050405020304" pitchFamily="18" charset="0"/>
              </a:rPr>
              <a:t> (Madde 3</a:t>
            </a:r>
            <a:r>
              <a:rPr lang="tr-TR" b="1" kern="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ea typeface="Times New Roman" panose="02020603050405020304" pitchFamily="18" charset="0"/>
            </a:endParaRPr>
          </a:p>
          <a:p>
            <a:pPr algn="just">
              <a:spcAft>
                <a:spcPts val="0"/>
              </a:spcAft>
            </a:pPr>
            <a:r>
              <a:rPr lang="tr-TR" b="1" dirty="0" smtClean="0">
                <a:latin typeface="Times New Roman" panose="02020603050405020304" pitchFamily="18" charset="0"/>
                <a:ea typeface="Times New Roman" panose="02020603050405020304" pitchFamily="18" charset="0"/>
              </a:rPr>
              <a:t>       v) </a:t>
            </a:r>
            <a:r>
              <a:rPr lang="tr-TR" dirty="0" smtClean="0">
                <a:latin typeface="Times New Roman" panose="02020603050405020304" pitchFamily="18" charset="0"/>
                <a:ea typeface="ヒラギノ明朝 Pro W3"/>
              </a:rPr>
              <a:t>Helal </a:t>
            </a:r>
            <a:r>
              <a:rPr lang="tr-TR" dirty="0">
                <a:latin typeface="Times New Roman" panose="02020603050405020304" pitchFamily="18" charset="0"/>
                <a:ea typeface="ヒラギノ明朝 Pro W3"/>
              </a:rPr>
              <a:t>Akreditasyon Kurumunun akreditasyon hizmetlerine ilişkin olarak yapacağı hizmet alımları, </a:t>
            </a:r>
            <a:r>
              <a:rPr lang="tr-TR" dirty="0" smtClean="0">
                <a:latin typeface="Times New Roman" panose="02020603050405020304" pitchFamily="18" charset="0"/>
                <a:ea typeface="Times New Roman" panose="02020603050405020304" pitchFamily="18" charset="0"/>
              </a:rPr>
              <a:t>Nükleer </a:t>
            </a:r>
            <a:r>
              <a:rPr lang="tr-TR" dirty="0">
                <a:latin typeface="Times New Roman" panose="02020603050405020304" pitchFamily="18" charset="0"/>
                <a:ea typeface="Times New Roman" panose="02020603050405020304" pitchFamily="18" charset="0"/>
              </a:rPr>
              <a:t>Düzenleme Kurumunun, düzenleme ve denetlemeye ilişkin mal, hizmet ve danışmanlık hizmet alımları, nükleer santral projeleri kapsamında saha ve fizibilite çalışmaları ile ilgili etüt, hizmet ve danışmanlık hizmeti alımları, Türkiye Atom Enerjisi Kurumunun her türlü mal ve hizmet alımları ile Hesaplar Yönetim Kurulunun radyoaktif atık yönetimi özel hesabı ve işletmeden çıkarma özel hesabı ile ilgili danışmanlık hizmet alımları, </a:t>
            </a: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b="1" dirty="0">
                <a:latin typeface="Times New Roman" panose="02020603050405020304" pitchFamily="18" charset="0"/>
                <a:ea typeface="Times New Roman" panose="02020603050405020304" pitchFamily="18" charset="0"/>
              </a:rPr>
              <a:t>y) </a:t>
            </a:r>
            <a:r>
              <a:rPr lang="tr-TR" dirty="0" smtClean="0">
                <a:solidFill>
                  <a:srgbClr val="000000"/>
                </a:solidFill>
                <a:latin typeface="Times New Roman" panose="02020603050405020304" pitchFamily="18" charset="0"/>
                <a:ea typeface="Times New Roman" panose="02020603050405020304" pitchFamily="18" charset="0"/>
              </a:rPr>
              <a:t>Cumhurbaşkanlığı </a:t>
            </a:r>
            <a:r>
              <a:rPr lang="tr-TR" dirty="0">
                <a:solidFill>
                  <a:srgbClr val="000000"/>
                </a:solidFill>
                <a:latin typeface="Times New Roman" panose="02020603050405020304" pitchFamily="18" charset="0"/>
                <a:ea typeface="Times New Roman" panose="02020603050405020304" pitchFamily="18" charset="0"/>
              </a:rPr>
              <a:t>Kararnamesiyle Cumhurbaşkanına bağlı olarak kurulan ofisler ve başkanlıkların; Türkiye'nin tanıtımı, ülkedeki yatırımların yahut finans kaynaklarının artırılması veya dijital dönüşüm ve teknolojik gelişimin sağlanması amacıyla yapacakları mal ve hizmet alımları,</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 </a:t>
            </a:r>
          </a:p>
          <a:p>
            <a:pPr indent="449580" algn="just">
              <a:spcAft>
                <a:spcPts val="0"/>
              </a:spcAft>
            </a:pPr>
            <a:r>
              <a:rPr lang="tr-TR" b="1" dirty="0">
                <a:latin typeface="Times New Roman" panose="02020603050405020304" pitchFamily="18" charset="0"/>
                <a:ea typeface="Times New Roman" panose="02020603050405020304" pitchFamily="18" charset="0"/>
              </a:rPr>
              <a:t>z)</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Türkiye </a:t>
            </a:r>
            <a:r>
              <a:rPr lang="tr-TR" dirty="0">
                <a:latin typeface="Times New Roman" panose="02020603050405020304" pitchFamily="18" charset="0"/>
                <a:ea typeface="Times New Roman" panose="02020603050405020304" pitchFamily="18" charset="0"/>
              </a:rPr>
              <a:t>Cumhuriyeti tarafından tertiplenecek uluslararası organizasyonlar ve toplantılardan Cumhurbaşkanı tarafından belirlenenler için bu organizasyonların ve toplantıların yürütülmesine yönelik olarak sorumlu idare tarafından yapılacak mal ve hizmet alımları,</a:t>
            </a:r>
          </a:p>
          <a:p>
            <a:pPr algn="just">
              <a:spcAft>
                <a:spcPts val="0"/>
              </a:spcAft>
            </a:pPr>
            <a:r>
              <a:rPr lang="tr-TR" dirty="0">
                <a:latin typeface="Times New Roman" panose="02020603050405020304" pitchFamily="18" charset="0"/>
                <a:ea typeface="Times New Roman" panose="02020603050405020304" pitchFamily="18" charset="0"/>
              </a:rPr>
              <a:t> </a:t>
            </a:r>
          </a:p>
          <a:p>
            <a:pPr indent="190500" algn="just">
              <a:spcAft>
                <a:spcPts val="0"/>
              </a:spcAft>
            </a:pPr>
            <a:r>
              <a:rPr lang="tr-TR" b="1" dirty="0">
                <a:latin typeface="Times New Roman" panose="02020603050405020304" pitchFamily="18" charset="0"/>
                <a:ea typeface="Times New Roman" panose="02020603050405020304" pitchFamily="18" charset="0"/>
              </a:rPr>
              <a:t>    </a:t>
            </a:r>
            <a:r>
              <a:rPr lang="tr-TR" b="1" dirty="0" err="1">
                <a:latin typeface="Times New Roman" panose="02020603050405020304" pitchFamily="18" charset="0"/>
                <a:ea typeface="Times New Roman" panose="02020603050405020304" pitchFamily="18" charset="0"/>
              </a:rPr>
              <a:t>aa</a:t>
            </a:r>
            <a:r>
              <a:rPr lang="tr-TR" b="1"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Faaliyet </a:t>
            </a:r>
            <a:r>
              <a:rPr lang="tr-TR" dirty="0">
                <a:latin typeface="Times New Roman" panose="02020603050405020304" pitchFamily="18" charset="0"/>
                <a:ea typeface="Times New Roman" panose="02020603050405020304" pitchFamily="18" charset="0"/>
              </a:rPr>
              <a:t>ve görev alanı kapsamında yer alan tarımsal ürünlerle ilgili olmak üzere, üretimin yetersiz olması nedeniyle ürün fiyatlarında meydana gelebilecek olağanüstü dalgalanmaların önlenmesi veya ürünlerde fiyat istikrarının sağlanması amacıyla ilgili bakanın onayı ve Toprak Mahsulleri Ofisi Yönetim Kurulunun görevlendirmesi ile Toprak Mahsulleri Ofisi Genel Müdürlüğünün ithalat yoluyla yapacağı tarımsal ürün alımları ve buna ilişkin hizmet alımları</a:t>
            </a:r>
            <a:r>
              <a:rPr lang="tr-TR" dirty="0" smtClean="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marL="190500" indent="259080" algn="just">
              <a:spcAft>
                <a:spcPts val="0"/>
              </a:spcAft>
            </a:pPr>
            <a:r>
              <a:rPr lang="tr-TR" dirty="0">
                <a:latin typeface="Times New Roman" panose="02020603050405020304" pitchFamily="18" charset="0"/>
                <a:ea typeface="Times New Roman" panose="02020603050405020304" pitchFamily="18" charset="0"/>
              </a:rPr>
              <a:t>Ceza ve ihalelerden yasaklama hükümleri hariç bu </a:t>
            </a:r>
            <a:r>
              <a:rPr lang="tr-TR" b="1" i="1" dirty="0">
                <a:latin typeface="Times New Roman" panose="02020603050405020304" pitchFamily="18" charset="0"/>
                <a:ea typeface="Times New Roman" panose="02020603050405020304" pitchFamily="18" charset="0"/>
              </a:rPr>
              <a:t>Kanuna tâbi değildir</a:t>
            </a:r>
            <a:r>
              <a:rPr lang="tr-TR" dirty="0">
                <a:latin typeface="Times New Roman" panose="02020603050405020304" pitchFamily="18" charset="0"/>
                <a:ea typeface="Times New Roman" panose="02020603050405020304" pitchFamily="18" charset="0"/>
              </a:rPr>
              <a:t>.</a:t>
            </a:r>
          </a:p>
          <a:p>
            <a:pPr marL="190500" indent="259080" algn="just">
              <a:spcAft>
                <a:spcPts val="0"/>
              </a:spcAft>
            </a:pPr>
            <a:r>
              <a:rPr lang="tr-TR"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4221000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290551" y="249382"/>
            <a:ext cx="4800600" cy="6068292"/>
          </a:xfrm>
        </p:spPr>
        <p:txBody>
          <a:bodyPr>
            <a:normAutofit fontScale="85000" lnSpcReduction="20000"/>
          </a:bodyPr>
          <a:lstStyle/>
          <a:p>
            <a:pPr>
              <a:spcAft>
                <a:spcPts val="0"/>
              </a:spcAft>
            </a:pPr>
            <a:r>
              <a:rPr lang="tr-TR" sz="4800" b="1" kern="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Temel ilkeler </a:t>
            </a:r>
            <a:r>
              <a:rPr lang="tr-TR" sz="2400" b="1" kern="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Madde 5)</a:t>
            </a:r>
            <a:endParaRPr lang="tr-TR" sz="4800" b="1" kern="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spcAft>
                <a:spcPts val="0"/>
              </a:spcAft>
              <a:buNone/>
            </a:pPr>
            <a:r>
              <a:rPr lang="tr-TR" sz="4800" b="1" kern="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İdareler, bu Kanuna göre yapılacak ihalelerde;</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saydamlığı</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rekabeti</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eşit </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muameleyi,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güvenirliği</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gizliliği</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kamuoyu </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denetimini, </a:t>
            </a: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ihtiyaçların </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uygun şartlarla ve zamanında karşılanmasını </a:t>
            </a:r>
            <a:endPar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ve </a:t>
            </a:r>
            <a:endPar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kaynakların </a:t>
            </a:r>
            <a:r>
              <a:rPr lang="tr-TR"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verimli kullanılmasını </a:t>
            </a:r>
          </a:p>
          <a:p>
            <a:pPr indent="0" algn="just">
              <a:lnSpc>
                <a:spcPct val="107000"/>
              </a:lnSpc>
              <a:spcAft>
                <a:spcPts val="800"/>
              </a:spcAft>
              <a:buNone/>
            </a:pPr>
            <a:r>
              <a:rPr lang="tr-TR" sz="21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tr-TR" sz="210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sağlamakla sorumludur.</a:t>
            </a:r>
          </a:p>
          <a:p>
            <a:endParaRPr lang="tr-TR" dirty="0">
              <a:solidFill>
                <a:schemeClr val="tx1"/>
              </a:solidFill>
            </a:endParaRPr>
          </a:p>
        </p:txBody>
      </p:sp>
      <p:sp>
        <p:nvSpPr>
          <p:cNvPr id="4" name="İçerik Yer Tutucusu 3"/>
          <p:cNvSpPr>
            <a:spLocks noGrp="1"/>
          </p:cNvSpPr>
          <p:nvPr>
            <p:ph sz="half" idx="2"/>
          </p:nvPr>
        </p:nvSpPr>
        <p:spPr>
          <a:xfrm>
            <a:off x="6159731" y="739833"/>
            <a:ext cx="5644342" cy="5444836"/>
          </a:xfrm>
        </p:spPr>
        <p:txBody>
          <a:bodyPr>
            <a:normAutofit fontScale="85000" lnSpcReduction="20000"/>
          </a:bodyPr>
          <a:lstStyle/>
          <a:p>
            <a:endParaRPr lang="tr-TR" dirty="0" smtClean="0">
              <a:solidFill>
                <a:schemeClr val="tx1"/>
              </a:solidFill>
            </a:endParaRPr>
          </a:p>
          <a:p>
            <a:endParaRPr lang="tr-TR" dirty="0">
              <a:solidFill>
                <a:schemeClr val="tx1"/>
              </a:solidFill>
            </a:endParaRPr>
          </a:p>
          <a:p>
            <a:endParaRPr lang="tr-TR" dirty="0" smtClean="0">
              <a:solidFill>
                <a:schemeClr val="tx1"/>
              </a:solidFill>
            </a:endParaRPr>
          </a:p>
          <a:p>
            <a:endParaRPr lang="tr-TR" dirty="0">
              <a:solidFill>
                <a:schemeClr val="tx1"/>
              </a:solidFill>
            </a:endParaRPr>
          </a:p>
          <a:p>
            <a:endParaRPr lang="tr-TR" dirty="0" smtClean="0">
              <a:solidFill>
                <a:schemeClr val="tx1"/>
              </a:solidFill>
            </a:endParaRPr>
          </a:p>
          <a:p>
            <a:pPr algn="just"/>
            <a:r>
              <a:rPr lang="tr-TR" dirty="0" smtClean="0">
                <a:solidFill>
                  <a:schemeClr val="tx1"/>
                </a:solidFill>
                <a:latin typeface="Times New Roman" panose="02020603050405020304" pitchFamily="18" charset="0"/>
                <a:cs typeface="Times New Roman" panose="02020603050405020304" pitchFamily="18" charset="0"/>
              </a:rPr>
              <a:t>Aralarında </a:t>
            </a:r>
            <a:r>
              <a:rPr lang="tr-TR" dirty="0">
                <a:solidFill>
                  <a:schemeClr val="tx1"/>
                </a:solidFill>
                <a:latin typeface="Times New Roman" panose="02020603050405020304" pitchFamily="18" charset="0"/>
                <a:cs typeface="Times New Roman" panose="02020603050405020304" pitchFamily="18" charset="0"/>
              </a:rPr>
              <a:t>kabul edilebilir doğal bir bağlantı olmadığı sürece mal alımı, hizmet alımı ve yapım işleri </a:t>
            </a:r>
            <a:r>
              <a:rPr lang="tr-TR" dirty="0" smtClean="0">
                <a:solidFill>
                  <a:schemeClr val="tx1"/>
                </a:solidFill>
                <a:latin typeface="Times New Roman" panose="02020603050405020304" pitchFamily="18" charset="0"/>
                <a:cs typeface="Times New Roman" panose="02020603050405020304" pitchFamily="18" charset="0"/>
              </a:rPr>
              <a:t>bir arada </a:t>
            </a:r>
            <a:r>
              <a:rPr lang="tr-TR" u="sng" dirty="0">
                <a:solidFill>
                  <a:schemeClr val="tx1"/>
                </a:solidFill>
                <a:latin typeface="Times New Roman" panose="02020603050405020304" pitchFamily="18" charset="0"/>
                <a:cs typeface="Times New Roman" panose="02020603050405020304" pitchFamily="18" charset="0"/>
              </a:rPr>
              <a:t>ihale edilemez</a:t>
            </a:r>
            <a:r>
              <a:rPr lang="tr-TR" dirty="0">
                <a:solidFill>
                  <a:schemeClr val="tx1"/>
                </a:solidFill>
                <a:latin typeface="Times New Roman" panose="02020603050405020304" pitchFamily="18" charset="0"/>
                <a:cs typeface="Times New Roman" panose="02020603050405020304" pitchFamily="18" charset="0"/>
              </a:rPr>
              <a:t>. </a:t>
            </a:r>
          </a:p>
          <a:p>
            <a:pPr algn="just"/>
            <a:r>
              <a:rPr lang="tr-TR" dirty="0">
                <a:solidFill>
                  <a:schemeClr val="tx1"/>
                </a:solidFill>
                <a:latin typeface="Times New Roman" panose="02020603050405020304" pitchFamily="18" charset="0"/>
                <a:cs typeface="Times New Roman" panose="02020603050405020304" pitchFamily="18" charset="0"/>
              </a:rPr>
              <a:t>Eşik değerlerin altında kalmak amacıyla mal veya hizmet alımları ile yapım işleri kısımlara </a:t>
            </a:r>
            <a:r>
              <a:rPr lang="tr-TR" u="sng" dirty="0">
                <a:solidFill>
                  <a:schemeClr val="tx1"/>
                </a:solidFill>
                <a:latin typeface="Times New Roman" panose="02020603050405020304" pitchFamily="18" charset="0"/>
                <a:cs typeface="Times New Roman" panose="02020603050405020304" pitchFamily="18" charset="0"/>
              </a:rPr>
              <a:t>bölünemez</a:t>
            </a:r>
            <a:r>
              <a:rPr lang="tr-TR" dirty="0" smtClean="0">
                <a:solidFill>
                  <a:schemeClr val="tx1"/>
                </a:solidFill>
                <a:latin typeface="Times New Roman" panose="02020603050405020304" pitchFamily="18" charset="0"/>
                <a:cs typeface="Times New Roman" panose="02020603050405020304" pitchFamily="18" charset="0"/>
              </a:rPr>
              <a:t>.</a:t>
            </a:r>
            <a:endParaRPr lang="tr-TR" dirty="0">
              <a:solidFill>
                <a:schemeClr val="tx1"/>
              </a:solidFill>
              <a:latin typeface="Times New Roman" panose="02020603050405020304" pitchFamily="18" charset="0"/>
              <a:cs typeface="Times New Roman" panose="02020603050405020304" pitchFamily="18" charset="0"/>
            </a:endParaRPr>
          </a:p>
          <a:p>
            <a:pPr algn="just"/>
            <a:r>
              <a:rPr lang="tr-TR" dirty="0">
                <a:solidFill>
                  <a:schemeClr val="tx1"/>
                </a:solidFill>
                <a:latin typeface="Times New Roman" panose="02020603050405020304" pitchFamily="18" charset="0"/>
                <a:cs typeface="Times New Roman" panose="02020603050405020304" pitchFamily="18" charset="0"/>
              </a:rPr>
              <a:t>Bu Kanuna göre yapılacak ihalelerde açık ihale usulü ve belli istekliler arasında ihale usulü temel usullerdir.  </a:t>
            </a:r>
          </a:p>
          <a:p>
            <a:pPr algn="just"/>
            <a:r>
              <a:rPr lang="tr-TR" dirty="0" smtClean="0">
                <a:solidFill>
                  <a:schemeClr val="tx1"/>
                </a:solidFill>
                <a:latin typeface="Times New Roman" panose="02020603050405020304" pitchFamily="18" charset="0"/>
                <a:cs typeface="Times New Roman" panose="02020603050405020304" pitchFamily="18" charset="0"/>
              </a:rPr>
              <a:t>Ödeneği </a:t>
            </a:r>
            <a:r>
              <a:rPr lang="tr-TR" dirty="0">
                <a:solidFill>
                  <a:schemeClr val="tx1"/>
                </a:solidFill>
                <a:latin typeface="Times New Roman" panose="02020603050405020304" pitchFamily="18" charset="0"/>
                <a:cs typeface="Times New Roman" panose="02020603050405020304" pitchFamily="18" charset="0"/>
              </a:rPr>
              <a:t>bulunmayan hiçbir iş için ihaleye </a:t>
            </a:r>
            <a:r>
              <a:rPr lang="tr-TR" u="sng" dirty="0">
                <a:solidFill>
                  <a:schemeClr val="tx1"/>
                </a:solidFill>
                <a:latin typeface="Times New Roman" panose="02020603050405020304" pitchFamily="18" charset="0"/>
                <a:cs typeface="Times New Roman" panose="02020603050405020304" pitchFamily="18" charset="0"/>
              </a:rPr>
              <a:t>çıkılamaz.</a:t>
            </a:r>
            <a:r>
              <a:rPr lang="tr-TR" dirty="0">
                <a:solidFill>
                  <a:schemeClr val="tx1"/>
                </a:solidFill>
              </a:rPr>
              <a:t> </a:t>
            </a:r>
          </a:p>
          <a:p>
            <a:pPr marL="0" indent="0">
              <a:buNone/>
            </a:pPr>
            <a:endParaRPr lang="tr-TR" dirty="0">
              <a:solidFill>
                <a:schemeClr val="tx1"/>
              </a:solidFill>
            </a:endParaRPr>
          </a:p>
        </p:txBody>
      </p:sp>
    </p:spTree>
    <p:extLst>
      <p:ext uri="{BB962C8B-B14F-4D97-AF65-F5344CB8AC3E}">
        <p14:creationId xmlns:p14="http://schemas.microsoft.com/office/powerpoint/2010/main" val="214265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858</TotalTime>
  <Words>2962</Words>
  <Application>Microsoft Office PowerPoint</Application>
  <PresentationFormat>Geniş ekran</PresentationFormat>
  <Paragraphs>484</Paragraphs>
  <Slides>46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46</vt:i4>
      </vt:variant>
    </vt:vector>
  </HeadingPairs>
  <TitlesOfParts>
    <vt:vector size="54" baseType="lpstr">
      <vt:lpstr>Arial</vt:lpstr>
      <vt:lpstr>Calibri</vt:lpstr>
      <vt:lpstr>Gill Sans MT</vt:lpstr>
      <vt:lpstr>Impact</vt:lpstr>
      <vt:lpstr>Symbol</vt:lpstr>
      <vt:lpstr>Times New Roman</vt:lpstr>
      <vt:lpstr>ヒラギノ明朝 Pro W3</vt:lpstr>
      <vt:lpstr>Badge</vt:lpstr>
      <vt:lpstr>4734  sayılı kamu ihale kanunu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4734  sayılı kamu ihale kanunu</dc:title>
  <dc:creator>Windows Kullanıcısı</dc:creator>
  <cp:lastModifiedBy>Windows Kullanıcısı</cp:lastModifiedBy>
  <cp:revision>69</cp:revision>
  <dcterms:created xsi:type="dcterms:W3CDTF">2021-04-05T10:39:06Z</dcterms:created>
  <dcterms:modified xsi:type="dcterms:W3CDTF">2021-04-09T12:49:12Z</dcterms:modified>
</cp:coreProperties>
</file>